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1pPr>
    <a:lvl2pPr marL="0" marR="0" indent="3429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2pPr>
    <a:lvl3pPr marL="0" marR="0" indent="6858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3pPr>
    <a:lvl4pPr marL="0" marR="0" indent="10287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4pPr>
    <a:lvl5pPr marL="0" marR="0" indent="13716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5pPr>
    <a:lvl6pPr marL="0" marR="0" indent="17145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6pPr>
    <a:lvl7pPr marL="0" marR="0" indent="20574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7pPr>
    <a:lvl8pPr marL="0" marR="0" indent="24003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8pPr>
    <a:lvl9pPr marL="0" marR="0" indent="27432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firstCol>
    <a:lastRow>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lastRow>
    <a:firstRow>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34892"/>
          <c:y val="0.053754"/>
          <c:w val="0.897988"/>
          <c:h val="0.855949"/>
        </c:manualLayout>
      </c:layout>
      <c:lineChart>
        <c:grouping val="standard"/>
        <c:varyColors val="0"/>
        <c:ser>
          <c:idx val="0"/>
          <c:order val="0"/>
          <c:tx>
            <c:strRef>
              <c:f>Sheet1!$B$1</c:f>
              <c:strCache/>
            </c:strRef>
          </c:tx>
          <c:spPr>
            <a:solidFill>
              <a:srgbClr val="FFFFFF"/>
            </a:solidFill>
            <a:ln w="50800" cap="flat">
              <a:noFill/>
              <a:miter lim="400000"/>
            </a:ln>
            <a:effectLst/>
          </c:spPr>
          <c:marker>
            <c:symbol val="circle"/>
            <c:size val="10"/>
            <c:spPr>
              <a:solidFill>
                <a:srgbClr val="FFFFFF"/>
              </a:solidFill>
              <a:ln w="50800" cap="flat">
                <a:solidFill>
                  <a:srgbClr val="00A2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Sheet1!$B$2:$B$22</c:f>
              <c:numCache>
                <c:ptCount val="3"/>
                <c:pt idx="4">
                  <c:v>0.065715</c:v>
                </c:pt>
                <c:pt idx="5">
                  <c:v>0.004299</c:v>
                </c:pt>
                <c:pt idx="6">
                  <c:v>-0.039919</c:v>
                </c:pt>
              </c:numCache>
            </c:numRef>
          </c:val>
          <c:smooth val="0"/>
        </c:ser>
        <c:ser>
          <c:idx val="1"/>
          <c:order val="1"/>
          <c:tx>
            <c:strRef>
              <c:f>Sheet1!$C$1</c:f>
              <c:strCache/>
            </c:strRef>
          </c:tx>
          <c:spPr>
            <a:solidFill>
              <a:srgbClr val="FFFFFF"/>
            </a:solidFill>
            <a:ln w="50800" cap="flat">
              <a:solidFill>
                <a:srgbClr val="56C1FF"/>
              </a:solidFill>
              <a:prstDash val="solid"/>
              <a:miter lim="400000"/>
            </a:ln>
            <a:effectLst/>
          </c:spPr>
          <c:marker>
            <c:symbol val="none"/>
            <c:size val="4"/>
            <c:spPr>
              <a:solidFill>
                <a:srgbClr val="FFFFFF"/>
              </a:solidFill>
              <a:ln w="50800" cap="flat">
                <a:solidFill>
                  <a:srgbClr val="56C1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Sheet1!$C$2:$C$22</c:f>
              <c:numCache>
                <c:ptCount val="21"/>
                <c:pt idx="0">
                  <c:v>1.000000</c:v>
                </c:pt>
                <c:pt idx="1">
                  <c:v>0.476319</c:v>
                </c:pt>
                <c:pt idx="2">
                  <c:v>0.271680</c:v>
                </c:pt>
                <c:pt idx="3">
                  <c:v>0.150059</c:v>
                </c:pt>
                <c:pt idx="4">
                  <c:v>0.065715</c:v>
                </c:pt>
                <c:pt idx="5">
                  <c:v>0.004299</c:v>
                </c:pt>
                <c:pt idx="6">
                  <c:v>-0.039919</c:v>
                </c:pt>
                <c:pt idx="7">
                  <c:v>-0.069774</c:v>
                </c:pt>
                <c:pt idx="8">
                  <c:v>-0.087119</c:v>
                </c:pt>
                <c:pt idx="9">
                  <c:v>-0.093569</c:v>
                </c:pt>
                <c:pt idx="10">
                  <c:v>-0.090788</c:v>
                </c:pt>
                <c:pt idx="11">
                  <c:v>-0.080588</c:v>
                </c:pt>
                <c:pt idx="12">
                  <c:v>-0.064910</c:v>
                </c:pt>
                <c:pt idx="13">
                  <c:v>-0.045763</c:v>
                </c:pt>
                <c:pt idx="14">
                  <c:v>-0.025123</c:v>
                </c:pt>
                <c:pt idx="15">
                  <c:v>-0.004832</c:v>
                </c:pt>
                <c:pt idx="16">
                  <c:v>0.013503</c:v>
                </c:pt>
                <c:pt idx="17">
                  <c:v>0.028592</c:v>
                </c:pt>
                <c:pt idx="18">
                  <c:v>0.039528</c:v>
                </c:pt>
                <c:pt idx="19">
                  <c:v>0.045812</c:v>
                </c:pt>
                <c:pt idx="20">
                  <c:v>0.047366</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Helvetica Neue Light"/>
              </a:defRPr>
            </a:pPr>
          </a:p>
        </c:txPr>
        <c:crossAx val="2094734552"/>
        <c:crosses val="autoZero"/>
        <c:crossBetween val="midCat"/>
        <c:majorUnit val="0.3125"/>
        <c:minorUnit val="0.15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29987"/>
          <c:y val="0.0830863"/>
          <c:w val="0.841174"/>
          <c:h val="0.784164"/>
        </c:manualLayout>
      </c:layout>
      <c:lineChart>
        <c:grouping val="standard"/>
        <c:varyColors val="0"/>
        <c:ser>
          <c:idx val="0"/>
          <c:order val="0"/>
          <c:tx>
            <c:strRef>
              <c:f>Sheet1!$B$1</c:f>
              <c:strCache/>
            </c:strRef>
          </c:tx>
          <c:spPr>
            <a:solidFill>
              <a:srgbClr val="FFFFFF"/>
            </a:solidFill>
            <a:ln w="50800" cap="flat">
              <a:noFill/>
              <a:miter lim="400000"/>
            </a:ln>
            <a:effectLst/>
          </c:spPr>
          <c:marker>
            <c:symbol val="diamond"/>
            <c:size val="14"/>
            <c:spPr>
              <a:solidFill>
                <a:srgbClr val="FFFFFF"/>
              </a:solidFill>
              <a:ln w="50800" cap="flat">
                <a:solidFill>
                  <a:schemeClr val="accent5"/>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Sheet1!$B$2:$B$22</c:f>
              <c:numCache>
                <c:ptCount val="5"/>
                <c:pt idx="4">
                  <c:v>0.065715</c:v>
                </c:pt>
                <c:pt idx="5">
                  <c:v>0.004299</c:v>
                </c:pt>
                <c:pt idx="9">
                  <c:v>-0.093569</c:v>
                </c:pt>
                <c:pt idx="10">
                  <c:v>-0.090788</c:v>
                </c:pt>
                <c:pt idx="12">
                  <c:v>-0.064910</c:v>
                </c:pt>
              </c:numCache>
            </c:numRef>
          </c:val>
          <c:smooth val="0"/>
        </c:ser>
        <c:ser>
          <c:idx val="1"/>
          <c:order val="1"/>
          <c:tx>
            <c:strRef>
              <c:f>Sheet1!$C$1</c:f>
              <c:strCache/>
            </c:strRef>
          </c:tx>
          <c:spPr>
            <a:solidFill>
              <a:srgbClr val="FFFFFF"/>
            </a:solidFill>
            <a:ln w="50800" cap="flat">
              <a:solidFill>
                <a:srgbClr val="56C1FF"/>
              </a:solidFill>
              <a:prstDash val="solid"/>
              <a:miter lim="400000"/>
            </a:ln>
            <a:effectLst/>
          </c:spPr>
          <c:marker>
            <c:symbol val="none"/>
            <c:size val="4"/>
            <c:spPr>
              <a:solidFill>
                <a:srgbClr val="FFFFFF"/>
              </a:solidFill>
              <a:ln w="50800" cap="flat">
                <a:solidFill>
                  <a:srgbClr val="56C1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Sheet1!$C$2:$C$22</c:f>
              <c:numCache>
                <c:ptCount val="21"/>
                <c:pt idx="0">
                  <c:v>1.000000</c:v>
                </c:pt>
                <c:pt idx="1">
                  <c:v>0.476319</c:v>
                </c:pt>
                <c:pt idx="2">
                  <c:v>0.271680</c:v>
                </c:pt>
                <c:pt idx="3">
                  <c:v>0.150059</c:v>
                </c:pt>
                <c:pt idx="4">
                  <c:v>0.065715</c:v>
                </c:pt>
                <c:pt idx="5">
                  <c:v>0.004299</c:v>
                </c:pt>
                <c:pt idx="6">
                  <c:v>-0.039919</c:v>
                </c:pt>
                <c:pt idx="7">
                  <c:v>-0.069774</c:v>
                </c:pt>
                <c:pt idx="8">
                  <c:v>-0.087119</c:v>
                </c:pt>
                <c:pt idx="9">
                  <c:v>-0.093569</c:v>
                </c:pt>
                <c:pt idx="10">
                  <c:v>-0.090788</c:v>
                </c:pt>
                <c:pt idx="11">
                  <c:v>-0.080588</c:v>
                </c:pt>
                <c:pt idx="12">
                  <c:v>-0.064910</c:v>
                </c:pt>
                <c:pt idx="13">
                  <c:v>-0.045763</c:v>
                </c:pt>
                <c:pt idx="14">
                  <c:v>-0.025123</c:v>
                </c:pt>
                <c:pt idx="15">
                  <c:v>-0.004832</c:v>
                </c:pt>
                <c:pt idx="16">
                  <c:v>0.013503</c:v>
                </c:pt>
                <c:pt idx="17">
                  <c:v>0.028592</c:v>
                </c:pt>
                <c:pt idx="18">
                  <c:v>0.039528</c:v>
                </c:pt>
                <c:pt idx="19">
                  <c:v>0.045812</c:v>
                </c:pt>
                <c:pt idx="20">
                  <c:v>0.047366</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Helvetica Neue Light"/>
              </a:defRPr>
            </a:pPr>
          </a:p>
        </c:txPr>
        <c:crossAx val="2094734552"/>
        <c:crosses val="autoZero"/>
        <c:crossBetween val="midCat"/>
        <c:majorUnit val="0.3125"/>
        <c:minorUnit val="0.156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3" name="Shape 263"/>
          <p:cNvSpPr/>
          <p:nvPr>
            <p:ph type="sldImg"/>
          </p:nvPr>
        </p:nvSpPr>
        <p:spPr>
          <a:xfrm>
            <a:off x="1143000" y="685800"/>
            <a:ext cx="4572000" cy="3429000"/>
          </a:xfrm>
          <a:prstGeom prst="rect">
            <a:avLst/>
          </a:prstGeom>
        </p:spPr>
        <p:txBody>
          <a:bodyPr/>
          <a:lstStyle/>
          <a:p>
            <a:pPr/>
          </a:p>
        </p:txBody>
      </p:sp>
      <p:sp>
        <p:nvSpPr>
          <p:cNvPr id="264" name="Shape 2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6"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 name="Bruno Gonçalves…"/>
          <p:cNvSpPr txBox="1"/>
          <p:nvPr/>
        </p:nvSpPr>
        <p:spPr>
          <a:xfrm>
            <a:off x="4718918" y="4889500"/>
            <a:ext cx="3566964" cy="1143000"/>
          </a:xfrm>
          <a:prstGeom prst="rect">
            <a:avLst/>
          </a:prstGeom>
          <a:ln w="3175">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lgn="ctr">
              <a:defRPr sz="3600">
                <a:solidFill>
                  <a:schemeClr val="accent1">
                    <a:satOff val="-3355"/>
                    <a:lumOff val="26614"/>
                  </a:schemeClr>
                </a:solidFill>
                <a:effectLst>
                  <a:outerShdw sx="100000" sy="100000" kx="0" ky="0" algn="b" rotWithShape="0" blurRad="76200" dist="50800" dir="2700000">
                    <a:srgbClr val="000000">
                      <a:alpha val="40000"/>
                    </a:srgbClr>
                  </a:outerShdw>
                </a:effectLst>
                <a:latin typeface="Helvetica Neue Light"/>
                <a:ea typeface="Helvetica Neue Light"/>
                <a:cs typeface="Helvetica Neue Light"/>
                <a:sym typeface="Helvetica Neue Light"/>
              </a:defRPr>
            </a:pPr>
            <a:r>
              <a:t>Bruno Gonçalves</a:t>
            </a:r>
          </a:p>
          <a:p>
            <a:pPr algn="ctr">
              <a:defRPr sz="2400">
                <a:solidFill>
                  <a:srgbClr val="212121"/>
                </a:solidFill>
                <a:latin typeface="Lucida Calligraphy"/>
                <a:ea typeface="Lucida Calligraphy"/>
                <a:cs typeface="Lucida Calligraphy"/>
                <a:sym typeface="Lucida Calligraphy"/>
              </a:defRPr>
            </a:pPr>
            <a:r>
              <a:t>www.bgoncalves.com</a:t>
            </a:r>
          </a:p>
        </p:txBody>
      </p:sp>
      <p:sp>
        <p:nvSpPr>
          <p:cNvPr id="18" name="Title Text"/>
          <p:cNvSpPr txBox="1"/>
          <p:nvPr>
            <p:ph type="title"/>
          </p:nvPr>
        </p:nvSpPr>
        <p:spPr>
          <a:xfrm>
            <a:off x="571500" y="1320800"/>
            <a:ext cx="11861800" cy="3175000"/>
          </a:xfrm>
          <a:prstGeom prst="rect">
            <a:avLst/>
          </a:prstGeom>
        </p:spPr>
        <p:txBody>
          <a:bodyPr lIns="50800" tIns="50800" rIns="50800" bIns="50800"/>
          <a:lstStyle>
            <a:lvl1pPr>
              <a:defRPr sz="4200"/>
            </a:lvl1pPr>
          </a:lstStyle>
          <a:p>
            <a:pPr/>
            <a:r>
              <a:t>Title Text</a:t>
            </a:r>
          </a:p>
        </p:txBody>
      </p:sp>
      <p:pic>
        <p:nvPicPr>
          <p:cNvPr id="19" name="D4Sci_logo.png" descr="D4Sci_logo.png"/>
          <p:cNvPicPr>
            <a:picLocks noChangeAspect="0"/>
          </p:cNvPicPr>
          <p:nvPr/>
        </p:nvPicPr>
        <p:blipFill>
          <a:blip r:embed="rId2">
            <a:extLst/>
          </a:blip>
          <a:stretch>
            <a:fillRect/>
          </a:stretch>
        </p:blipFill>
        <p:spPr>
          <a:xfrm>
            <a:off x="4591482" y="5937122"/>
            <a:ext cx="3821836" cy="3898036"/>
          </a:xfrm>
          <a:prstGeom prst="rect">
            <a:avLst/>
          </a:prstGeom>
        </p:spPr>
      </p:pic>
      <p:sp>
        <p:nvSpPr>
          <p:cNvPr id="20" name="Slide Number"/>
          <p:cNvSpPr txBox="1"/>
          <p:nvPr>
            <p:ph type="sldNum" sz="quarter" idx="2"/>
          </p:nvPr>
        </p:nvSpPr>
        <p:spPr>
          <a:xfrm>
            <a:off x="12268200" y="9194800"/>
            <a:ext cx="312014" cy="299822"/>
          </a:xfrm>
          <a:prstGeom prst="rect">
            <a:avLst/>
          </a:prstGeom>
        </p:spPr>
        <p:txBody>
          <a:bodyPr lIns="50800" tIns="50800" rIns="50800" bIns="50800"/>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138"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39" name="Title Text"/>
          <p:cNvSpPr txBox="1"/>
          <p:nvPr>
            <p:ph type="title"/>
          </p:nvPr>
        </p:nvSpPr>
        <p:spPr>
          <a:prstGeom prst="rect">
            <a:avLst/>
          </a:prstGeom>
        </p:spPr>
        <p:txBody>
          <a:bodyPr/>
          <a:lstStyle/>
          <a:p>
            <a:pPr/>
            <a:r>
              <a:t>Title Text</a:t>
            </a:r>
          </a:p>
        </p:txBody>
      </p:sp>
      <p:sp>
        <p:nvSpPr>
          <p:cNvPr id="14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1"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142"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143"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4"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45"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46"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47"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5" name="Title Text"/>
          <p:cNvSpPr txBox="1"/>
          <p:nvPr>
            <p:ph type="title"/>
          </p:nvPr>
        </p:nvSpPr>
        <p:spPr>
          <a:prstGeom prst="rect">
            <a:avLst/>
          </a:prstGeom>
        </p:spPr>
        <p:txBody>
          <a:bodyPr/>
          <a:lstStyle/>
          <a:p>
            <a:pPr/>
            <a:r>
              <a:t>Title Text</a:t>
            </a:r>
          </a:p>
        </p:txBody>
      </p:sp>
      <p:sp>
        <p:nvSpPr>
          <p:cNvPr id="156" name="Body Level One…"/>
          <p:cNvSpPr txBox="1"/>
          <p:nvPr>
            <p:ph type="body" idx="1"/>
          </p:nvPr>
        </p:nvSpPr>
        <p:spPr>
          <a:xfrm>
            <a:off x="733425" y="2060575"/>
            <a:ext cx="8607971" cy="6640166"/>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57"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165"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66" name="Title Text"/>
          <p:cNvSpPr txBox="1"/>
          <p:nvPr>
            <p:ph type="title"/>
          </p:nvPr>
        </p:nvSpPr>
        <p:spPr>
          <a:prstGeom prst="rect">
            <a:avLst/>
          </a:prstGeom>
        </p:spPr>
        <p:txBody>
          <a:bodyPr/>
          <a:lstStyle/>
          <a:p>
            <a:pPr/>
            <a:r>
              <a:t>Title Text</a:t>
            </a:r>
          </a:p>
        </p:txBody>
      </p:sp>
      <p:sp>
        <p:nvSpPr>
          <p:cNvPr id="167"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68"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169"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170"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1"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7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7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74"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5">
    <p:spTree>
      <p:nvGrpSpPr>
        <p:cNvPr id="1" name=""/>
        <p:cNvGrpSpPr/>
        <p:nvPr/>
      </p:nvGrpSpPr>
      <p:grpSpPr>
        <a:xfrm>
          <a:off x="0" y="0"/>
          <a:ext cx="0" cy="0"/>
          <a:chOff x="0" y="0"/>
          <a:chExt cx="0" cy="0"/>
        </a:xfrm>
      </p:grpSpPr>
      <p:sp>
        <p:nvSpPr>
          <p:cNvPr id="18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83" name="Title Text"/>
          <p:cNvSpPr txBox="1"/>
          <p:nvPr>
            <p:ph type="title"/>
          </p:nvPr>
        </p:nvSpPr>
        <p:spPr>
          <a:prstGeom prst="rect">
            <a:avLst/>
          </a:prstGeom>
        </p:spPr>
        <p:txBody>
          <a:bodyPr/>
          <a:lstStyle/>
          <a:p>
            <a:pPr/>
            <a:r>
              <a:t>Title Text</a:t>
            </a:r>
          </a:p>
        </p:txBody>
      </p:sp>
      <p:sp>
        <p:nvSpPr>
          <p:cNvPr id="184"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85"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86" name="Rectangle"/>
          <p:cNvSpPr/>
          <p:nvPr/>
        </p:nvSpPr>
        <p:spPr>
          <a:xfrm>
            <a:off x="9391650" y="9119858"/>
            <a:ext cx="36576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8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89" name="Rounded Rectangle"/>
          <p:cNvSpPr/>
          <p:nvPr/>
        </p:nvSpPr>
        <p:spPr>
          <a:xfrm>
            <a:off x="9174764"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2">
    <p:spTree>
      <p:nvGrpSpPr>
        <p:cNvPr id="1" name=""/>
        <p:cNvGrpSpPr/>
        <p:nvPr/>
      </p:nvGrpSpPr>
      <p:grpSpPr>
        <a:xfrm>
          <a:off x="0" y="0"/>
          <a:ext cx="0" cy="0"/>
          <a:chOff x="0" y="0"/>
          <a:chExt cx="0" cy="0"/>
        </a:xfrm>
      </p:grpSpPr>
      <p:sp>
        <p:nvSpPr>
          <p:cNvPr id="197" name="Body Level One…"/>
          <p:cNvSpPr txBox="1"/>
          <p:nvPr>
            <p:ph type="body" idx="13"/>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98" name="Title Text"/>
          <p:cNvSpPr txBox="1"/>
          <p:nvPr>
            <p:ph type="title"/>
          </p:nvPr>
        </p:nvSpPr>
        <p:spPr>
          <a:prstGeom prst="rect">
            <a:avLst/>
          </a:prstGeom>
        </p:spPr>
        <p:txBody>
          <a:bodyPr/>
          <a:lstStyle/>
          <a:p>
            <a:pPr/>
            <a:r>
              <a:t>Title Text</a:t>
            </a:r>
          </a:p>
        </p:txBody>
      </p:sp>
      <p:sp>
        <p:nvSpPr>
          <p:cNvPr id="199"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00"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201"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0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04" name="Rounded Rectangle"/>
          <p:cNvSpPr/>
          <p:nvPr>
            <p:ph type="body" sz="quarter" idx="16"/>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214"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1">
    <p:spTree>
      <p:nvGrpSpPr>
        <p:cNvPr id="1" name=""/>
        <p:cNvGrpSpPr/>
        <p:nvPr/>
      </p:nvGrpSpPr>
      <p:grpSpPr>
        <a:xfrm>
          <a:off x="0" y="0"/>
          <a:ext cx="0" cy="0"/>
          <a:chOff x="0" y="0"/>
          <a:chExt cx="0" cy="0"/>
        </a:xfrm>
      </p:grpSpPr>
      <p:sp>
        <p:nvSpPr>
          <p:cNvPr id="222"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3" name="Title Text"/>
          <p:cNvSpPr txBox="1"/>
          <p:nvPr>
            <p:ph type="title"/>
          </p:nvPr>
        </p:nvSpPr>
        <p:spPr>
          <a:prstGeom prst="rect">
            <a:avLst/>
          </a:prstGeom>
        </p:spPr>
        <p:txBody>
          <a:bodyPr/>
          <a:lstStyle/>
          <a:p>
            <a:pPr/>
            <a:r>
              <a:t>Title Text</a:t>
            </a:r>
          </a:p>
        </p:txBody>
      </p:sp>
      <p:sp>
        <p:nvSpPr>
          <p:cNvPr id="224"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25"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226"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228"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29"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23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38" name="Title Text"/>
          <p:cNvSpPr txBox="1"/>
          <p:nvPr>
            <p:ph type="title"/>
          </p:nvPr>
        </p:nvSpPr>
        <p:spPr>
          <a:prstGeom prst="rect">
            <a:avLst/>
          </a:prstGeom>
        </p:spPr>
        <p:txBody>
          <a:bodyPr/>
          <a:lstStyle/>
          <a:p>
            <a:pPr/>
            <a:r>
              <a:t>Title Text</a:t>
            </a:r>
          </a:p>
        </p:txBody>
      </p:sp>
      <p:sp>
        <p:nvSpPr>
          <p:cNvPr id="2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0"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241"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242"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244"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45"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46"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4" name="Title Text"/>
          <p:cNvSpPr txBox="1"/>
          <p:nvPr>
            <p:ph type="title"/>
          </p:nvPr>
        </p:nvSpPr>
        <p:spPr>
          <a:prstGeom prst="rect">
            <a:avLst/>
          </a:prstGeom>
        </p:spPr>
        <p:txBody>
          <a:bodyPr/>
          <a:lstStyle/>
          <a:p>
            <a:pPr/>
            <a:r>
              <a:t>Title Text</a:t>
            </a:r>
          </a:p>
        </p:txBody>
      </p:sp>
      <p:sp>
        <p:nvSpPr>
          <p:cNvPr id="25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6"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4">
    <p:spTree>
      <p:nvGrpSpPr>
        <p:cNvPr id="1" name=""/>
        <p:cNvGrpSpPr/>
        <p:nvPr/>
      </p:nvGrpSpPr>
      <p:grpSpPr>
        <a:xfrm>
          <a:off x="0" y="0"/>
          <a:ext cx="0" cy="0"/>
          <a:chOff x="0" y="0"/>
          <a:chExt cx="0" cy="0"/>
        </a:xfrm>
      </p:grpSpPr>
      <p:sp>
        <p:nvSpPr>
          <p:cNvPr id="3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41" name="Rectangle"/>
          <p:cNvSpPr/>
          <p:nvPr/>
        </p:nvSpPr>
        <p:spPr>
          <a:xfrm>
            <a:off x="-44450" y="9119858"/>
            <a:ext cx="2636507"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4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4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44" name="Rounded Rectangle"/>
          <p:cNvSpPr/>
          <p:nvPr/>
        </p:nvSpPr>
        <p:spPr>
          <a:xfrm>
            <a:off x="2384498"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5">
    <p:spTree>
      <p:nvGrpSpPr>
        <p:cNvPr id="1" name=""/>
        <p:cNvGrpSpPr/>
        <p:nvPr/>
      </p:nvGrpSpPr>
      <p:grpSpPr>
        <a:xfrm>
          <a:off x="0" y="0"/>
          <a:ext cx="0" cy="0"/>
          <a:chOff x="0" y="0"/>
          <a:chExt cx="0" cy="0"/>
        </a:xfrm>
      </p:grpSpPr>
      <p:sp>
        <p:nvSpPr>
          <p:cNvPr id="5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6" name="Rectangle"/>
          <p:cNvSpPr/>
          <p:nvPr/>
        </p:nvSpPr>
        <p:spPr>
          <a:xfrm>
            <a:off x="9391650" y="9119858"/>
            <a:ext cx="36576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5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5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59" name="Rounded Rectangle"/>
          <p:cNvSpPr/>
          <p:nvPr/>
        </p:nvSpPr>
        <p:spPr>
          <a:xfrm>
            <a:off x="9174764"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p:spTree>
      <p:nvGrpSpPr>
        <p:cNvPr id="1" name=""/>
        <p:cNvGrpSpPr/>
        <p:nvPr/>
      </p:nvGrpSpPr>
      <p:grpSpPr>
        <a:xfrm>
          <a:off x="0" y="0"/>
          <a:ext cx="0" cy="0"/>
          <a:chOff x="0" y="0"/>
          <a:chExt cx="0" cy="0"/>
        </a:xfrm>
      </p:grpSpPr>
      <p:sp>
        <p:nvSpPr>
          <p:cNvPr id="6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0"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1"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7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7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74" name="Rounded Rectangle"/>
          <p:cNvSpPr/>
          <p:nvPr>
            <p:ph type="body" sz="quarter" idx="14"/>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8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83" name="Title Text"/>
          <p:cNvSpPr txBox="1"/>
          <p:nvPr>
            <p:ph type="title"/>
          </p:nvPr>
        </p:nvSpPr>
        <p:spPr>
          <a:prstGeom prst="rect">
            <a:avLst/>
          </a:prstGeom>
        </p:spPr>
        <p:txBody>
          <a:bodyPr/>
          <a:lstStyle/>
          <a:p>
            <a:pPr/>
            <a:r>
              <a:t>Title Text</a:t>
            </a:r>
          </a:p>
        </p:txBody>
      </p:sp>
      <p:sp>
        <p:nvSpPr>
          <p:cNvPr id="8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86"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87"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88"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89"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90"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91"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1">
    <p:spTree>
      <p:nvGrpSpPr>
        <p:cNvPr id="1" name=""/>
        <p:cNvGrpSpPr/>
        <p:nvPr/>
      </p:nvGrpSpPr>
      <p:grpSpPr>
        <a:xfrm>
          <a:off x="0" y="0"/>
          <a:ext cx="0" cy="0"/>
          <a:chOff x="0" y="0"/>
          <a:chExt cx="0" cy="0"/>
        </a:xfrm>
      </p:grpSpPr>
      <p:sp>
        <p:nvSpPr>
          <p:cNvPr id="99"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Title Text"/>
          <p:cNvSpPr txBox="1"/>
          <p:nvPr>
            <p:ph type="title"/>
          </p:nvPr>
        </p:nvSpPr>
        <p:spPr>
          <a:prstGeom prst="rect">
            <a:avLst/>
          </a:prstGeom>
        </p:spPr>
        <p:txBody>
          <a:bodyPr/>
          <a:lstStyle/>
          <a:p>
            <a:pPr/>
            <a:r>
              <a:t>Title Text</a:t>
            </a:r>
          </a:p>
        </p:txBody>
      </p:sp>
      <p:sp>
        <p:nvSpPr>
          <p:cNvPr id="101"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2"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103"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04"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05"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06"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2">
    <p:spTree>
      <p:nvGrpSpPr>
        <p:cNvPr id="1" name=""/>
        <p:cNvGrpSpPr/>
        <p:nvPr/>
      </p:nvGrpSpPr>
      <p:grpSpPr>
        <a:xfrm>
          <a:off x="0" y="0"/>
          <a:ext cx="0" cy="0"/>
          <a:chOff x="0" y="0"/>
          <a:chExt cx="0" cy="0"/>
        </a:xfrm>
      </p:grpSpPr>
      <p:sp>
        <p:nvSpPr>
          <p:cNvPr id="114"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Title Text"/>
          <p:cNvSpPr txBox="1"/>
          <p:nvPr>
            <p:ph type="title"/>
          </p:nvPr>
        </p:nvSpPr>
        <p:spPr>
          <a:prstGeom prst="rect">
            <a:avLst/>
          </a:prstGeom>
        </p:spPr>
        <p:txBody>
          <a:bodyPr/>
          <a:lstStyle/>
          <a:p>
            <a:pPr/>
            <a:r>
              <a:t>Title Text</a:t>
            </a:r>
          </a:p>
        </p:txBody>
      </p:sp>
      <p:sp>
        <p:nvSpPr>
          <p:cNvPr id="116"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7"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118"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9"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20"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21" name="Rounded Rectangle"/>
          <p:cNvSpPr/>
          <p:nvPr>
            <p:ph type="body" sz="quarter" idx="16"/>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129" name="Title Text"/>
          <p:cNvSpPr txBox="1"/>
          <p:nvPr>
            <p:ph type="title"/>
          </p:nvPr>
        </p:nvSpPr>
        <p:spPr>
          <a:xfrm>
            <a:off x="5814742" y="3838222"/>
            <a:ext cx="5959570" cy="2077156"/>
          </a:xfrm>
          <a:prstGeom prst="rect">
            <a:avLst/>
          </a:prstGeom>
        </p:spPr>
        <p:txBody>
          <a:bodyPr lIns="45155" tIns="45155" rIns="45155" bIns="45155" anchor="ctr"/>
          <a:lstStyle/>
          <a:p>
            <a:pPr/>
            <a:r>
              <a:t>Title Text</a:t>
            </a:r>
          </a:p>
        </p:txBody>
      </p:sp>
      <p:pic>
        <p:nvPicPr>
          <p:cNvPr id="130" name="D4Sci_logo_ball.png" descr="D4Sci_logo_ball.png"/>
          <p:cNvPicPr>
            <a:picLocks noChangeAspect="1"/>
          </p:cNvPicPr>
          <p:nvPr/>
        </p:nvPicPr>
        <p:blipFill>
          <a:blip r:embed="rId2">
            <a:extLst/>
          </a:blip>
          <a:stretch>
            <a:fillRect/>
          </a:stretch>
        </p:blipFill>
        <p:spPr>
          <a:xfrm>
            <a:off x="327075" y="2185595"/>
            <a:ext cx="5352672" cy="5382410"/>
          </a:xfrm>
          <a:prstGeom prst="rect">
            <a:avLst/>
          </a:prstGeom>
          <a:ln w="3175">
            <a:miter lim="400000"/>
          </a:ln>
        </p:spPr>
      </p:pic>
      <p:sp>
        <p:nvSpPr>
          <p:cNvPr id="131" name="Slide Number"/>
          <p:cNvSpPr txBox="1"/>
          <p:nvPr>
            <p:ph type="sldNum" sz="quarter" idx="2"/>
          </p:nvPr>
        </p:nvSpPr>
        <p:spPr>
          <a:xfrm>
            <a:off x="11627555" y="8715022"/>
            <a:ext cx="272481" cy="263845"/>
          </a:xfrm>
          <a:prstGeom prst="rect">
            <a:avLst/>
          </a:prstGeom>
        </p:spPr>
        <p:txBody>
          <a:bodyPr lIns="45155" tIns="45155" rIns="45155" bIns="45155"/>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 name="Title Text"/>
          <p:cNvSpPr txBox="1"/>
          <p:nvPr>
            <p:ph type="title"/>
          </p:nvPr>
        </p:nvSpPr>
        <p:spPr>
          <a:xfrm>
            <a:off x="733425" y="730250"/>
            <a:ext cx="8896351" cy="104775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p>
            <a:pPr/>
            <a:r>
              <a:t>Title Text</a:t>
            </a:r>
          </a:p>
        </p:txBody>
      </p:sp>
      <p:sp>
        <p:nvSpPr>
          <p:cNvPr id="4" name="Body Level One…"/>
          <p:cNvSpPr txBox="1"/>
          <p:nvPr>
            <p:ph type="body" idx="1"/>
          </p:nvPr>
        </p:nvSpPr>
        <p:spPr>
          <a:xfrm>
            <a:off x="733425" y="2060575"/>
            <a:ext cx="11537951" cy="664016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lstStyle/>
          <a:p>
            <a:pPr/>
            <a:r>
              <a:t>Body Level One</a:t>
            </a:r>
          </a:p>
          <a:p>
            <a:pPr lvl="1"/>
            <a:r>
              <a:t>Body Level Two</a:t>
            </a:r>
          </a:p>
          <a:p>
            <a:pPr lvl="2"/>
            <a:r>
              <a:t>Body Level Three</a:t>
            </a:r>
          </a:p>
          <a:p>
            <a:pPr lvl="3"/>
            <a:r>
              <a:t>Body Level Four</a:t>
            </a:r>
          </a:p>
          <a:p>
            <a:pPr lvl="4"/>
            <a:r>
              <a:t>Body Level Five</a:t>
            </a:r>
          </a:p>
        </p:txBody>
      </p:sp>
      <p:sp>
        <p:nvSpPr>
          <p:cNvPr id="5"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6"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7"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9" name="Slide Number"/>
          <p:cNvSpPr txBox="1"/>
          <p:nvPr>
            <p:ph type="sldNum" sz="quarter" idx="2"/>
          </p:nvPr>
        </p:nvSpPr>
        <p:spPr>
          <a:xfrm>
            <a:off x="10802390" y="8115300"/>
            <a:ext cx="258370" cy="249733"/>
          </a:xfrm>
          <a:prstGeom prst="rect">
            <a:avLst/>
          </a:prstGeom>
          <a:ln w="3175">
            <a:miter lim="400000"/>
          </a:ln>
        </p:spPr>
        <p:txBody>
          <a:bodyPr wrap="none" lIns="38100" tIns="38100" rIns="38100" bIns="38100">
            <a:spAutoFit/>
          </a:bodyPr>
          <a:lstStyle>
            <a:lvl1pPr>
              <a:defRPr sz="12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9pPr>
    </p:titleStyle>
    <p:bodyStyle>
      <a:lvl1pPr marL="246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1pPr>
      <a:lvl2pPr marL="690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2pPr>
      <a:lvl3pPr marL="1135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3pPr>
      <a:lvl4pPr marL="1579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4pPr>
      <a:lvl5pPr marL="2024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5pPr>
      <a:lvl6pPr marL="2468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6pPr>
      <a:lvl7pPr marL="2913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7pPr>
      <a:lvl8pPr marL="3357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8pPr>
      <a:lvl9pPr marL="3802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ithub.com/DataForScience/Timeseries_long" TargetMode="External"/><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tif"/></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4.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5.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tif"/><Relationship Id="rId3" Type="http://schemas.openxmlformats.org/officeDocument/2006/relationships/image" Target="../media/image23.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2.jpeg"/><Relationship Id="rId4" Type="http://schemas.openxmlformats.org/officeDocument/2006/relationships/image" Target="../media/image3.jpe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tif"/></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7.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87.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png"/><Relationship Id="rId14" Type="http://schemas.openxmlformats.org/officeDocument/2006/relationships/image" Target="../media/image103.png"/><Relationship Id="rId15" Type="http://schemas.openxmlformats.org/officeDocument/2006/relationships/image" Target="../media/image104.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5.png"/><Relationship Id="rId3" Type="http://schemas.openxmlformats.org/officeDocument/2006/relationships/image" Target="../media/image106.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 Id="rId3" Type="http://schemas.openxmlformats.org/officeDocument/2006/relationships/image" Target="../media/image108.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101.png"/><Relationship Id="rId11" Type="http://schemas.openxmlformats.org/officeDocument/2006/relationships/image" Target="../media/image103.png"/><Relationship Id="rId12" Type="http://schemas.openxmlformats.org/officeDocument/2006/relationships/image" Target="../media/image104.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113.png"/><Relationship Id="rId18" Type="http://schemas.openxmlformats.org/officeDocument/2006/relationships/image" Target="../media/image114.png"/><Relationship Id="rId19" Type="http://schemas.openxmlformats.org/officeDocument/2006/relationships/image" Target="../media/image115.png"/><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0.png"/><Relationship Id="rId3" Type="http://schemas.openxmlformats.org/officeDocument/2006/relationships/image" Target="../media/image121.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6.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7.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8.png"/><Relationship Id="rId3" Type="http://schemas.openxmlformats.org/officeDocument/2006/relationships/image" Target="../media/image129.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0.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1.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 Id="rId3" Type="http://schemas.openxmlformats.org/officeDocument/2006/relationships/image" Target="../media/image9.tif"/><Relationship Id="rId4" Type="http://schemas.openxmlformats.org/officeDocument/2006/relationships/image" Target="../media/image132.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keras.io" TargetMode="Externa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keras.io" TargetMode="Externa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hyperlink" Target="http://bit.ly/LiveLessonNLP" TargetMode="External"/><Relationship Id="rId4" Type="http://schemas.openxmlformats.org/officeDocument/2006/relationships/image" Target="../media/image3.png"/><Relationship Id="rId5" Type="http://schemas.openxmlformats.org/officeDocument/2006/relationships/image" Target="../media/image7.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 Id="rId3"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png"/><Relationship Id="rId3" Type="http://schemas.openxmlformats.org/officeDocument/2006/relationships/image" Target="../media/image3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itle"/>
          <p:cNvSpPr txBox="1"/>
          <p:nvPr>
            <p:ph type="ctrTitle"/>
          </p:nvPr>
        </p:nvSpPr>
        <p:spPr>
          <a:prstGeom prst="rect">
            <a:avLst/>
          </a:prstGeom>
        </p:spPr>
        <p:txBody>
          <a:bodyPr/>
          <a:lstStyle/>
          <a:p>
            <a:pPr/>
          </a:p>
        </p:txBody>
      </p:sp>
      <p:pic>
        <p:nvPicPr>
          <p:cNvPr id="267" name="chris-liverani-dBI_My696Rk-unsplash.jpg" descr="chris-liverani-dBI_My696Rk-unsplash.jpg"/>
          <p:cNvPicPr>
            <a:picLocks noChangeAspect="1"/>
          </p:cNvPicPr>
          <p:nvPr/>
        </p:nvPicPr>
        <p:blipFill>
          <a:blip r:embed="rId2">
            <a:extLst/>
          </a:blip>
          <a:stretch>
            <a:fillRect/>
          </a:stretch>
        </p:blipFill>
        <p:spPr>
          <a:xfrm>
            <a:off x="0" y="447"/>
            <a:ext cx="13004800" cy="9752706"/>
          </a:xfrm>
          <a:prstGeom prst="rect">
            <a:avLst/>
          </a:prstGeom>
          <a:ln w="3175">
            <a:miter lim="400000"/>
          </a:ln>
        </p:spPr>
      </p:pic>
      <p:sp>
        <p:nvSpPr>
          <p:cNvPr id="268" name="Rounded Rectangle"/>
          <p:cNvSpPr/>
          <p:nvPr/>
        </p:nvSpPr>
        <p:spPr>
          <a:xfrm>
            <a:off x="2750856" y="270933"/>
            <a:ext cx="10160812" cy="2409115"/>
          </a:xfrm>
          <a:prstGeom prst="roundRect">
            <a:avLst>
              <a:gd name="adj" fmla="val 7907"/>
            </a:avLst>
          </a:prstGeom>
          <a:gradFill>
            <a:gsLst>
              <a:gs pos="0">
                <a:srgbClr val="FBFBFB">
                  <a:alpha val="86875"/>
                </a:srgbClr>
              </a:gs>
              <a:gs pos="100000">
                <a:srgbClr val="BEBEBE">
                  <a:alpha val="86875"/>
                </a:srgbClr>
              </a:gs>
            </a:gsLst>
            <a:lin ang="5400000"/>
          </a:gradFill>
          <a:ln w="3175">
            <a:miter lim="400000"/>
          </a:ln>
          <a:effectLst>
            <a:outerShdw sx="100000" sy="100000" kx="0" ky="0" algn="b" rotWithShape="0" blurRad="12700" dist="0" dir="5400000">
              <a:srgbClr val="000000">
                <a:alpha val="50000"/>
              </a:srgbClr>
            </a:outerShdw>
          </a:effectLst>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69" name="Time Series Analysis From the Ground Up"/>
          <p:cNvSpPr txBox="1"/>
          <p:nvPr/>
        </p:nvSpPr>
        <p:spPr>
          <a:xfrm>
            <a:off x="2833445" y="276235"/>
            <a:ext cx="11861801" cy="694632"/>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200"/>
            </a:lvl1pPr>
          </a:lstStyle>
          <a:p>
            <a:pPr/>
            <a:r>
              <a:t>Time Series Analysis From the Ground Up</a:t>
            </a:r>
          </a:p>
        </p:txBody>
      </p:sp>
      <p:sp>
        <p:nvSpPr>
          <p:cNvPr id="270" name="Bruno Gonçalves www.data4sci.com/newsletter"/>
          <p:cNvSpPr txBox="1"/>
          <p:nvPr/>
        </p:nvSpPr>
        <p:spPr>
          <a:xfrm>
            <a:off x="2913316" y="1013854"/>
            <a:ext cx="5001866" cy="11303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3600">
                <a:latin typeface="HanziPen SC Bold"/>
                <a:ea typeface="HanziPen SC Bold"/>
                <a:cs typeface="HanziPen SC Bold"/>
                <a:sym typeface="HanziPen SC Bold"/>
              </a:defRPr>
            </a:pPr>
            <a:r>
              <a:rPr>
                <a:solidFill>
                  <a:schemeClr val="accent1">
                    <a:satOff val="-3355"/>
                    <a:lumOff val="26614"/>
                  </a:schemeClr>
                </a:solidFill>
              </a:rPr>
              <a:t>Bruno Gonçalves</a:t>
            </a:r>
            <a:br>
              <a:rPr>
                <a:solidFill>
                  <a:schemeClr val="accent6">
                    <a:satOff val="24555"/>
                    <a:lumOff val="22232"/>
                  </a:schemeClr>
                </a:solidFill>
              </a:rPr>
            </a:br>
            <a:r>
              <a:rPr sz="2400">
                <a:latin typeface="Lucida Calligraphy"/>
                <a:ea typeface="Lucida Calligraphy"/>
                <a:cs typeface="Lucida Calligraphy"/>
                <a:sym typeface="Lucida Calligraphy"/>
              </a:rPr>
              <a:t>www.data4sci.com/newsletter</a:t>
            </a:r>
          </a:p>
        </p:txBody>
      </p:sp>
      <p:sp>
        <p:nvSpPr>
          <p:cNvPr id="271" name="https://github.com/DataForScience/Timeseries_long"/>
          <p:cNvSpPr txBox="1"/>
          <p:nvPr/>
        </p:nvSpPr>
        <p:spPr>
          <a:xfrm>
            <a:off x="2952013" y="2187142"/>
            <a:ext cx="6707023" cy="4356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u="sng">
                <a:latin typeface="Helvetica Neue Thin"/>
                <a:ea typeface="Helvetica Neue Thin"/>
                <a:cs typeface="Helvetica Neue Thin"/>
                <a:sym typeface="Helvetica Neue Thin"/>
                <a:hlinkClick r:id="rId3" invalidUrl="" action="" tgtFrame="" tooltip="" history="1" highlightClick="0" endSnd="0"/>
              </a:defRPr>
            </a:lvl1pPr>
          </a:lstStyle>
          <a:p>
            <a:pPr>
              <a:defRPr u="none"/>
            </a:pPr>
            <a:r>
              <a:rPr u="sng">
                <a:hlinkClick r:id="rId3" invalidUrl="" action="" tgtFrame="" tooltip="" history="1" highlightClick="0" endSnd="0"/>
              </a:rPr>
              <a:t>https://github.com/DataForScience/Timeseries_long</a:t>
            </a:r>
          </a:p>
        </p:txBody>
      </p:sp>
      <p:pic>
        <p:nvPicPr>
          <p:cNvPr id="272" name="D4Sci_logo_ball.png" descr="D4Sci_logo_ball.png"/>
          <p:cNvPicPr>
            <a:picLocks noChangeAspect="1"/>
          </p:cNvPicPr>
          <p:nvPr/>
        </p:nvPicPr>
        <p:blipFill>
          <a:blip r:embed="rId4">
            <a:extLst/>
          </a:blip>
          <a:srcRect l="0" t="882" r="0" b="882"/>
          <a:stretch>
            <a:fillRect/>
          </a:stretch>
        </p:blipFill>
        <p:spPr>
          <a:xfrm>
            <a:off x="108042" y="191441"/>
            <a:ext cx="2355412" cy="2326711"/>
          </a:xfrm>
          <a:prstGeom prst="rect">
            <a:avLst/>
          </a:prstGeom>
          <a:ln w="3175">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Economics - GDP"/>
          <p:cNvSpPr txBox="1"/>
          <p:nvPr>
            <p:ph type="title"/>
          </p:nvPr>
        </p:nvSpPr>
        <p:spPr>
          <a:prstGeom prst="rect">
            <a:avLst/>
          </a:prstGeom>
        </p:spPr>
        <p:txBody>
          <a:bodyPr/>
          <a:lstStyle/>
          <a:p>
            <a:pPr/>
            <a:r>
              <a:t>Economics - GDP</a:t>
            </a:r>
          </a:p>
        </p:txBody>
      </p:sp>
      <p:sp>
        <p:nvSpPr>
          <p:cNvPr id="338" name="https://fred.stlouisfed.org/series/GDPC1"/>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https://fred.stlouisfed.org/series/GDPC1</a:t>
            </a:r>
          </a:p>
        </p:txBody>
      </p:sp>
      <p:pic>
        <p:nvPicPr>
          <p:cNvPr id="339" name="unknown.png" descr="unknown.png"/>
          <p:cNvPicPr>
            <a:picLocks noChangeAspect="1"/>
          </p:cNvPicPr>
          <p:nvPr/>
        </p:nvPicPr>
        <p:blipFill>
          <a:blip r:embed="rId2">
            <a:extLst/>
          </a:blip>
          <a:stretch>
            <a:fillRect/>
          </a:stretch>
        </p:blipFill>
        <p:spPr>
          <a:xfrm>
            <a:off x="1382493" y="2161215"/>
            <a:ext cx="10239814" cy="6904370"/>
          </a:xfrm>
          <a:prstGeom prst="rect">
            <a:avLst/>
          </a:prstGeom>
          <a:ln w="3175">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Discrete) Fourier Transform"/>
          <p:cNvSpPr txBox="1"/>
          <p:nvPr>
            <p:ph type="title"/>
          </p:nvPr>
        </p:nvSpPr>
        <p:spPr>
          <a:prstGeom prst="rect">
            <a:avLst/>
          </a:prstGeom>
        </p:spPr>
        <p:txBody>
          <a:bodyPr/>
          <a:lstStyle/>
          <a:p>
            <a:pPr/>
            <a:r>
              <a:t>(Discrete) Fourier Transform</a:t>
            </a:r>
          </a:p>
        </p:txBody>
      </p:sp>
      <p:sp>
        <p:nvSpPr>
          <p:cNvPr id="812" name="https://en.wikipedia.org/wiki/Discrete-time_Fourier_transfor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https://en.wikipedia.org/wiki/Discrete-time_Fourier_transform</a:t>
            </a:r>
          </a:p>
        </p:txBody>
      </p:sp>
      <p:pic>
        <p:nvPicPr>
          <p:cNvPr id="813" name="Fourier_series_square_wave_circles_animation.gif" descr="Fourier_series_square_wave_circles_animation.gif"/>
          <p:cNvPicPr>
            <a:picLocks noChangeAspect="0"/>
          </p:cNvPicPr>
          <p:nvPr/>
        </p:nvPicPr>
        <p:blipFill>
          <a:blip r:embed="rId2">
            <a:extLst/>
          </a:blip>
          <a:stretch>
            <a:fillRect/>
          </a:stretch>
        </p:blipFill>
        <p:spPr>
          <a:xfrm>
            <a:off x="4304670" y="2679070"/>
            <a:ext cx="4395460" cy="4395460"/>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numpy"/>
          <p:cNvSpPr txBox="1"/>
          <p:nvPr>
            <p:ph type="title"/>
          </p:nvPr>
        </p:nvSpPr>
        <p:spPr>
          <a:prstGeom prst="rect">
            <a:avLst/>
          </a:prstGeom>
        </p:spPr>
        <p:txBody>
          <a:bodyPr/>
          <a:lstStyle/>
          <a:p>
            <a:pPr/>
            <a:r>
              <a:t>numpy</a:t>
            </a:r>
          </a:p>
        </p:txBody>
      </p:sp>
      <p:sp>
        <p:nvSpPr>
          <p:cNvPr id="816" name="Provides practical implementation of the Fast Fourier Transform an efficient algorithm to compute the DFT and IDFT. See https://en.wikipedia.org/wiki/Fast_Fourier_transform…"/>
          <p:cNvSpPr txBox="1"/>
          <p:nvPr>
            <p:ph type="body" idx="1"/>
          </p:nvPr>
        </p:nvSpPr>
        <p:spPr>
          <a:prstGeom prst="rect">
            <a:avLst/>
          </a:prstGeom>
        </p:spPr>
        <p:txBody>
          <a:bodyPr/>
          <a:lstStyle/>
          <a:p>
            <a:pPr/>
            <a:r>
              <a:t>Provides practical implementation of the </a:t>
            </a:r>
            <a:r>
              <a:rPr>
                <a:solidFill>
                  <a:schemeClr val="accent1">
                    <a:satOff val="-3355"/>
                    <a:lumOff val="26614"/>
                  </a:schemeClr>
                </a:solidFill>
                <a:latin typeface="Helvetica Neue Light"/>
                <a:ea typeface="Helvetica Neue Light"/>
                <a:cs typeface="Helvetica Neue Light"/>
                <a:sym typeface="Helvetica Neue Light"/>
              </a:rPr>
              <a:t>Fast Fourier Transform</a:t>
            </a:r>
            <a:r>
              <a:t> an efficient algorithm to compute the </a:t>
            </a:r>
            <a:r>
              <a:rPr>
                <a:solidFill>
                  <a:schemeClr val="accent6">
                    <a:satOff val="24555"/>
                    <a:lumOff val="22232"/>
                  </a:schemeClr>
                </a:solidFill>
                <a:latin typeface="Helvetica Neue Light"/>
                <a:ea typeface="Helvetica Neue Light"/>
                <a:cs typeface="Helvetica Neue Light"/>
                <a:sym typeface="Helvetica Neue Light"/>
              </a:rPr>
              <a:t>DFT</a:t>
            </a:r>
            <a:r>
              <a:t> and </a:t>
            </a:r>
            <a:r>
              <a:rPr>
                <a:solidFill>
                  <a:schemeClr val="accent6">
                    <a:satOff val="24555"/>
                    <a:lumOff val="22232"/>
                  </a:schemeClr>
                </a:solidFill>
                <a:latin typeface="Helvetica Neue Light"/>
                <a:ea typeface="Helvetica Neue Light"/>
                <a:cs typeface="Helvetica Neue Light"/>
                <a:sym typeface="Helvetica Neue Light"/>
              </a:rPr>
              <a:t>IDFT</a:t>
            </a:r>
            <a:r>
              <a:t>. See https://en.wikipedia.org/wiki/Fast_Fourier_transform</a:t>
            </a:r>
            <a:endParaRPr>
              <a:latin typeface="Helvetica Neue Light"/>
              <a:ea typeface="Helvetica Neue Light"/>
              <a:cs typeface="Helvetica Neue Light"/>
              <a:sym typeface="Helvetica Neue Light"/>
            </a:endParaRP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a:t>
            </a: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ifft()</a:t>
            </a:r>
            <a:r>
              <a:rPr>
                <a:latin typeface="Helvetica Neue Light"/>
                <a:ea typeface="Helvetica Neue Light"/>
                <a:cs typeface="Helvetica Neue Light"/>
                <a:sym typeface="Helvetica Neue Light"/>
              </a:rPr>
              <a:t> - </a:t>
            </a:r>
            <a:r>
              <a:rPr>
                <a:solidFill>
                  <a:schemeClr val="accent6">
                    <a:satOff val="24555"/>
                    <a:lumOff val="22232"/>
                  </a:schemeClr>
                </a:solidFill>
                <a:latin typeface="Helvetica Neue Light"/>
                <a:ea typeface="Helvetica Neue Light"/>
                <a:cs typeface="Helvetica Neue Light"/>
                <a:sym typeface="Helvetica Neue Light"/>
              </a:rPr>
              <a:t>DFT</a:t>
            </a:r>
            <a:r>
              <a:rPr>
                <a:latin typeface="Helvetica Neue Light"/>
                <a:ea typeface="Helvetica Neue Light"/>
                <a:cs typeface="Helvetica Neue Light"/>
                <a:sym typeface="Helvetica Neue Light"/>
              </a:rPr>
              <a:t> </a:t>
            </a:r>
            <a:r>
              <a:t>and</a:t>
            </a:r>
            <a:r>
              <a:rPr>
                <a:latin typeface="Helvetica Neue Light"/>
                <a:ea typeface="Helvetica Neue Light"/>
                <a:cs typeface="Helvetica Neue Light"/>
                <a:sym typeface="Helvetica Neue Light"/>
              </a:rPr>
              <a:t> </a:t>
            </a:r>
            <a:r>
              <a:rPr>
                <a:solidFill>
                  <a:schemeClr val="accent6">
                    <a:satOff val="24555"/>
                    <a:lumOff val="22232"/>
                  </a:schemeClr>
                </a:solidFill>
                <a:latin typeface="Helvetica Neue Light"/>
                <a:ea typeface="Helvetica Neue Light"/>
                <a:cs typeface="Helvetica Neue Light"/>
                <a:sym typeface="Helvetica Neue Light"/>
              </a:rPr>
              <a:t>IFT</a:t>
            </a:r>
            <a:endParaRPr>
              <a:solidFill>
                <a:schemeClr val="accent6">
                  <a:satOff val="24555"/>
                  <a:lumOff val="22232"/>
                </a:schemeClr>
              </a:solidFill>
              <a:latin typeface="Helvetica Neue Light"/>
              <a:ea typeface="Helvetica Neue Light"/>
              <a:cs typeface="Helvetica Neue Light"/>
              <a:sym typeface="Helvetica Neue Light"/>
            </a:endParaRP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fftfreq() </a:t>
            </a:r>
            <a:r>
              <a:rPr>
                <a:latin typeface="Helvetica Neue Light"/>
                <a:ea typeface="Helvetica Neue Light"/>
                <a:cs typeface="Helvetica Neue Light"/>
                <a:sym typeface="Helvetica Neue Light"/>
              </a:rPr>
              <a:t>- </a:t>
            </a:r>
            <a:r>
              <a:t>return the list of frequencies</a:t>
            </a: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fftshift()</a:t>
            </a: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ifftshift() </a:t>
            </a:r>
            <a:r>
              <a:rPr>
                <a:latin typeface="Helvetica Neue Light"/>
                <a:ea typeface="Helvetica Neue Light"/>
                <a:cs typeface="Helvetica Neue Light"/>
                <a:sym typeface="Helvetica Neue Light"/>
              </a:rPr>
              <a:t>- </a:t>
            </a:r>
            <a:r>
              <a:t>Shift the zero-frequency component to the center of the spectrum and back.</a:t>
            </a:r>
          </a:p>
        </p:txBody>
      </p:sp>
      <p:sp>
        <p:nvSpPr>
          <p:cNvPr id="81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18" name="Screen Shot 2020-01-16 at 12.31.03 AM.png" descr="Screen Shot 2020-01-16 at 12.31.03 AM.png"/>
          <p:cNvPicPr>
            <a:picLocks noChangeAspect="1"/>
          </p:cNvPicPr>
          <p:nvPr/>
        </p:nvPicPr>
        <p:blipFill>
          <a:blip r:embed="rId2">
            <a:extLst/>
          </a:blip>
          <a:stretch>
            <a:fillRect/>
          </a:stretch>
        </p:blipFill>
        <p:spPr>
          <a:xfrm>
            <a:off x="4097176" y="6561415"/>
            <a:ext cx="4810449" cy="2388310"/>
          </a:xfrm>
          <a:prstGeom prst="rect">
            <a:avLst/>
          </a:prstGeom>
          <a:ln w="3175">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Filtering"/>
          <p:cNvSpPr txBox="1"/>
          <p:nvPr>
            <p:ph type="title"/>
          </p:nvPr>
        </p:nvSpPr>
        <p:spPr>
          <a:prstGeom prst="rect">
            <a:avLst/>
          </a:prstGeom>
        </p:spPr>
        <p:txBody>
          <a:bodyPr/>
          <a:lstStyle/>
          <a:p>
            <a:pPr/>
            <a:r>
              <a:t>Filtering</a:t>
            </a:r>
          </a:p>
        </p:txBody>
      </p:sp>
      <p:sp>
        <p:nvSpPr>
          <p:cNvPr id="821" name="Common applications of Fourier Analysis are:…"/>
          <p:cNvSpPr txBox="1"/>
          <p:nvPr>
            <p:ph type="body" idx="1"/>
          </p:nvPr>
        </p:nvSpPr>
        <p:spPr>
          <a:prstGeom prst="rect">
            <a:avLst/>
          </a:prstGeom>
        </p:spPr>
        <p:txBody>
          <a:bodyPr/>
          <a:lstStyle/>
          <a:p>
            <a:pPr/>
            <a:r>
              <a:t>Common applications of </a:t>
            </a:r>
            <a:r>
              <a:rPr>
                <a:solidFill>
                  <a:schemeClr val="accent6">
                    <a:satOff val="24555"/>
                    <a:lumOff val="22232"/>
                  </a:schemeClr>
                </a:solidFill>
                <a:latin typeface="Helvetica Neue Light"/>
                <a:ea typeface="Helvetica Neue Light"/>
                <a:cs typeface="Helvetica Neue Light"/>
                <a:sym typeface="Helvetica Neue Light"/>
              </a:rPr>
              <a:t>Fourier Analysis</a:t>
            </a:r>
            <a:r>
              <a:t> are:</a:t>
            </a:r>
          </a:p>
          <a:p>
            <a:pPr lvl="1"/>
            <a:r>
              <a:rPr>
                <a:solidFill>
                  <a:schemeClr val="accent1">
                    <a:satOff val="-3355"/>
                    <a:lumOff val="26614"/>
                  </a:schemeClr>
                </a:solidFill>
                <a:latin typeface="Helvetica Neue Light"/>
                <a:ea typeface="Helvetica Neue Light"/>
                <a:cs typeface="Helvetica Neue Light"/>
                <a:sym typeface="Helvetica Neue Light"/>
              </a:rPr>
              <a:t>Seasonality</a:t>
            </a:r>
            <a:r>
              <a:t> - determine the main frequency underlying a time series</a:t>
            </a:r>
          </a:p>
          <a:p>
            <a:pPr lvl="1"/>
            <a:r>
              <a:rPr>
                <a:solidFill>
                  <a:schemeClr val="accent1">
                    <a:satOff val="-3355"/>
                    <a:lumOff val="26614"/>
                  </a:schemeClr>
                </a:solidFill>
                <a:latin typeface="Helvetica Neue Light"/>
                <a:ea typeface="Helvetica Neue Light"/>
                <a:cs typeface="Helvetica Neue Light"/>
                <a:sym typeface="Helvetica Neue Light"/>
              </a:rPr>
              <a:t>Filtering</a:t>
            </a:r>
            <a:r>
              <a:t> - remove higher order frequencies to eliminate noise</a:t>
            </a:r>
          </a:p>
          <a:p>
            <a:pPr lvl="1"/>
            <a:r>
              <a:rPr>
                <a:solidFill>
                  <a:schemeClr val="accent2">
                    <a:hueOff val="-2473792"/>
                    <a:satOff val="-50209"/>
                    <a:lumOff val="23543"/>
                  </a:schemeClr>
                </a:solidFill>
                <a:latin typeface="Helvetica Neue Light"/>
                <a:ea typeface="Helvetica Neue Light"/>
                <a:cs typeface="Helvetica Neue Light"/>
                <a:sym typeface="Helvetica Neue Light"/>
              </a:rPr>
              <a:t>Processing</a:t>
            </a:r>
            <a:r>
              <a:t> - Several signal processing operations are simpler to compute in the frequency-space</a:t>
            </a:r>
          </a:p>
          <a:p>
            <a:pPr lvl="1"/>
            <a:r>
              <a:rPr>
                <a:solidFill>
                  <a:schemeClr val="accent1">
                    <a:satOff val="-3355"/>
                    <a:lumOff val="26614"/>
                  </a:schemeClr>
                </a:solidFill>
                <a:latin typeface="Helvetica Neue Light"/>
                <a:ea typeface="Helvetica Neue Light"/>
                <a:cs typeface="Helvetica Neue Light"/>
                <a:sym typeface="Helvetica Neue Light"/>
              </a:rPr>
              <a:t>Extrapolation/Forecasting</a:t>
            </a:r>
            <a:r>
              <a:t> - We can also extend the reconstructed signal to future values, with a couple of small caveats… </a:t>
            </a:r>
          </a:p>
        </p:txBody>
      </p:sp>
      <p:sp>
        <p:nvSpPr>
          <p:cNvPr id="82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Filtering"/>
          <p:cNvSpPr txBox="1"/>
          <p:nvPr>
            <p:ph type="title"/>
          </p:nvPr>
        </p:nvSpPr>
        <p:spPr>
          <a:prstGeom prst="rect">
            <a:avLst/>
          </a:prstGeom>
        </p:spPr>
        <p:txBody>
          <a:bodyPr/>
          <a:lstStyle/>
          <a:p>
            <a:pPr/>
            <a:r>
              <a:t>Filtering</a:t>
            </a:r>
          </a:p>
        </p:txBody>
      </p:sp>
      <p:sp>
        <p:nvSpPr>
          <p:cNvPr id="8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2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Filtering"/>
          <p:cNvSpPr txBox="1"/>
          <p:nvPr>
            <p:ph type="title"/>
          </p:nvPr>
        </p:nvSpPr>
        <p:spPr>
          <a:prstGeom prst="rect">
            <a:avLst/>
          </a:prstGeom>
        </p:spPr>
        <p:txBody>
          <a:bodyPr/>
          <a:lstStyle/>
          <a:p>
            <a:pPr/>
            <a:r>
              <a:t>Filtering</a:t>
            </a:r>
          </a:p>
        </p:txBody>
      </p:sp>
      <p:sp>
        <p:nvSpPr>
          <p:cNvPr id="82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3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31" name="Arrow"/>
          <p:cNvSpPr/>
          <p:nvPr/>
        </p:nvSpPr>
        <p:spPr>
          <a:xfrm rot="5400000">
            <a:off x="3719834" y="2887949"/>
            <a:ext cx="1270001" cy="459731"/>
          </a:xfrm>
          <a:prstGeom prst="rightArrow">
            <a:avLst>
              <a:gd name="adj1" fmla="val 32000"/>
              <a:gd name="adj2" fmla="val 176799"/>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832" name="Seasonality"/>
          <p:cNvSpPr txBox="1"/>
          <p:nvPr/>
        </p:nvSpPr>
        <p:spPr>
          <a:xfrm>
            <a:off x="3521205" y="1911784"/>
            <a:ext cx="1667260" cy="435659"/>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Seasonality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Filtering"/>
          <p:cNvSpPr txBox="1"/>
          <p:nvPr>
            <p:ph type="title"/>
          </p:nvPr>
        </p:nvSpPr>
        <p:spPr>
          <a:prstGeom prst="rect">
            <a:avLst/>
          </a:prstGeom>
        </p:spPr>
        <p:txBody>
          <a:bodyPr/>
          <a:lstStyle/>
          <a:p>
            <a:pPr/>
            <a:r>
              <a:t>Filtering</a:t>
            </a:r>
          </a:p>
        </p:txBody>
      </p:sp>
      <p:sp>
        <p:nvSpPr>
          <p:cNvPr id="83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3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37" name="Rectangle"/>
          <p:cNvSpPr/>
          <p:nvPr/>
        </p:nvSpPr>
        <p:spPr>
          <a:xfrm>
            <a:off x="2514600" y="2260600"/>
            <a:ext cx="3559225" cy="6025853"/>
          </a:xfrm>
          <a:prstGeom prst="rect">
            <a:avLst/>
          </a:prstGeom>
          <a:solidFill>
            <a:schemeClr val="accent6">
              <a:satOff val="24555"/>
              <a:lumOff val="22232"/>
              <a:alpha val="32720"/>
            </a:schemeClr>
          </a:solidFill>
          <a:ln w="3175">
            <a:solidFill>
              <a:srgbClr val="000000">
                <a:alpha val="32720"/>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Filtering"/>
          <p:cNvSpPr txBox="1"/>
          <p:nvPr>
            <p:ph type="title"/>
          </p:nvPr>
        </p:nvSpPr>
        <p:spPr>
          <a:prstGeom prst="rect">
            <a:avLst/>
          </a:prstGeom>
        </p:spPr>
        <p:txBody>
          <a:bodyPr/>
          <a:lstStyle/>
          <a:p>
            <a:pPr/>
            <a:r>
              <a:t>Filtering</a:t>
            </a:r>
          </a:p>
        </p:txBody>
      </p:sp>
      <p:sp>
        <p:nvSpPr>
          <p:cNvPr id="84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41" name="unknown.png" descr="unknown.png"/>
          <p:cNvPicPr>
            <a:picLocks noChangeAspect="1"/>
          </p:cNvPicPr>
          <p:nvPr/>
        </p:nvPicPr>
        <p:blipFill>
          <a:blip r:embed="rId2">
            <a:extLst/>
          </a:blip>
          <a:stretch>
            <a:fillRect/>
          </a:stretch>
        </p:blipFill>
        <p:spPr>
          <a:xfrm>
            <a:off x="1384300" y="2159000"/>
            <a:ext cx="10223500" cy="6944987"/>
          </a:xfrm>
          <a:prstGeom prst="rect">
            <a:avLst/>
          </a:prstGeom>
          <a:ln w="3175">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Filtering"/>
          <p:cNvSpPr txBox="1"/>
          <p:nvPr>
            <p:ph type="title"/>
          </p:nvPr>
        </p:nvSpPr>
        <p:spPr>
          <a:prstGeom prst="rect">
            <a:avLst/>
          </a:prstGeom>
        </p:spPr>
        <p:txBody>
          <a:bodyPr/>
          <a:lstStyle/>
          <a:p>
            <a:pPr/>
            <a:r>
              <a:t>Filtering</a:t>
            </a:r>
          </a:p>
        </p:txBody>
      </p:sp>
      <p:sp>
        <p:nvSpPr>
          <p:cNvPr id="84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45"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46" name="Rectangle"/>
          <p:cNvSpPr/>
          <p:nvPr/>
        </p:nvSpPr>
        <p:spPr>
          <a:xfrm>
            <a:off x="2524075" y="2260600"/>
            <a:ext cx="7105750" cy="6025853"/>
          </a:xfrm>
          <a:prstGeom prst="rect">
            <a:avLst/>
          </a:prstGeom>
          <a:solidFill>
            <a:schemeClr val="accent2">
              <a:hueOff val="-2473792"/>
              <a:satOff val="-50209"/>
              <a:lumOff val="23543"/>
              <a:alpha val="32720"/>
            </a:schemeClr>
          </a:solidFill>
          <a:ln w="3175">
            <a:solidFill>
              <a:srgbClr val="000000">
                <a:alpha val="32720"/>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Filtering"/>
          <p:cNvSpPr txBox="1"/>
          <p:nvPr>
            <p:ph type="title"/>
          </p:nvPr>
        </p:nvSpPr>
        <p:spPr>
          <a:prstGeom prst="rect">
            <a:avLst/>
          </a:prstGeom>
        </p:spPr>
        <p:txBody>
          <a:bodyPr/>
          <a:lstStyle/>
          <a:p>
            <a:pPr/>
            <a:r>
              <a:t>Filtering</a:t>
            </a:r>
          </a:p>
        </p:txBody>
      </p:sp>
      <p:sp>
        <p:nvSpPr>
          <p:cNvPr id="84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5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Extrapolation"/>
          <p:cNvSpPr txBox="1"/>
          <p:nvPr>
            <p:ph type="title"/>
          </p:nvPr>
        </p:nvSpPr>
        <p:spPr>
          <a:prstGeom prst="rect">
            <a:avLst/>
          </a:prstGeom>
        </p:spPr>
        <p:txBody>
          <a:bodyPr/>
          <a:lstStyle/>
          <a:p>
            <a:pPr/>
            <a:r>
              <a:t>Extrapolation</a:t>
            </a:r>
          </a:p>
        </p:txBody>
      </p:sp>
      <p:sp>
        <p:nvSpPr>
          <p:cNvPr id="853" name="As we saw above, we can recover the original signal from the FFT values by using:…"/>
          <p:cNvSpPr txBox="1"/>
          <p:nvPr>
            <p:ph type="body" idx="1"/>
          </p:nvPr>
        </p:nvSpPr>
        <p:spPr>
          <a:prstGeom prst="rect">
            <a:avLst/>
          </a:prstGeom>
        </p:spPr>
        <p:txBody>
          <a:bodyPr/>
          <a:lstStyle/>
          <a:p>
            <a:pPr/>
            <a:r>
              <a:t>As we saw above, we can recover the original signal from the FFT values by using:</a:t>
            </a:r>
          </a:p>
          <a:p>
            <a:pPr/>
          </a:p>
          <a:p>
            <a:pPr/>
          </a:p>
          <a:p>
            <a:pPr/>
            <a:r>
              <a:t>Where </a:t>
            </a:r>
            <a14:m>
              <m:oMath>
                <m:r>
                  <a:rPr xmlns:a="http://schemas.openxmlformats.org/drawingml/2006/main" sz="3150" i="1">
                    <a:solidFill>
                      <a:srgbClr val="000000"/>
                    </a:solidFill>
                    <a:latin typeface="Cambria Math" panose="02040503050406030204" pitchFamily="18" charset="0"/>
                  </a:rPr>
                  <m:t>n</m:t>
                </m:r>
              </m:oMath>
            </a14:m>
            <a:r>
              <a:t> is our time variable. </a:t>
            </a:r>
          </a:p>
          <a:p>
            <a:pPr/>
            <a:r>
              <a:t>There’s nothing stopping us from </a:t>
            </a:r>
            <a:r>
              <a:rPr>
                <a:solidFill>
                  <a:schemeClr val="accent1">
                    <a:satOff val="-3355"/>
                    <a:lumOff val="26614"/>
                  </a:schemeClr>
                </a:solidFill>
                <a:latin typeface="Helvetica Neue Light"/>
                <a:ea typeface="Helvetica Neue Light"/>
                <a:cs typeface="Helvetica Neue Light"/>
                <a:sym typeface="Helvetica Neue Light"/>
              </a:rPr>
              <a:t>extending</a:t>
            </a:r>
            <a:r>
              <a:t> the values of </a:t>
            </a:r>
            <a14:m>
              <m:oMath>
                <m:r>
                  <a:rPr xmlns:a="http://schemas.openxmlformats.org/drawingml/2006/main" sz="3150" i="1">
                    <a:solidFill>
                      <a:srgbClr val="000000"/>
                    </a:solidFill>
                    <a:latin typeface="Cambria Math" panose="02040503050406030204" pitchFamily="18" charset="0"/>
                  </a:rPr>
                  <m:t>n</m:t>
                </m:r>
              </m:oMath>
            </a14:m>
            <a:r>
              <a:t> </a:t>
            </a:r>
            <a:r>
              <a:rPr>
                <a:solidFill>
                  <a:schemeClr val="accent1">
                    <a:satOff val="-3355"/>
                    <a:lumOff val="26614"/>
                  </a:schemeClr>
                </a:solidFill>
                <a:latin typeface="Helvetica Neue Light"/>
                <a:ea typeface="Helvetica Neue Light"/>
                <a:cs typeface="Helvetica Neue Light"/>
                <a:sym typeface="Helvetica Neue Light"/>
              </a:rPr>
              <a:t>beyond the original domain</a:t>
            </a:r>
            <a:r>
              <a:t> of the signal</a:t>
            </a:r>
          </a:p>
          <a:p>
            <a:pPr/>
            <a:r>
              <a:t>The resulting extrapolated values </a:t>
            </a:r>
            <a:r>
              <a:rPr>
                <a:solidFill>
                  <a:schemeClr val="accent6">
                    <a:satOff val="24555"/>
                    <a:lumOff val="22232"/>
                  </a:schemeClr>
                </a:solidFill>
                <a:latin typeface="Helvetica Neue Light"/>
                <a:ea typeface="Helvetica Neue Light"/>
                <a:cs typeface="Helvetica Neue Light"/>
                <a:sym typeface="Helvetica Neue Light"/>
              </a:rPr>
              <a:t>correspond to a forecast</a:t>
            </a:r>
            <a:r>
              <a:t> into the future.</a:t>
            </a:r>
          </a:p>
        </p:txBody>
      </p:sp>
      <p:sp>
        <p:nvSpPr>
          <p:cNvPr id="85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855" name="Equation"/>
          <p:cNvSpPr txBox="1"/>
          <p:nvPr/>
        </p:nvSpPr>
        <p:spPr>
          <a:xfrm>
            <a:off x="5380814" y="2696886"/>
            <a:ext cx="2238200" cy="8696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Epidemiology - Influenza"/>
          <p:cNvSpPr txBox="1"/>
          <p:nvPr>
            <p:ph type="title"/>
          </p:nvPr>
        </p:nvSpPr>
        <p:spPr>
          <a:prstGeom prst="rect">
            <a:avLst/>
          </a:prstGeom>
        </p:spPr>
        <p:txBody>
          <a:bodyPr/>
          <a:lstStyle/>
          <a:p>
            <a:pPr/>
            <a:r>
              <a:t>Epidemiology - Influenza</a:t>
            </a:r>
          </a:p>
        </p:txBody>
      </p:sp>
      <p:sp>
        <p:nvSpPr>
          <p:cNvPr id="342" name="www.cdc.gov/flu/weekly/"/>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  www.cdc.gov/flu/weekly/</a:t>
            </a:r>
          </a:p>
        </p:txBody>
      </p:sp>
      <p:pic>
        <p:nvPicPr>
          <p:cNvPr id="343" name="unknown.png" descr="unknown.png"/>
          <p:cNvPicPr>
            <a:picLocks noChangeAspect="1"/>
          </p:cNvPicPr>
          <p:nvPr/>
        </p:nvPicPr>
        <p:blipFill>
          <a:blip r:embed="rId2">
            <a:extLst/>
          </a:blip>
          <a:stretch>
            <a:fillRect/>
          </a:stretch>
        </p:blipFill>
        <p:spPr>
          <a:xfrm>
            <a:off x="1384300" y="2159000"/>
            <a:ext cx="10236200" cy="6901933"/>
          </a:xfrm>
          <a:prstGeom prst="rect">
            <a:avLst/>
          </a:prstGeom>
          <a:ln w="3175">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Extrapolation"/>
          <p:cNvSpPr txBox="1"/>
          <p:nvPr>
            <p:ph type="title"/>
          </p:nvPr>
        </p:nvSpPr>
        <p:spPr>
          <a:prstGeom prst="rect">
            <a:avLst/>
          </a:prstGeom>
        </p:spPr>
        <p:txBody>
          <a:bodyPr/>
          <a:lstStyle/>
          <a:p>
            <a:pPr/>
            <a:r>
              <a:t>Extrapolation</a:t>
            </a:r>
          </a:p>
        </p:txBody>
      </p:sp>
      <p:sp>
        <p:nvSpPr>
          <p:cNvPr id="85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59"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860" name="Rectangle"/>
          <p:cNvSpPr/>
          <p:nvPr/>
        </p:nvSpPr>
        <p:spPr>
          <a:xfrm>
            <a:off x="6807200" y="2258119"/>
            <a:ext cx="4498628" cy="6047682"/>
          </a:xfrm>
          <a:prstGeom prst="rect">
            <a:avLst/>
          </a:prstGeom>
          <a:solidFill>
            <a:schemeClr val="accent3">
              <a:satOff val="18648"/>
              <a:lumOff val="5971"/>
              <a:alpha val="38000"/>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861" name="unknown.png" descr="unknown.png"/>
          <p:cNvPicPr>
            <a:picLocks noChangeAspect="1"/>
          </p:cNvPicPr>
          <p:nvPr/>
        </p:nvPicPr>
        <p:blipFill>
          <a:blip r:embed="rId2">
            <a:extLst/>
          </a:blip>
          <a:srcRect l="72904" t="3091" r="4103" b="83718"/>
          <a:stretch>
            <a:fillRect/>
          </a:stretch>
        </p:blipFill>
        <p:spPr>
          <a:xfrm>
            <a:off x="8844012" y="2379836"/>
            <a:ext cx="2350642" cy="909241"/>
          </a:xfrm>
          <a:prstGeom prst="rect">
            <a:avLst/>
          </a:prstGeom>
          <a:ln w="3175">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Code - Fourier Analysis…"/>
          <p:cNvSpPr txBox="1"/>
          <p:nvPr>
            <p:ph type="title"/>
          </p:nvPr>
        </p:nvSpPr>
        <p:spPr>
          <a:xfrm>
            <a:off x="5814742" y="3838222"/>
            <a:ext cx="6778323" cy="2077156"/>
          </a:xfrm>
          <a:prstGeom prst="rect">
            <a:avLst/>
          </a:prstGeom>
        </p:spPr>
        <p:txBody>
          <a:bodyPr/>
          <a:lstStyle/>
          <a:p>
            <a:pPr/>
            <a:r>
              <a:t>Code - Fourier Analysis</a:t>
            </a:r>
          </a:p>
          <a:p>
            <a:pPr>
              <a:defRPr sz="2400">
                <a:latin typeface="Helvetica Neue Thin"/>
                <a:ea typeface="Helvetica Neue Thin"/>
                <a:cs typeface="Helvetica Neue Thin"/>
                <a:sym typeface="Helvetica Neue Thin"/>
              </a:defRPr>
            </a:pPr>
            <a:r>
              <a:t>https://github.com/DataForScience/Timeseries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Correlations"/>
          <p:cNvSpPr txBox="1"/>
          <p:nvPr>
            <p:ph type="title"/>
          </p:nvPr>
        </p:nvSpPr>
        <p:spPr>
          <a:prstGeom prst="rect">
            <a:avLst/>
          </a:prstGeom>
        </p:spPr>
        <p:txBody>
          <a:bodyPr/>
          <a:lstStyle/>
          <a:p>
            <a:pPr/>
            <a:r>
              <a:t>Correlations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Correlation"/>
          <p:cNvSpPr txBox="1"/>
          <p:nvPr>
            <p:ph type="title"/>
          </p:nvPr>
        </p:nvSpPr>
        <p:spPr>
          <a:prstGeom prst="rect">
            <a:avLst/>
          </a:prstGeom>
        </p:spPr>
        <p:txBody>
          <a:bodyPr/>
          <a:lstStyle/>
          <a:p>
            <a:pPr/>
            <a:r>
              <a:t>Correlation</a:t>
            </a:r>
          </a:p>
        </p:txBody>
      </p:sp>
      <p:sp>
        <p:nvSpPr>
          <p:cNvPr id="868" name="Many correlation measures have been proposed over the years…"/>
          <p:cNvSpPr txBox="1"/>
          <p:nvPr>
            <p:ph type="body" idx="1"/>
          </p:nvPr>
        </p:nvSpPr>
        <p:spPr>
          <a:prstGeom prst="rect">
            <a:avLst/>
          </a:prstGeom>
        </p:spPr>
        <p:txBody>
          <a:bodyPr/>
          <a:lstStyle/>
          <a:p>
            <a:pPr/>
            <a:r>
              <a:t>Many correlation measures have been proposed over the years</a:t>
            </a:r>
          </a:p>
          <a:p>
            <a:pPr/>
            <a:r>
              <a:t>The most well known one is the </a:t>
            </a:r>
            <a:r>
              <a:rPr>
                <a:solidFill>
                  <a:schemeClr val="accent1">
                    <a:satOff val="-3355"/>
                    <a:lumOff val="26614"/>
                  </a:schemeClr>
                </a:solidFill>
                <a:latin typeface="Helvetica Neue Light"/>
                <a:ea typeface="Helvetica Neue Light"/>
                <a:cs typeface="Helvetica Neue Light"/>
                <a:sym typeface="Helvetica Neue Light"/>
              </a:rPr>
              <a:t>Pearson Correlation</a:t>
            </a:r>
            <a:br/>
            <a:br/>
            <a:br/>
          </a:p>
          <a:p>
            <a:pPr/>
            <a:r>
              <a:t>Assumes a </a:t>
            </a:r>
            <a:r>
              <a:rPr>
                <a:solidFill>
                  <a:schemeClr val="accent1">
                    <a:satOff val="-3355"/>
                    <a:lumOff val="26614"/>
                  </a:schemeClr>
                </a:solidFill>
                <a:latin typeface="Helvetica Neue Light"/>
                <a:ea typeface="Helvetica Neue Light"/>
                <a:cs typeface="Helvetica Neue Light"/>
                <a:sym typeface="Helvetica Neue Light"/>
              </a:rPr>
              <a:t>linear relationship</a:t>
            </a:r>
            <a:r>
              <a:t> between </a:t>
            </a:r>
            <a14:m>
              <m:oMath>
                <m:r>
                  <a:rPr xmlns:a="http://schemas.openxmlformats.org/drawingml/2006/main" sz="2700" i="1">
                    <a:solidFill>
                      <a:srgbClr val="000000"/>
                    </a:solidFill>
                    <a:latin typeface="Cambria Math" panose="02040503050406030204" pitchFamily="18" charset="0"/>
                  </a:rPr>
                  <m:t>x</m:t>
                </m:r>
              </m:oMath>
            </a14:m>
            <a:r>
              <a:t> and </a:t>
            </a:r>
            <a14:m>
              <m:oMath>
                <m:r>
                  <a:rPr xmlns:a="http://schemas.openxmlformats.org/drawingml/2006/main" sz="2850" i="1">
                    <a:solidFill>
                      <a:srgbClr val="000000"/>
                    </a:solidFill>
                    <a:latin typeface="Cambria Math" panose="02040503050406030204" pitchFamily="18" charset="0"/>
                  </a:rPr>
                  <m:t>y</m:t>
                </m:r>
              </m:oMath>
            </a14:m>
            <a:r>
              <a:t>.</a:t>
            </a:r>
          </a:p>
        </p:txBody>
      </p:sp>
      <p:sp>
        <p:nvSpPr>
          <p:cNvPr id="86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70" name="wikipedia_correlation3.gif" descr="wikipedia_correlation3.gif"/>
          <p:cNvPicPr>
            <a:picLocks noChangeAspect="1"/>
          </p:cNvPicPr>
          <p:nvPr/>
        </p:nvPicPr>
        <p:blipFill>
          <a:blip r:embed="rId2">
            <a:extLst/>
          </a:blip>
          <a:stretch>
            <a:fillRect/>
          </a:stretch>
        </p:blipFill>
        <p:spPr>
          <a:xfrm>
            <a:off x="1755892" y="5103727"/>
            <a:ext cx="9493016" cy="3986145"/>
          </a:xfrm>
          <a:prstGeom prst="rect">
            <a:avLst/>
          </a:prstGeom>
          <a:ln w="3175">
            <a:miter lim="400000"/>
          </a:ln>
        </p:spPr>
      </p:pic>
      <p:sp>
        <p:nvSpPr>
          <p:cNvPr id="871" name="Equation"/>
          <p:cNvSpPr txBox="1"/>
          <p:nvPr/>
        </p:nvSpPr>
        <p:spPr>
          <a:xfrm>
            <a:off x="4475801" y="3277138"/>
            <a:ext cx="4053198" cy="10864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y</m:t>
                      </m:r>
                    </m:e>
                  </m:d>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f>
                    <m:fPr>
                      <m:ctrlPr>
                        <a:rPr xmlns:a="http://schemas.openxmlformats.org/drawingml/2006/main" sz="2400" i="1">
                          <a:solidFill>
                            <a:srgbClr val="000000"/>
                          </a:solidFill>
                          <a:latin typeface="Cambria Math" panose="02040503050406030204" pitchFamily="18" charset="0"/>
                        </a:rPr>
                      </m:ctrlPr>
                      <m:type m:val="bar"/>
                    </m:fPr>
                    <m:num>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x</m:t>
                              </m:r>
                            </m:sub>
                          </m:sSub>
                        </m:e>
                      </m:d>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y</m:t>
                              </m:r>
                            </m:sub>
                          </m:sSub>
                        </m:e>
                      </m:d>
                    </m:num>
                    <m:den>
                      <m:sSub>
                        <m:e>
                          <m:r>
                            <a:rPr xmlns:a="http://schemas.openxmlformats.org/drawingml/2006/main" sz="2400" i="1">
                              <a:solidFill>
                                <a:srgbClr val="000000"/>
                              </a:solidFill>
                              <a:latin typeface="Cambria Math" panose="02040503050406030204" pitchFamily="18" charset="0"/>
                            </a:rPr>
                            <m:t>σ</m:t>
                          </m:r>
                        </m:e>
                        <m:sub>
                          <m:r>
                            <a:rPr xmlns:a="http://schemas.openxmlformats.org/drawingml/2006/main" sz="2400" i="1">
                              <a:solidFill>
                                <a:srgbClr val="000000"/>
                              </a:solidFill>
                              <a:latin typeface="Cambria Math" panose="02040503050406030204" pitchFamily="18" charset="0"/>
                            </a:rPr>
                            <m:t>x</m:t>
                          </m:r>
                        </m:sub>
                      </m:sSub>
                      <m:sSub>
                        <m:e>
                          <m:r>
                            <a:rPr xmlns:a="http://schemas.openxmlformats.org/drawingml/2006/main" sz="2400" i="1">
                              <a:solidFill>
                                <a:srgbClr val="000000"/>
                              </a:solidFill>
                              <a:latin typeface="Cambria Math" panose="02040503050406030204" pitchFamily="18" charset="0"/>
                            </a:rPr>
                            <m:t>σ</m:t>
                          </m:r>
                        </m:e>
                        <m:sub>
                          <m:r>
                            <a:rPr xmlns:a="http://schemas.openxmlformats.org/drawingml/2006/main" sz="2400" i="1">
                              <a:solidFill>
                                <a:srgbClr val="000000"/>
                              </a:solidFill>
                              <a:latin typeface="Cambria Math" panose="02040503050406030204" pitchFamily="18" charset="0"/>
                            </a:rPr>
                            <m:t>y</m:t>
                          </m:r>
                        </m:sub>
                      </m:sSub>
                    </m:den>
                  </m:f>
                </m:oMath>
              </m:oMathPara>
            </a14:m>
            <a:endParaRPr sz="2400"/>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Correlations of 2 time series"/>
          <p:cNvSpPr txBox="1"/>
          <p:nvPr>
            <p:ph type="title"/>
          </p:nvPr>
        </p:nvSpPr>
        <p:spPr>
          <a:prstGeom prst="rect">
            <a:avLst/>
          </a:prstGeom>
        </p:spPr>
        <p:txBody>
          <a:bodyPr/>
          <a:lstStyle/>
          <a:p>
            <a:pPr/>
            <a:r>
              <a:t>Correlations of 2 time series</a:t>
            </a:r>
          </a:p>
        </p:txBody>
      </p:sp>
      <p:sp>
        <p:nvSpPr>
          <p:cNvPr id="874"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Correlations of 2 time series"/>
          <p:cNvSpPr txBox="1"/>
          <p:nvPr>
            <p:ph type="title"/>
          </p:nvPr>
        </p:nvSpPr>
        <p:spPr>
          <a:prstGeom prst="rect">
            <a:avLst/>
          </a:prstGeom>
        </p:spPr>
        <p:txBody>
          <a:bodyPr/>
          <a:lstStyle/>
          <a:p>
            <a:pPr/>
            <a:r>
              <a:t>Correlations of 2 time series</a:t>
            </a:r>
          </a:p>
        </p:txBody>
      </p:sp>
      <p:sp>
        <p:nvSpPr>
          <p:cNvPr id="877"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p:txBody>
      </p:sp>
      <p:pic>
        <p:nvPicPr>
          <p:cNvPr id="878" name="2.png" descr="2.png"/>
          <p:cNvPicPr>
            <a:picLocks noChangeAspect="1"/>
          </p:cNvPicPr>
          <p:nvPr/>
        </p:nvPicPr>
        <p:blipFill>
          <a:blip r:embed="rId2">
            <a:extLst/>
          </a:blip>
          <a:stretch>
            <a:fillRect/>
          </a:stretch>
        </p:blipFill>
        <p:spPr>
          <a:xfrm>
            <a:off x="431800" y="4089830"/>
            <a:ext cx="11874006" cy="4681099"/>
          </a:xfrm>
          <a:prstGeom prst="rect">
            <a:avLst/>
          </a:prstGeom>
          <a:ln w="3175">
            <a:miter lim="400000"/>
          </a:ln>
        </p:spPr>
      </p:pic>
      <p:sp>
        <p:nvSpPr>
          <p:cNvPr id="879" name="Correlation != Causation"/>
          <p:cNvSpPr/>
          <p:nvPr/>
        </p:nvSpPr>
        <p:spPr>
          <a:xfrm>
            <a:off x="1933103" y="5836238"/>
            <a:ext cx="4846818" cy="666162"/>
          </a:xfrm>
          <a:prstGeom prst="roundRect">
            <a:avLst>
              <a:gd name="adj" fmla="val 15000"/>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Correlation != Causation</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Correlations of 2 time series"/>
          <p:cNvSpPr txBox="1"/>
          <p:nvPr>
            <p:ph type="title"/>
          </p:nvPr>
        </p:nvSpPr>
        <p:spPr>
          <a:prstGeom prst="rect">
            <a:avLst/>
          </a:prstGeom>
        </p:spPr>
        <p:txBody>
          <a:bodyPr/>
          <a:lstStyle/>
          <a:p>
            <a:pPr/>
            <a:r>
              <a:t>Correlations of 2 time series</a:t>
            </a:r>
          </a:p>
        </p:txBody>
      </p:sp>
      <p:sp>
        <p:nvSpPr>
          <p:cNvPr id="882"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a:p>
            <a:pPr>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Correlation != Causation!</a:t>
            </a:r>
          </a:p>
          <a:p>
            <a:pPr/>
            <a:r>
              <a:t>Adding a trend to both series we immediately observe a significant correlation</a:t>
            </a:r>
          </a:p>
        </p:txBody>
      </p:sp>
      <p:sp>
        <p:nvSpPr>
          <p:cNvPr id="883" name="The Pearson correlation of two trending series is overwhelmed by the trend"/>
          <p:cNvSpPr/>
          <p:nvPr/>
        </p:nvSpPr>
        <p:spPr>
          <a:xfrm>
            <a:off x="1882303" y="5664200"/>
            <a:ext cx="9240194" cy="1270000"/>
          </a:xfrm>
          <a:prstGeom prst="roundRect">
            <a:avLst>
              <a:gd name="adj" fmla="val 15000"/>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The Pearson correlation of two trending series is overwhelmed by the trend</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Auto-correlation"/>
          <p:cNvSpPr txBox="1"/>
          <p:nvPr>
            <p:ph type="title"/>
          </p:nvPr>
        </p:nvSpPr>
        <p:spPr>
          <a:prstGeom prst="rect">
            <a:avLst/>
          </a:prstGeom>
        </p:spPr>
        <p:txBody>
          <a:bodyPr/>
          <a:lstStyle/>
          <a:p>
            <a:pPr/>
            <a:r>
              <a:t>Auto-correlation</a:t>
            </a:r>
          </a:p>
        </p:txBody>
      </p:sp>
      <p:sp>
        <p:nvSpPr>
          <p:cNvPr id="886" name="It follows from the previous slide that a series will have a perfect correlation with itself, but what about lagged versions of itself?…"/>
          <p:cNvSpPr txBox="1"/>
          <p:nvPr>
            <p:ph type="body" idx="1"/>
          </p:nvPr>
        </p:nvSpPr>
        <p:spPr>
          <a:xfrm>
            <a:off x="733425" y="2060575"/>
            <a:ext cx="11537951" cy="7105650"/>
          </a:xfrm>
          <a:prstGeom prst="rect">
            <a:avLst/>
          </a:prstGeom>
        </p:spPr>
        <p:txBody>
          <a:bodyPr/>
          <a:lstStyle/>
          <a:p>
            <a:pPr/>
            <a:r>
              <a:t>It follows from the previous slide that a series will have a perfect correlation with itself, but what about lagged versions of itself?</a:t>
            </a:r>
          </a:p>
          <a:p>
            <a:pPr/>
            <a:r>
              <a:t>We define the Auto-correlation function as the Pearson correlation between values of the time series at different lags, as a function of the lag:</a:t>
            </a:r>
          </a:p>
          <a:p>
            <a:pPr/>
          </a:p>
          <a:p>
            <a:pPr/>
            <a:r>
              <a:t>By definition, </a:t>
            </a:r>
            <a14:m>
              <m:oMath>
                <m:r>
                  <a:rPr xmlns:a="http://schemas.openxmlformats.org/drawingml/2006/main" sz="2900" i="1">
                    <a:solidFill>
                      <a:srgbClr val="000000"/>
                    </a:solidFill>
                    <a:latin typeface="Cambria Math" panose="02040503050406030204" pitchFamily="18" charset="0"/>
                  </a:rPr>
                  <m:t>A</m:t>
                </m:r>
                <m:r>
                  <a:rPr xmlns:a="http://schemas.openxmlformats.org/drawingml/2006/main" sz="2900" i="1">
                    <a:solidFill>
                      <a:srgbClr val="000000"/>
                    </a:solidFill>
                    <a:latin typeface="Cambria Math" panose="02040503050406030204" pitchFamily="18" charset="0"/>
                  </a:rPr>
                  <m:t>C</m:t>
                </m:r>
                <m:sSub>
                  <m:e>
                    <m:r>
                      <a:rPr xmlns:a="http://schemas.openxmlformats.org/drawingml/2006/main" sz="2900" i="1">
                        <a:solidFill>
                          <a:srgbClr val="000000"/>
                        </a:solidFill>
                        <a:latin typeface="Cambria Math" panose="02040503050406030204" pitchFamily="18" charset="0"/>
                      </a:rPr>
                      <m:t>F</m:t>
                    </m:r>
                  </m:e>
                  <m:sub>
                    <m:r>
                      <a:rPr xmlns:a="http://schemas.openxmlformats.org/drawingml/2006/main" sz="2900" i="1">
                        <a:solidFill>
                          <a:srgbClr val="000000"/>
                        </a:solidFill>
                        <a:latin typeface="Cambria Math" panose="02040503050406030204" pitchFamily="18" charset="0"/>
                      </a:rPr>
                      <m:t>x</m:t>
                    </m:r>
                  </m:sub>
                </m:sSub>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0</m:t>
                    </m:r>
                  </m:e>
                </m:d>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oMath>
            </a14:m>
          </a:p>
          <a:p>
            <a:pPr/>
            <a:r>
              <a:t>And as the lag </a:t>
            </a:r>
            <a14:m>
              <m:oMath>
                <m:r>
                  <a:rPr xmlns:a="http://schemas.openxmlformats.org/drawingml/2006/main" sz="3350" i="1">
                    <a:solidFill>
                      <a:srgbClr val="000000"/>
                    </a:solidFill>
                    <a:latin typeface="Cambria Math" panose="02040503050406030204" pitchFamily="18" charset="0"/>
                  </a:rPr>
                  <m:t>l</m:t>
                </m:r>
              </m:oMath>
            </a14:m>
            <a:r>
              <a:t> increases the value of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tends to decrease.</a:t>
            </a:r>
          </a:p>
          <a:p>
            <a:pPr/>
            <a:r>
              <a:t>We can calculate the confidence interval for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using:</a:t>
            </a:r>
            <a:br/>
            <a:br/>
            <a:br/>
          </a:p>
          <a:p>
            <a:pPr/>
            <a:r>
              <a:t>where </a:t>
            </a:r>
            <a14:m>
              <m:oMath>
                <m:sSub>
                  <m:e>
                    <m:r>
                      <a:rPr xmlns:a="http://schemas.openxmlformats.org/drawingml/2006/main" sz="2900" i="1">
                        <a:solidFill>
                          <a:srgbClr val="000000"/>
                        </a:solidFill>
                        <a:latin typeface="Cambria Math" panose="02040503050406030204" pitchFamily="18" charset="0"/>
                      </a:rPr>
                      <m:t>z</m:t>
                    </m:r>
                  </m:e>
                  <m:sub>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α</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oMath>
            </a14:m>
            <a:r>
              <a:t> is the quantile of the normal distribution corresponding to significance level </a:t>
            </a:r>
            <a14:m>
              <m:oMath>
                <m:r>
                  <a:rPr xmlns:a="http://schemas.openxmlformats.org/drawingml/2006/main" sz="3050" i="1">
                    <a:solidFill>
                      <a:srgbClr val="000000"/>
                    </a:solidFill>
                    <a:latin typeface="Cambria Math" panose="02040503050406030204" pitchFamily="18" charset="0"/>
                  </a:rPr>
                  <m:t>α</m:t>
                </m:r>
              </m:oMath>
            </a14:m>
            <a:r>
              <a:t> and </a:t>
            </a:r>
            <a14:m>
              <m:oMath>
                <m:sSub>
                  <m:e>
                    <m:r>
                      <a:rPr xmlns:a="http://schemas.openxmlformats.org/drawingml/2006/main" sz="3150" i="1">
                        <a:solidFill>
                          <a:srgbClr val="000000"/>
                        </a:solidFill>
                        <a:latin typeface="Cambria Math" panose="02040503050406030204" pitchFamily="18" charset="0"/>
                      </a:rPr>
                      <m:t>r</m:t>
                    </m:r>
                  </m:e>
                  <m:sub>
                    <m:r>
                      <a:rPr xmlns:a="http://schemas.openxmlformats.org/drawingml/2006/main" sz="3150" i="1">
                        <a:solidFill>
                          <a:srgbClr val="000000"/>
                        </a:solidFill>
                        <a:latin typeface="Cambria Math" panose="02040503050406030204" pitchFamily="18" charset="0"/>
                      </a:rPr>
                      <m:t>l</m:t>
                    </m:r>
                  </m:sub>
                </m:sSub>
              </m:oMath>
            </a14:m>
            <a:r>
              <a:t> are the values of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for a specific lag </a:t>
            </a:r>
            <a14:m>
              <m:oMath>
                <m:r>
                  <a:rPr xmlns:a="http://schemas.openxmlformats.org/drawingml/2006/main" sz="3350" i="1">
                    <a:solidFill>
                      <a:srgbClr val="000000"/>
                    </a:solidFill>
                    <a:latin typeface="Cambria Math" panose="02040503050406030204" pitchFamily="18" charset="0"/>
                  </a:rPr>
                  <m:t>l</m:t>
                </m:r>
              </m:oMath>
            </a14:m>
          </a:p>
        </p:txBody>
      </p:sp>
      <p:sp>
        <p:nvSpPr>
          <p:cNvPr id="887" name="https://en.wikipedia.org/wiki/Correl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https://en.wikipedia.org/wiki/Correlogram</a:t>
            </a:r>
          </a:p>
        </p:txBody>
      </p:sp>
      <p:sp>
        <p:nvSpPr>
          <p:cNvPr id="888" name="Equation"/>
          <p:cNvSpPr txBox="1"/>
          <p:nvPr/>
        </p:nvSpPr>
        <p:spPr>
          <a:xfrm>
            <a:off x="4935042" y="4145064"/>
            <a:ext cx="2632671"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C</m:t>
                  </m:r>
                  <m:sSub>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x</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l</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e>
                  </m:d>
                </m:oMath>
              </m:oMathPara>
            </a14:m>
            <a:endParaRPr sz="2400"/>
          </a:p>
        </p:txBody>
      </p:sp>
      <p:sp>
        <p:nvSpPr>
          <p:cNvPr id="889" name="Equation"/>
          <p:cNvSpPr txBox="1"/>
          <p:nvPr/>
        </p:nvSpPr>
        <p:spPr>
          <a:xfrm>
            <a:off x="4190368" y="6887336"/>
            <a:ext cx="4122019" cy="11767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sub>
                  </m:sSub>
                  <m:rad>
                    <m:radPr>
                      <m:ctrlPr>
                        <a:rPr xmlns:a="http://schemas.openxmlformats.org/drawingml/2006/main" sz="2400" i="1">
                          <a:solidFill>
                            <a:srgbClr val="000000"/>
                          </a:solidFill>
                          <a:latin typeface="Cambria Math" panose="02040503050406030204" pitchFamily="18" charset="0"/>
                        </a:rPr>
                      </m:ctrlPr>
                      <m:degHide m:val="on"/>
                    </m:radPr>
                    <m:deg/>
                    <m:e>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k</m:t>
                              </m:r>
                            </m:lim>
                          </m:limUpp>
                          <m:sSubSup>
                            <m:e>
                              <m:r>
                                <a:rPr xmlns:a="http://schemas.openxmlformats.org/drawingml/2006/main" sz="2400" i="1">
                                  <a:solidFill>
                                    <a:srgbClr val="000000"/>
                                  </a:solidFill>
                                  <a:latin typeface="Cambria Math" panose="02040503050406030204" pitchFamily="18" charset="0"/>
                                </a:rPr>
                                <m:t>r</m:t>
                              </m:r>
                            </m:e>
                            <m:sub>
                              <m:r>
                                <a:rPr xmlns:a="http://schemas.openxmlformats.org/drawingml/2006/main" sz="2400" i="1">
                                  <a:solidFill>
                                    <a:srgbClr val="000000"/>
                                  </a:solidFill>
                                  <a:latin typeface="Cambria Math" panose="02040503050406030204" pitchFamily="18" charset="0"/>
                                </a:rPr>
                                <m:t>l</m:t>
                              </m:r>
                            </m:sub>
                            <m:sup>
                              <m:r>
                                <a:rPr xmlns:a="http://schemas.openxmlformats.org/drawingml/2006/main" sz="2400" i="1">
                                  <a:solidFill>
                                    <a:srgbClr val="000000"/>
                                  </a:solidFill>
                                  <a:latin typeface="Cambria Math" panose="02040503050406030204" pitchFamily="18" charset="0"/>
                                </a:rPr>
                                <m:t>2</m:t>
                              </m:r>
                            </m:sup>
                          </m:sSubSup>
                        </m:e>
                      </m:d>
                    </m:e>
                  </m:rad>
                </m:oMath>
              </m:oMathPara>
            </a14:m>
            <a:endParaRPr sz="2400"/>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Auto-correlation"/>
          <p:cNvSpPr txBox="1"/>
          <p:nvPr>
            <p:ph type="title"/>
          </p:nvPr>
        </p:nvSpPr>
        <p:spPr>
          <a:prstGeom prst="rect">
            <a:avLst/>
          </a:prstGeom>
        </p:spPr>
        <p:txBody>
          <a:bodyPr/>
          <a:lstStyle/>
          <a:p>
            <a:pPr/>
            <a:r>
              <a:t>Auto-correlation</a:t>
            </a:r>
          </a:p>
        </p:txBody>
      </p:sp>
      <p:sp>
        <p:nvSpPr>
          <p:cNvPr id="89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93" name="unknown.png" descr="unknown.png"/>
          <p:cNvPicPr>
            <a:picLocks noChangeAspect="1"/>
          </p:cNvPicPr>
          <p:nvPr/>
        </p:nvPicPr>
        <p:blipFill>
          <a:blip r:embed="rId2">
            <a:extLst/>
          </a:blip>
          <a:stretch>
            <a:fillRect/>
          </a:stretch>
        </p:blipFill>
        <p:spPr>
          <a:xfrm>
            <a:off x="1382493" y="2161215"/>
            <a:ext cx="10239814" cy="6904370"/>
          </a:xfrm>
          <a:prstGeom prst="rect">
            <a:avLst/>
          </a:prstGeom>
          <a:ln w="3175">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Auto-correlation"/>
          <p:cNvSpPr txBox="1"/>
          <p:nvPr>
            <p:ph type="title"/>
          </p:nvPr>
        </p:nvSpPr>
        <p:spPr>
          <a:prstGeom prst="rect">
            <a:avLst/>
          </a:prstGeom>
        </p:spPr>
        <p:txBody>
          <a:bodyPr/>
          <a:lstStyle/>
          <a:p>
            <a:pPr/>
            <a:r>
              <a:t>Auto-correlation</a:t>
            </a:r>
          </a:p>
        </p:txBody>
      </p:sp>
      <p:sp>
        <p:nvSpPr>
          <p:cNvPr id="89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97"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stronomy - Sunspot activity"/>
          <p:cNvSpPr txBox="1"/>
          <p:nvPr>
            <p:ph type="title"/>
          </p:nvPr>
        </p:nvSpPr>
        <p:spPr>
          <a:prstGeom prst="rect">
            <a:avLst/>
          </a:prstGeom>
        </p:spPr>
        <p:txBody>
          <a:bodyPr/>
          <a:lstStyle/>
          <a:p>
            <a:pPr/>
            <a:r>
              <a:t>Astronomy - Sunspot activity</a:t>
            </a:r>
          </a:p>
        </p:txBody>
      </p:sp>
      <p:sp>
        <p:nvSpPr>
          <p:cNvPr id="346" name="http://www.sidc.be/silso/datafil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http://www.sidc.be/silso/datafiles</a:t>
            </a:r>
          </a:p>
        </p:txBody>
      </p:sp>
      <p:pic>
        <p:nvPicPr>
          <p:cNvPr id="347" name="unknown.png" descr="unknown.png"/>
          <p:cNvPicPr>
            <a:picLocks noChangeAspect="1"/>
          </p:cNvPicPr>
          <p:nvPr/>
        </p:nvPicPr>
        <p:blipFill>
          <a:blip r:embed="rId2">
            <a:extLst/>
          </a:blip>
          <a:stretch>
            <a:fillRect/>
          </a:stretch>
        </p:blipFill>
        <p:spPr>
          <a:xfrm>
            <a:off x="1384300" y="2162433"/>
            <a:ext cx="10236200" cy="6901934"/>
          </a:xfrm>
          <a:prstGeom prst="rect">
            <a:avLst/>
          </a:prstGeom>
          <a:ln w="3175">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Auto-correlation"/>
          <p:cNvSpPr txBox="1"/>
          <p:nvPr>
            <p:ph type="title"/>
          </p:nvPr>
        </p:nvSpPr>
        <p:spPr>
          <a:prstGeom prst="rect">
            <a:avLst/>
          </a:prstGeom>
        </p:spPr>
        <p:txBody>
          <a:bodyPr/>
          <a:lstStyle/>
          <a:p>
            <a:pPr/>
            <a:r>
              <a:t>Auto-correlation</a:t>
            </a:r>
          </a:p>
        </p:txBody>
      </p:sp>
      <p:sp>
        <p:nvSpPr>
          <p:cNvPr id="900" name="https://en.wikipedia.org/wiki/Correl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https://en.wikipedia.org/wiki/Correlogram</a:t>
            </a:r>
          </a:p>
        </p:txBody>
      </p:sp>
      <p:pic>
        <p:nvPicPr>
          <p:cNvPr id="901"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Partial Autocorrelation"/>
          <p:cNvSpPr txBox="1"/>
          <p:nvPr>
            <p:ph type="title"/>
          </p:nvPr>
        </p:nvSpPr>
        <p:spPr>
          <a:prstGeom prst="rect">
            <a:avLst/>
          </a:prstGeom>
        </p:spPr>
        <p:txBody>
          <a:bodyPr/>
          <a:lstStyle/>
          <a:p>
            <a:pPr/>
            <a:r>
              <a:t>Partial Autocorrelation</a:t>
            </a:r>
          </a:p>
        </p:txBody>
      </p:sp>
      <p:sp>
        <p:nvSpPr>
          <p:cNvPr id="904" name="One of the disadvantages of the Autocorrelation function is that it still considers the intermediate values…"/>
          <p:cNvSpPr txBox="1"/>
          <p:nvPr>
            <p:ph type="body" idx="1"/>
          </p:nvPr>
        </p:nvSpPr>
        <p:spPr>
          <a:prstGeom prst="rect">
            <a:avLst/>
          </a:prstGeom>
        </p:spPr>
        <p:txBody>
          <a:bodyPr/>
          <a:lstStyle/>
          <a:p>
            <a:pPr/>
            <a:r>
              <a:t>One of the disadvantages of the Autocorrelation function is that it still considers the intermediate values</a:t>
            </a:r>
          </a:p>
          <a:p>
            <a:pPr/>
            <a:r>
              <a:t>The Partial Autocorrelation function calculate the correlation function between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r>
              <a:t> and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r>
              <a:t> after explaining away all the intermediate values </a:t>
            </a:r>
            <a14:m>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oMath>
            </a14:m>
          </a:p>
          <a:p>
            <a:pPr/>
            <a:r>
              <a:t>Intermediate values are "explained away” by fitting a linear model of the form:</a:t>
            </a:r>
            <a:br/>
            <a:br/>
            <a:br/>
          </a:p>
          <a:p>
            <a:pPr/>
            <a:r>
              <a:t>And then calculating the Pearson correlation function between the values and their residuals:</a:t>
            </a:r>
          </a:p>
          <a:p>
            <a:pPr/>
          </a:p>
          <a:p>
            <a:pPr/>
            <a:r>
              <a:t>Confidence intervals can be computed using the same formula used for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p>
        </p:txBody>
      </p:sp>
      <p:sp>
        <p:nvSpPr>
          <p:cNvPr id="905" name="https://en.wikipedia.org/wiki/Partial_autocorrelation_funct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https://en.wikipedia.org/wiki/Partial_autocorrelation_function</a:t>
            </a:r>
          </a:p>
        </p:txBody>
      </p:sp>
      <p:sp>
        <p:nvSpPr>
          <p:cNvPr id="906" name="Equation"/>
          <p:cNvSpPr txBox="1"/>
          <p:nvPr/>
        </p:nvSpPr>
        <p:spPr>
          <a:xfrm>
            <a:off x="5329099" y="4945164"/>
            <a:ext cx="234660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e>
                  </m:d>
                </m:oMath>
              </m:oMathPara>
            </a14:m>
            <a:endParaRPr sz="2400"/>
          </a:p>
        </p:txBody>
      </p:sp>
      <p:sp>
        <p:nvSpPr>
          <p:cNvPr id="907" name="Equation"/>
          <p:cNvSpPr txBox="1"/>
          <p:nvPr/>
        </p:nvSpPr>
        <p:spPr>
          <a:xfrm>
            <a:off x="5125899" y="5516664"/>
            <a:ext cx="255282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e>
                  </m:d>
                </m:oMath>
              </m:oMathPara>
            </a14:m>
            <a:endParaRPr sz="2400"/>
          </a:p>
        </p:txBody>
      </p:sp>
      <p:sp>
        <p:nvSpPr>
          <p:cNvPr id="908" name="Equation"/>
          <p:cNvSpPr txBox="1"/>
          <p:nvPr/>
        </p:nvSpPr>
        <p:spPr>
          <a:xfrm>
            <a:off x="4462127" y="6712132"/>
            <a:ext cx="4080546"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P</m:t>
                  </m:r>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C</m:t>
                  </m:r>
                  <m:sSub>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x</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l</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limUpp>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e>
                        <m:lim>
                          <m:r>
                            <a:rPr xmlns:a="http://schemas.openxmlformats.org/drawingml/2006/main" sz="2400" i="1">
                              <a:solidFill>
                                <a:srgbClr val="000000"/>
                              </a:solidFill>
                              <a:latin typeface="Cambria Math" panose="02040503050406030204" pitchFamily="18" charset="0"/>
                            </a:rPr>
                            <m:t>̂</m:t>
                          </m:r>
                        </m:lim>
                      </m:limUpp>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e>
                  </m:d>
                </m:oMath>
              </m:oMathPara>
            </a14:m>
            <a:endParaRPr sz="2400"/>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Partial Autocorrelation"/>
          <p:cNvSpPr txBox="1"/>
          <p:nvPr>
            <p:ph type="title"/>
          </p:nvPr>
        </p:nvSpPr>
        <p:spPr>
          <a:prstGeom prst="rect">
            <a:avLst/>
          </a:prstGeom>
        </p:spPr>
        <p:txBody>
          <a:bodyPr/>
          <a:lstStyle/>
          <a:p>
            <a:pPr/>
            <a:r>
              <a:t>Partial Autocorrelation</a:t>
            </a:r>
          </a:p>
        </p:txBody>
      </p:sp>
      <p:sp>
        <p:nvSpPr>
          <p:cNvPr id="911" name="https://en.wikipedia.org/wiki/Partial_autocorrelation_funct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https://en.wikipedia.org/wiki/Partial_autocorrelation_function</a:t>
            </a:r>
          </a:p>
        </p:txBody>
      </p:sp>
      <p:pic>
        <p:nvPicPr>
          <p:cNvPr id="91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Code - Correlations…"/>
          <p:cNvSpPr txBox="1"/>
          <p:nvPr>
            <p:ph type="title"/>
          </p:nvPr>
        </p:nvSpPr>
        <p:spPr>
          <a:xfrm>
            <a:off x="5814742" y="3838222"/>
            <a:ext cx="6778323" cy="2077156"/>
          </a:xfrm>
          <a:prstGeom prst="rect">
            <a:avLst/>
          </a:prstGeom>
        </p:spPr>
        <p:txBody>
          <a:bodyPr/>
          <a:lstStyle/>
          <a:p>
            <a:pPr/>
            <a:r>
              <a:t>Code - Correlations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Random Walks"/>
          <p:cNvSpPr txBox="1"/>
          <p:nvPr>
            <p:ph type="title"/>
          </p:nvPr>
        </p:nvSpPr>
        <p:spPr>
          <a:prstGeom prst="rect">
            <a:avLst/>
          </a:prstGeom>
        </p:spPr>
        <p:txBody>
          <a:bodyPr/>
          <a:lstStyle/>
          <a:p>
            <a:pPr/>
            <a:r>
              <a:t>Random Walks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Random Walks"/>
          <p:cNvSpPr txBox="1"/>
          <p:nvPr>
            <p:ph type="title"/>
          </p:nvPr>
        </p:nvSpPr>
        <p:spPr>
          <a:prstGeom prst="rect">
            <a:avLst/>
          </a:prstGeom>
        </p:spPr>
        <p:txBody>
          <a:bodyPr/>
          <a:lstStyle/>
          <a:p>
            <a:pPr/>
            <a:r>
              <a:t>Random Walks</a:t>
            </a:r>
          </a:p>
        </p:txBody>
      </p:sp>
      <p:sp>
        <p:nvSpPr>
          <p:cNvPr id="919" name="At each step flip a coin…"/>
          <p:cNvSpPr txBox="1"/>
          <p:nvPr>
            <p:ph type="body" sz="half" idx="1"/>
          </p:nvPr>
        </p:nvSpPr>
        <p:spPr>
          <a:xfrm>
            <a:off x="6975226" y="2060459"/>
            <a:ext cx="5820570" cy="6640167"/>
          </a:xfrm>
          <a:prstGeom prst="rect">
            <a:avLst/>
          </a:prstGeom>
        </p:spPr>
        <p:txBody>
          <a:bodyPr/>
          <a:lstStyle/>
          <a:p>
            <a:pPr>
              <a:spcBef>
                <a:spcPts val="1900"/>
              </a:spcBef>
            </a:pPr>
            <a:r>
              <a:t>At each step flip a coin</a:t>
            </a:r>
          </a:p>
          <a:p>
            <a:pPr lvl="1">
              <a:spcBef>
                <a:spcPts val="1900"/>
              </a:spcBef>
            </a:pPr>
            <a:r>
              <a:t>Heads: Move right</a:t>
            </a:r>
          </a:p>
          <a:p>
            <a:pPr lvl="1">
              <a:spcBef>
                <a:spcPts val="1900"/>
              </a:spcBef>
            </a:pPr>
            <a:r>
              <a:t>Tails: Move left</a:t>
            </a:r>
          </a:p>
          <a:p>
            <a:pPr>
              <a:spcBef>
                <a:spcPts val="1900"/>
              </a:spcBef>
            </a:pPr>
            <a:r>
              <a:t>If you start at position </a:t>
            </a:r>
            <a:r>
              <a:rPr>
                <a:latin typeface="Helvetica Neue Light"/>
                <a:ea typeface="Helvetica Neue Light"/>
                <a:cs typeface="Helvetica Neue Light"/>
                <a:sym typeface="Helvetica Neue Light"/>
              </a:rPr>
              <a:t>0</a:t>
            </a:r>
            <a:r>
              <a:t>, do you ever reach position </a:t>
            </a:r>
            <a:r>
              <a:rPr>
                <a:latin typeface="Helvetica Neue Light"/>
                <a:ea typeface="Helvetica Neue Light"/>
                <a:cs typeface="Helvetica Neue Light"/>
                <a:sym typeface="Helvetica Neue Light"/>
              </a:rPr>
              <a:t>L</a:t>
            </a:r>
            <a:r>
              <a:t>?</a:t>
            </a:r>
          </a:p>
          <a:p>
            <a:pPr>
              <a:spcBef>
                <a:spcPts val="1900"/>
              </a:spcBef>
            </a:pPr>
            <a:r>
              <a:t>On average, we expect the position to be always close to </a:t>
            </a:r>
            <a:r>
              <a:rPr>
                <a:latin typeface="Helvetica Neue Light"/>
                <a:ea typeface="Helvetica Neue Light"/>
                <a:cs typeface="Helvetica Neue Light"/>
                <a:sym typeface="Helvetica Neue Light"/>
              </a:rPr>
              <a:t>0</a:t>
            </a:r>
            <a:r>
              <a:t>.</a:t>
            </a:r>
          </a:p>
          <a:p>
            <a:pPr>
              <a:spcBef>
                <a:spcPts val="1900"/>
              </a:spcBef>
            </a:pPr>
            <a:r>
              <a:t>What if the coin is biased as in the previous example?</a:t>
            </a:r>
          </a:p>
        </p:txBody>
      </p:sp>
      <p:sp>
        <p:nvSpPr>
          <p:cNvPr id="920" name="Illustration by George Gamow"/>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Illustration by George Gamow</a:t>
            </a:r>
          </a:p>
        </p:txBody>
      </p:sp>
      <p:pic>
        <p:nvPicPr>
          <p:cNvPr id="921" name="Image" descr="Image"/>
          <p:cNvPicPr>
            <a:picLocks noChangeAspect="1"/>
          </p:cNvPicPr>
          <p:nvPr/>
        </p:nvPicPr>
        <p:blipFill>
          <a:blip r:embed="rId2">
            <a:extLst/>
          </a:blip>
          <a:srcRect l="13258" t="1276" r="21988" b="1054"/>
          <a:stretch>
            <a:fillRect/>
          </a:stretch>
        </p:blipFill>
        <p:spPr>
          <a:xfrm>
            <a:off x="197224" y="1914874"/>
            <a:ext cx="6569347" cy="7118968"/>
          </a:xfrm>
          <a:custGeom>
            <a:avLst/>
            <a:gdLst/>
            <a:ahLst/>
            <a:cxnLst>
              <a:cxn ang="0">
                <a:pos x="wd2" y="hd2"/>
              </a:cxn>
              <a:cxn ang="5400000">
                <a:pos x="wd2" y="hd2"/>
              </a:cxn>
              <a:cxn ang="10800000">
                <a:pos x="wd2" y="hd2"/>
              </a:cxn>
              <a:cxn ang="16200000">
                <a:pos x="wd2" y="hd2"/>
              </a:cxn>
            </a:cxnLst>
            <a:rect l="0" t="0" r="r" b="b"/>
            <a:pathLst>
              <a:path w="21578" h="21593" fill="norm" stroke="1" extrusionOk="0">
                <a:moveTo>
                  <a:pt x="11827" y="0"/>
                </a:moveTo>
                <a:cubicBezTo>
                  <a:pt x="11809" y="3"/>
                  <a:pt x="11786" y="12"/>
                  <a:pt x="11761" y="27"/>
                </a:cubicBezTo>
                <a:cubicBezTo>
                  <a:pt x="11713" y="54"/>
                  <a:pt x="11709" y="74"/>
                  <a:pt x="11747" y="109"/>
                </a:cubicBezTo>
                <a:cubicBezTo>
                  <a:pt x="11834" y="189"/>
                  <a:pt x="11792" y="247"/>
                  <a:pt x="11198" y="857"/>
                </a:cubicBezTo>
                <a:cubicBezTo>
                  <a:pt x="10981" y="1080"/>
                  <a:pt x="10918" y="1166"/>
                  <a:pt x="10954" y="1199"/>
                </a:cubicBezTo>
                <a:cubicBezTo>
                  <a:pt x="10989" y="1231"/>
                  <a:pt x="10990" y="1257"/>
                  <a:pt x="10955" y="1295"/>
                </a:cubicBezTo>
                <a:cubicBezTo>
                  <a:pt x="10920" y="1335"/>
                  <a:pt x="10946" y="1397"/>
                  <a:pt x="11062" y="1559"/>
                </a:cubicBezTo>
                <a:cubicBezTo>
                  <a:pt x="11146" y="1676"/>
                  <a:pt x="11215" y="1786"/>
                  <a:pt x="11215" y="1805"/>
                </a:cubicBezTo>
                <a:cubicBezTo>
                  <a:pt x="11215" y="1823"/>
                  <a:pt x="11250" y="1869"/>
                  <a:pt x="11294" y="1906"/>
                </a:cubicBezTo>
                <a:cubicBezTo>
                  <a:pt x="11424" y="2014"/>
                  <a:pt x="11432" y="2116"/>
                  <a:pt x="11315" y="2186"/>
                </a:cubicBezTo>
                <a:cubicBezTo>
                  <a:pt x="11259" y="2221"/>
                  <a:pt x="11222" y="2258"/>
                  <a:pt x="11234" y="2269"/>
                </a:cubicBezTo>
                <a:cubicBezTo>
                  <a:pt x="11247" y="2281"/>
                  <a:pt x="11301" y="2253"/>
                  <a:pt x="11354" y="2207"/>
                </a:cubicBezTo>
                <a:lnTo>
                  <a:pt x="11451" y="2123"/>
                </a:lnTo>
                <a:lnTo>
                  <a:pt x="11534" y="2228"/>
                </a:lnTo>
                <a:cubicBezTo>
                  <a:pt x="11589" y="2298"/>
                  <a:pt x="11613" y="2382"/>
                  <a:pt x="11605" y="2469"/>
                </a:cubicBezTo>
                <a:cubicBezTo>
                  <a:pt x="11589" y="2635"/>
                  <a:pt x="11522" y="2708"/>
                  <a:pt x="11482" y="2604"/>
                </a:cubicBezTo>
                <a:cubicBezTo>
                  <a:pt x="11466" y="2563"/>
                  <a:pt x="11436" y="2508"/>
                  <a:pt x="11414" y="2482"/>
                </a:cubicBezTo>
                <a:cubicBezTo>
                  <a:pt x="11350" y="2406"/>
                  <a:pt x="11215" y="2510"/>
                  <a:pt x="11215" y="2635"/>
                </a:cubicBezTo>
                <a:cubicBezTo>
                  <a:pt x="11215" y="2717"/>
                  <a:pt x="11252" y="2764"/>
                  <a:pt x="11380" y="2839"/>
                </a:cubicBezTo>
                <a:cubicBezTo>
                  <a:pt x="11472" y="2892"/>
                  <a:pt x="11565" y="2966"/>
                  <a:pt x="11586" y="3004"/>
                </a:cubicBezTo>
                <a:cubicBezTo>
                  <a:pt x="11608" y="3041"/>
                  <a:pt x="11622" y="3361"/>
                  <a:pt x="11619" y="3713"/>
                </a:cubicBezTo>
                <a:lnTo>
                  <a:pt x="11614" y="4352"/>
                </a:lnTo>
                <a:lnTo>
                  <a:pt x="11460" y="4364"/>
                </a:lnTo>
                <a:cubicBezTo>
                  <a:pt x="11375" y="4371"/>
                  <a:pt x="11274" y="4410"/>
                  <a:pt x="11233" y="4452"/>
                </a:cubicBezTo>
                <a:cubicBezTo>
                  <a:pt x="11160" y="4526"/>
                  <a:pt x="11162" y="4527"/>
                  <a:pt x="11302" y="4502"/>
                </a:cubicBezTo>
                <a:cubicBezTo>
                  <a:pt x="11381" y="4489"/>
                  <a:pt x="11468" y="4461"/>
                  <a:pt x="11496" y="4441"/>
                </a:cubicBezTo>
                <a:cubicBezTo>
                  <a:pt x="11612" y="4358"/>
                  <a:pt x="11634" y="4462"/>
                  <a:pt x="11634" y="5073"/>
                </a:cubicBezTo>
                <a:cubicBezTo>
                  <a:pt x="11634" y="5596"/>
                  <a:pt x="11624" y="5697"/>
                  <a:pt x="11569" y="5716"/>
                </a:cubicBezTo>
                <a:cubicBezTo>
                  <a:pt x="11511" y="5736"/>
                  <a:pt x="11512" y="5746"/>
                  <a:pt x="11573" y="5809"/>
                </a:cubicBezTo>
                <a:cubicBezTo>
                  <a:pt x="11626" y="5862"/>
                  <a:pt x="11642" y="5958"/>
                  <a:pt x="11641" y="6214"/>
                </a:cubicBezTo>
                <a:cubicBezTo>
                  <a:pt x="11640" y="6522"/>
                  <a:pt x="11631" y="6558"/>
                  <a:pt x="11533" y="6649"/>
                </a:cubicBezTo>
                <a:cubicBezTo>
                  <a:pt x="11450" y="6725"/>
                  <a:pt x="11412" y="6738"/>
                  <a:pt x="11369" y="6704"/>
                </a:cubicBezTo>
                <a:cubicBezTo>
                  <a:pt x="11295" y="6648"/>
                  <a:pt x="11243" y="6696"/>
                  <a:pt x="11305" y="6764"/>
                </a:cubicBezTo>
                <a:cubicBezTo>
                  <a:pt x="11364" y="6831"/>
                  <a:pt x="11256" y="6952"/>
                  <a:pt x="11107" y="6987"/>
                </a:cubicBezTo>
                <a:cubicBezTo>
                  <a:pt x="11021" y="7007"/>
                  <a:pt x="11005" y="7035"/>
                  <a:pt x="11005" y="7162"/>
                </a:cubicBezTo>
                <a:cubicBezTo>
                  <a:pt x="11005" y="7262"/>
                  <a:pt x="11026" y="7319"/>
                  <a:pt x="11070" y="7335"/>
                </a:cubicBezTo>
                <a:cubicBezTo>
                  <a:pt x="11106" y="7348"/>
                  <a:pt x="11125" y="7374"/>
                  <a:pt x="11112" y="7394"/>
                </a:cubicBezTo>
                <a:cubicBezTo>
                  <a:pt x="11098" y="7414"/>
                  <a:pt x="11148" y="7437"/>
                  <a:pt x="11224" y="7443"/>
                </a:cubicBezTo>
                <a:cubicBezTo>
                  <a:pt x="11312" y="7451"/>
                  <a:pt x="11362" y="7476"/>
                  <a:pt x="11362" y="7513"/>
                </a:cubicBezTo>
                <a:cubicBezTo>
                  <a:pt x="11362" y="7545"/>
                  <a:pt x="11390" y="7582"/>
                  <a:pt x="11425" y="7595"/>
                </a:cubicBezTo>
                <a:cubicBezTo>
                  <a:pt x="11459" y="7608"/>
                  <a:pt x="11488" y="7634"/>
                  <a:pt x="11488" y="7653"/>
                </a:cubicBezTo>
                <a:cubicBezTo>
                  <a:pt x="11489" y="7672"/>
                  <a:pt x="11500" y="7706"/>
                  <a:pt x="11515" y="7727"/>
                </a:cubicBezTo>
                <a:cubicBezTo>
                  <a:pt x="11548" y="7777"/>
                  <a:pt x="11482" y="7941"/>
                  <a:pt x="11430" y="7941"/>
                </a:cubicBezTo>
                <a:cubicBezTo>
                  <a:pt x="11408" y="7941"/>
                  <a:pt x="11396" y="7986"/>
                  <a:pt x="11402" y="8042"/>
                </a:cubicBezTo>
                <a:cubicBezTo>
                  <a:pt x="11411" y="8115"/>
                  <a:pt x="11392" y="8149"/>
                  <a:pt x="11335" y="8163"/>
                </a:cubicBezTo>
                <a:cubicBezTo>
                  <a:pt x="11277" y="8177"/>
                  <a:pt x="11266" y="8195"/>
                  <a:pt x="11298" y="8231"/>
                </a:cubicBezTo>
                <a:cubicBezTo>
                  <a:pt x="11329" y="8265"/>
                  <a:pt x="11323" y="8293"/>
                  <a:pt x="11279" y="8327"/>
                </a:cubicBezTo>
                <a:cubicBezTo>
                  <a:pt x="11231" y="8364"/>
                  <a:pt x="11099" y="8366"/>
                  <a:pt x="10702" y="8335"/>
                </a:cubicBezTo>
                <a:cubicBezTo>
                  <a:pt x="10260" y="8302"/>
                  <a:pt x="10182" y="8304"/>
                  <a:pt x="10142" y="8355"/>
                </a:cubicBezTo>
                <a:cubicBezTo>
                  <a:pt x="10090" y="8421"/>
                  <a:pt x="9885" y="8409"/>
                  <a:pt x="9899" y="8341"/>
                </a:cubicBezTo>
                <a:cubicBezTo>
                  <a:pt x="9904" y="8318"/>
                  <a:pt x="9872" y="8289"/>
                  <a:pt x="9826" y="8278"/>
                </a:cubicBezTo>
                <a:cubicBezTo>
                  <a:pt x="9766" y="8263"/>
                  <a:pt x="9743" y="8277"/>
                  <a:pt x="9743" y="8329"/>
                </a:cubicBezTo>
                <a:cubicBezTo>
                  <a:pt x="9743" y="8369"/>
                  <a:pt x="9762" y="8411"/>
                  <a:pt x="9785" y="8424"/>
                </a:cubicBezTo>
                <a:cubicBezTo>
                  <a:pt x="9811" y="8439"/>
                  <a:pt x="9804" y="8481"/>
                  <a:pt x="9766" y="8534"/>
                </a:cubicBezTo>
                <a:cubicBezTo>
                  <a:pt x="9726" y="8592"/>
                  <a:pt x="9716" y="8662"/>
                  <a:pt x="9736" y="8752"/>
                </a:cubicBezTo>
                <a:cubicBezTo>
                  <a:pt x="9769" y="8895"/>
                  <a:pt x="9869" y="8964"/>
                  <a:pt x="9869" y="8843"/>
                </a:cubicBezTo>
                <a:cubicBezTo>
                  <a:pt x="9869" y="8698"/>
                  <a:pt x="9950" y="8677"/>
                  <a:pt x="10506" y="8677"/>
                </a:cubicBezTo>
                <a:cubicBezTo>
                  <a:pt x="10800" y="8677"/>
                  <a:pt x="11051" y="8692"/>
                  <a:pt x="11064" y="8710"/>
                </a:cubicBezTo>
                <a:cubicBezTo>
                  <a:pt x="11086" y="8744"/>
                  <a:pt x="10953" y="9012"/>
                  <a:pt x="10878" y="9081"/>
                </a:cubicBezTo>
                <a:cubicBezTo>
                  <a:pt x="10855" y="9102"/>
                  <a:pt x="10835" y="9155"/>
                  <a:pt x="10835" y="9199"/>
                </a:cubicBezTo>
                <a:cubicBezTo>
                  <a:pt x="10835" y="9242"/>
                  <a:pt x="10800" y="9333"/>
                  <a:pt x="10756" y="9400"/>
                </a:cubicBezTo>
                <a:cubicBezTo>
                  <a:pt x="10688" y="9502"/>
                  <a:pt x="10643" y="9523"/>
                  <a:pt x="10455" y="9546"/>
                </a:cubicBezTo>
                <a:cubicBezTo>
                  <a:pt x="10332" y="9561"/>
                  <a:pt x="10214" y="9584"/>
                  <a:pt x="10193" y="9596"/>
                </a:cubicBezTo>
                <a:cubicBezTo>
                  <a:pt x="10132" y="9630"/>
                  <a:pt x="10257" y="9684"/>
                  <a:pt x="10399" y="9685"/>
                </a:cubicBezTo>
                <a:cubicBezTo>
                  <a:pt x="10470" y="9685"/>
                  <a:pt x="10540" y="9696"/>
                  <a:pt x="10554" y="9709"/>
                </a:cubicBezTo>
                <a:cubicBezTo>
                  <a:pt x="10568" y="9722"/>
                  <a:pt x="10507" y="9866"/>
                  <a:pt x="10418" y="10029"/>
                </a:cubicBezTo>
                <a:cubicBezTo>
                  <a:pt x="10330" y="10192"/>
                  <a:pt x="10243" y="10369"/>
                  <a:pt x="10225" y="10423"/>
                </a:cubicBezTo>
                <a:cubicBezTo>
                  <a:pt x="10208" y="10476"/>
                  <a:pt x="10159" y="10561"/>
                  <a:pt x="10116" y="10612"/>
                </a:cubicBezTo>
                <a:cubicBezTo>
                  <a:pt x="10073" y="10663"/>
                  <a:pt x="10038" y="10736"/>
                  <a:pt x="10038" y="10774"/>
                </a:cubicBezTo>
                <a:cubicBezTo>
                  <a:pt x="10038" y="10813"/>
                  <a:pt x="10018" y="10857"/>
                  <a:pt x="9993" y="10871"/>
                </a:cubicBezTo>
                <a:cubicBezTo>
                  <a:pt x="9969" y="10885"/>
                  <a:pt x="9931" y="10937"/>
                  <a:pt x="9910" y="10989"/>
                </a:cubicBezTo>
                <a:cubicBezTo>
                  <a:pt x="9874" y="11074"/>
                  <a:pt x="9849" y="11082"/>
                  <a:pt x="9585" y="11082"/>
                </a:cubicBezTo>
                <a:cubicBezTo>
                  <a:pt x="9315" y="11082"/>
                  <a:pt x="9299" y="11087"/>
                  <a:pt x="9301" y="11169"/>
                </a:cubicBezTo>
                <a:cubicBezTo>
                  <a:pt x="9302" y="11217"/>
                  <a:pt x="9317" y="11277"/>
                  <a:pt x="9335" y="11303"/>
                </a:cubicBezTo>
                <a:cubicBezTo>
                  <a:pt x="9353" y="11329"/>
                  <a:pt x="9342" y="11362"/>
                  <a:pt x="9310" y="11380"/>
                </a:cubicBezTo>
                <a:cubicBezTo>
                  <a:pt x="9224" y="11428"/>
                  <a:pt x="9195" y="11537"/>
                  <a:pt x="9238" y="11643"/>
                </a:cubicBezTo>
                <a:cubicBezTo>
                  <a:pt x="9264" y="11705"/>
                  <a:pt x="9263" y="11747"/>
                  <a:pt x="9236" y="11763"/>
                </a:cubicBezTo>
                <a:cubicBezTo>
                  <a:pt x="9155" y="11809"/>
                  <a:pt x="9282" y="11899"/>
                  <a:pt x="9368" y="11857"/>
                </a:cubicBezTo>
                <a:cubicBezTo>
                  <a:pt x="9412" y="11835"/>
                  <a:pt x="9455" y="11833"/>
                  <a:pt x="9468" y="11853"/>
                </a:cubicBezTo>
                <a:cubicBezTo>
                  <a:pt x="9502" y="11903"/>
                  <a:pt x="9410" y="12139"/>
                  <a:pt x="9330" y="12207"/>
                </a:cubicBezTo>
                <a:cubicBezTo>
                  <a:pt x="9292" y="12239"/>
                  <a:pt x="9254" y="12317"/>
                  <a:pt x="9246" y="12381"/>
                </a:cubicBezTo>
                <a:cubicBezTo>
                  <a:pt x="9228" y="12531"/>
                  <a:pt x="9160" y="12605"/>
                  <a:pt x="9065" y="12582"/>
                </a:cubicBezTo>
                <a:cubicBezTo>
                  <a:pt x="8981" y="12562"/>
                  <a:pt x="8979" y="12631"/>
                  <a:pt x="9062" y="12692"/>
                </a:cubicBezTo>
                <a:cubicBezTo>
                  <a:pt x="9106" y="12724"/>
                  <a:pt x="9090" y="12790"/>
                  <a:pt x="8983" y="13022"/>
                </a:cubicBezTo>
                <a:cubicBezTo>
                  <a:pt x="8910" y="13181"/>
                  <a:pt x="8822" y="13373"/>
                  <a:pt x="8787" y="13448"/>
                </a:cubicBezTo>
                <a:cubicBezTo>
                  <a:pt x="8753" y="13523"/>
                  <a:pt x="8700" y="13634"/>
                  <a:pt x="8667" y="13696"/>
                </a:cubicBezTo>
                <a:cubicBezTo>
                  <a:pt x="8635" y="13758"/>
                  <a:pt x="8609" y="13838"/>
                  <a:pt x="8609" y="13873"/>
                </a:cubicBezTo>
                <a:cubicBezTo>
                  <a:pt x="8609" y="13908"/>
                  <a:pt x="8583" y="13971"/>
                  <a:pt x="8550" y="14013"/>
                </a:cubicBezTo>
                <a:cubicBezTo>
                  <a:pt x="8492" y="14086"/>
                  <a:pt x="8489" y="14086"/>
                  <a:pt x="8403" y="14014"/>
                </a:cubicBezTo>
                <a:cubicBezTo>
                  <a:pt x="8355" y="13973"/>
                  <a:pt x="8314" y="13903"/>
                  <a:pt x="8314" y="13857"/>
                </a:cubicBezTo>
                <a:cubicBezTo>
                  <a:pt x="8314" y="13798"/>
                  <a:pt x="8277" y="13764"/>
                  <a:pt x="8181" y="13737"/>
                </a:cubicBezTo>
                <a:cubicBezTo>
                  <a:pt x="8084" y="13710"/>
                  <a:pt x="8045" y="13675"/>
                  <a:pt x="8040" y="13609"/>
                </a:cubicBezTo>
                <a:cubicBezTo>
                  <a:pt x="8032" y="13499"/>
                  <a:pt x="7945" y="13442"/>
                  <a:pt x="7832" y="13473"/>
                </a:cubicBezTo>
                <a:cubicBezTo>
                  <a:pt x="7697" y="13511"/>
                  <a:pt x="7698" y="13528"/>
                  <a:pt x="7842" y="13639"/>
                </a:cubicBezTo>
                <a:cubicBezTo>
                  <a:pt x="7917" y="13698"/>
                  <a:pt x="7979" y="13766"/>
                  <a:pt x="7979" y="13791"/>
                </a:cubicBezTo>
                <a:cubicBezTo>
                  <a:pt x="7979" y="13859"/>
                  <a:pt x="8066" y="13984"/>
                  <a:pt x="8223" y="14143"/>
                </a:cubicBezTo>
                <a:cubicBezTo>
                  <a:pt x="8338" y="14259"/>
                  <a:pt x="8358" y="14305"/>
                  <a:pt x="8340" y="14413"/>
                </a:cubicBezTo>
                <a:cubicBezTo>
                  <a:pt x="8328" y="14485"/>
                  <a:pt x="8289" y="14573"/>
                  <a:pt x="8253" y="14610"/>
                </a:cubicBezTo>
                <a:cubicBezTo>
                  <a:pt x="8217" y="14646"/>
                  <a:pt x="8189" y="14716"/>
                  <a:pt x="8189" y="14765"/>
                </a:cubicBezTo>
                <a:cubicBezTo>
                  <a:pt x="8189" y="14814"/>
                  <a:pt x="8150" y="14913"/>
                  <a:pt x="8102" y="14985"/>
                </a:cubicBezTo>
                <a:cubicBezTo>
                  <a:pt x="8020" y="15108"/>
                  <a:pt x="8000" y="15116"/>
                  <a:pt x="7776" y="15119"/>
                </a:cubicBezTo>
                <a:cubicBezTo>
                  <a:pt x="7645" y="15120"/>
                  <a:pt x="7500" y="15138"/>
                  <a:pt x="7454" y="15157"/>
                </a:cubicBezTo>
                <a:cubicBezTo>
                  <a:pt x="7395" y="15182"/>
                  <a:pt x="7458" y="15190"/>
                  <a:pt x="7664" y="15184"/>
                </a:cubicBezTo>
                <a:cubicBezTo>
                  <a:pt x="7955" y="15175"/>
                  <a:pt x="7957" y="15175"/>
                  <a:pt x="7945" y="15271"/>
                </a:cubicBezTo>
                <a:cubicBezTo>
                  <a:pt x="7933" y="15370"/>
                  <a:pt x="7789" y="15677"/>
                  <a:pt x="7711" y="15770"/>
                </a:cubicBezTo>
                <a:cubicBezTo>
                  <a:pt x="7686" y="15799"/>
                  <a:pt x="7663" y="15850"/>
                  <a:pt x="7657" y="15885"/>
                </a:cubicBezTo>
                <a:cubicBezTo>
                  <a:pt x="7652" y="15919"/>
                  <a:pt x="7628" y="15982"/>
                  <a:pt x="7605" y="16025"/>
                </a:cubicBezTo>
                <a:cubicBezTo>
                  <a:pt x="7582" y="16069"/>
                  <a:pt x="7523" y="16192"/>
                  <a:pt x="7475" y="16299"/>
                </a:cubicBezTo>
                <a:cubicBezTo>
                  <a:pt x="7426" y="16405"/>
                  <a:pt x="7360" y="16539"/>
                  <a:pt x="7326" y="16596"/>
                </a:cubicBezTo>
                <a:cubicBezTo>
                  <a:pt x="7292" y="16653"/>
                  <a:pt x="7265" y="16719"/>
                  <a:pt x="7265" y="16744"/>
                </a:cubicBezTo>
                <a:cubicBezTo>
                  <a:pt x="7265" y="16769"/>
                  <a:pt x="7216" y="16848"/>
                  <a:pt x="7157" y="16920"/>
                </a:cubicBezTo>
                <a:cubicBezTo>
                  <a:pt x="7097" y="16992"/>
                  <a:pt x="7051" y="17061"/>
                  <a:pt x="7055" y="17074"/>
                </a:cubicBezTo>
                <a:cubicBezTo>
                  <a:pt x="7063" y="17098"/>
                  <a:pt x="6999" y="17268"/>
                  <a:pt x="6906" y="17463"/>
                </a:cubicBezTo>
                <a:cubicBezTo>
                  <a:pt x="6876" y="17527"/>
                  <a:pt x="6789" y="17718"/>
                  <a:pt x="6713" y="17889"/>
                </a:cubicBezTo>
                <a:cubicBezTo>
                  <a:pt x="6638" y="18060"/>
                  <a:pt x="6557" y="18224"/>
                  <a:pt x="6534" y="18252"/>
                </a:cubicBezTo>
                <a:cubicBezTo>
                  <a:pt x="6510" y="18281"/>
                  <a:pt x="6485" y="18340"/>
                  <a:pt x="6477" y="18384"/>
                </a:cubicBezTo>
                <a:cubicBezTo>
                  <a:pt x="6470" y="18428"/>
                  <a:pt x="6425" y="18523"/>
                  <a:pt x="6377" y="18594"/>
                </a:cubicBezTo>
                <a:cubicBezTo>
                  <a:pt x="6300" y="18709"/>
                  <a:pt x="6268" y="18724"/>
                  <a:pt x="6094" y="18729"/>
                </a:cubicBezTo>
                <a:lnTo>
                  <a:pt x="5899" y="18735"/>
                </a:lnTo>
                <a:lnTo>
                  <a:pt x="6088" y="18758"/>
                </a:lnTo>
                <a:cubicBezTo>
                  <a:pt x="6192" y="18771"/>
                  <a:pt x="6270" y="18799"/>
                  <a:pt x="6261" y="18821"/>
                </a:cubicBezTo>
                <a:cubicBezTo>
                  <a:pt x="6252" y="18842"/>
                  <a:pt x="6226" y="18902"/>
                  <a:pt x="6204" y="18955"/>
                </a:cubicBezTo>
                <a:cubicBezTo>
                  <a:pt x="6181" y="19009"/>
                  <a:pt x="6128" y="19128"/>
                  <a:pt x="6084" y="19219"/>
                </a:cubicBezTo>
                <a:cubicBezTo>
                  <a:pt x="6040" y="19310"/>
                  <a:pt x="6003" y="19412"/>
                  <a:pt x="6003" y="19445"/>
                </a:cubicBezTo>
                <a:cubicBezTo>
                  <a:pt x="6003" y="19572"/>
                  <a:pt x="6113" y="19465"/>
                  <a:pt x="6209" y="19244"/>
                </a:cubicBezTo>
                <a:cubicBezTo>
                  <a:pt x="6264" y="19118"/>
                  <a:pt x="6312" y="18997"/>
                  <a:pt x="6316" y="18976"/>
                </a:cubicBezTo>
                <a:cubicBezTo>
                  <a:pt x="6345" y="18820"/>
                  <a:pt x="6431" y="18762"/>
                  <a:pt x="6646" y="18756"/>
                </a:cubicBezTo>
                <a:cubicBezTo>
                  <a:pt x="6839" y="18750"/>
                  <a:pt x="6845" y="18748"/>
                  <a:pt x="6696" y="18735"/>
                </a:cubicBezTo>
                <a:cubicBezTo>
                  <a:pt x="6432" y="18713"/>
                  <a:pt x="6400" y="18695"/>
                  <a:pt x="6477" y="18616"/>
                </a:cubicBezTo>
                <a:cubicBezTo>
                  <a:pt x="6513" y="18579"/>
                  <a:pt x="6556" y="18499"/>
                  <a:pt x="6573" y="18439"/>
                </a:cubicBezTo>
                <a:cubicBezTo>
                  <a:pt x="6589" y="18379"/>
                  <a:pt x="6628" y="18320"/>
                  <a:pt x="6660" y="18309"/>
                </a:cubicBezTo>
                <a:cubicBezTo>
                  <a:pt x="6692" y="18298"/>
                  <a:pt x="6708" y="18274"/>
                  <a:pt x="6696" y="18256"/>
                </a:cubicBezTo>
                <a:cubicBezTo>
                  <a:pt x="6685" y="18238"/>
                  <a:pt x="6711" y="18148"/>
                  <a:pt x="6755" y="18056"/>
                </a:cubicBezTo>
                <a:cubicBezTo>
                  <a:pt x="6899" y="17758"/>
                  <a:pt x="6975" y="17578"/>
                  <a:pt x="6987" y="17502"/>
                </a:cubicBezTo>
                <a:cubicBezTo>
                  <a:pt x="6994" y="17462"/>
                  <a:pt x="7020" y="17422"/>
                  <a:pt x="7047" y="17413"/>
                </a:cubicBezTo>
                <a:cubicBezTo>
                  <a:pt x="7074" y="17405"/>
                  <a:pt x="7097" y="17360"/>
                  <a:pt x="7097" y="17312"/>
                </a:cubicBezTo>
                <a:cubicBezTo>
                  <a:pt x="7097" y="17265"/>
                  <a:pt x="7114" y="17209"/>
                  <a:pt x="7137" y="17188"/>
                </a:cubicBezTo>
                <a:cubicBezTo>
                  <a:pt x="7160" y="17167"/>
                  <a:pt x="7224" y="17064"/>
                  <a:pt x="7279" y="16960"/>
                </a:cubicBezTo>
                <a:lnTo>
                  <a:pt x="7378" y="16769"/>
                </a:lnTo>
                <a:lnTo>
                  <a:pt x="7626" y="16772"/>
                </a:lnTo>
                <a:cubicBezTo>
                  <a:pt x="7820" y="16773"/>
                  <a:pt x="7832" y="16771"/>
                  <a:pt x="7685" y="16758"/>
                </a:cubicBezTo>
                <a:cubicBezTo>
                  <a:pt x="7384" y="16734"/>
                  <a:pt x="7380" y="16730"/>
                  <a:pt x="7472" y="16543"/>
                </a:cubicBezTo>
                <a:cubicBezTo>
                  <a:pt x="7517" y="16452"/>
                  <a:pt x="7603" y="16271"/>
                  <a:pt x="7664" y="16143"/>
                </a:cubicBezTo>
                <a:cubicBezTo>
                  <a:pt x="7724" y="16015"/>
                  <a:pt x="7800" y="15858"/>
                  <a:pt x="7832" y="15794"/>
                </a:cubicBezTo>
                <a:cubicBezTo>
                  <a:pt x="7864" y="15730"/>
                  <a:pt x="7948" y="15560"/>
                  <a:pt x="8018" y="15416"/>
                </a:cubicBezTo>
                <a:cubicBezTo>
                  <a:pt x="8105" y="15240"/>
                  <a:pt x="8171" y="15155"/>
                  <a:pt x="8220" y="15154"/>
                </a:cubicBezTo>
                <a:cubicBezTo>
                  <a:pt x="8289" y="15153"/>
                  <a:pt x="8289" y="15150"/>
                  <a:pt x="8218" y="15112"/>
                </a:cubicBezTo>
                <a:cubicBezTo>
                  <a:pt x="8145" y="15073"/>
                  <a:pt x="8144" y="15066"/>
                  <a:pt x="8213" y="14996"/>
                </a:cubicBezTo>
                <a:cubicBezTo>
                  <a:pt x="8252" y="14955"/>
                  <a:pt x="8330" y="14921"/>
                  <a:pt x="8385" y="14921"/>
                </a:cubicBezTo>
                <a:cubicBezTo>
                  <a:pt x="8496" y="14921"/>
                  <a:pt x="8515" y="14840"/>
                  <a:pt x="8420" y="14767"/>
                </a:cubicBezTo>
                <a:cubicBezTo>
                  <a:pt x="8347" y="14712"/>
                  <a:pt x="8367" y="14601"/>
                  <a:pt x="8494" y="14340"/>
                </a:cubicBezTo>
                <a:cubicBezTo>
                  <a:pt x="8589" y="14144"/>
                  <a:pt x="8603" y="14113"/>
                  <a:pt x="8756" y="13759"/>
                </a:cubicBezTo>
                <a:cubicBezTo>
                  <a:pt x="8816" y="13620"/>
                  <a:pt x="8896" y="13446"/>
                  <a:pt x="8933" y="13371"/>
                </a:cubicBezTo>
                <a:cubicBezTo>
                  <a:pt x="9030" y="13179"/>
                  <a:pt x="9103" y="13014"/>
                  <a:pt x="9134" y="12924"/>
                </a:cubicBezTo>
                <a:cubicBezTo>
                  <a:pt x="9161" y="12848"/>
                  <a:pt x="9162" y="12848"/>
                  <a:pt x="9222" y="12922"/>
                </a:cubicBezTo>
                <a:cubicBezTo>
                  <a:pt x="9255" y="12963"/>
                  <a:pt x="9281" y="13020"/>
                  <a:pt x="9281" y="13048"/>
                </a:cubicBezTo>
                <a:cubicBezTo>
                  <a:pt x="9281" y="13076"/>
                  <a:pt x="9298" y="13099"/>
                  <a:pt x="9319" y="13099"/>
                </a:cubicBezTo>
                <a:cubicBezTo>
                  <a:pt x="9356" y="13099"/>
                  <a:pt x="9418" y="12860"/>
                  <a:pt x="9425" y="12692"/>
                </a:cubicBezTo>
                <a:cubicBezTo>
                  <a:pt x="9430" y="12580"/>
                  <a:pt x="9616" y="12561"/>
                  <a:pt x="9646" y="12669"/>
                </a:cubicBezTo>
                <a:cubicBezTo>
                  <a:pt x="9675" y="12770"/>
                  <a:pt x="9705" y="12770"/>
                  <a:pt x="9843" y="12669"/>
                </a:cubicBezTo>
                <a:cubicBezTo>
                  <a:pt x="9930" y="12606"/>
                  <a:pt x="10006" y="12591"/>
                  <a:pt x="10195" y="12597"/>
                </a:cubicBezTo>
                <a:cubicBezTo>
                  <a:pt x="10328" y="12601"/>
                  <a:pt x="10470" y="12593"/>
                  <a:pt x="10511" y="12580"/>
                </a:cubicBezTo>
                <a:cubicBezTo>
                  <a:pt x="10551" y="12567"/>
                  <a:pt x="10611" y="12548"/>
                  <a:pt x="10644" y="12539"/>
                </a:cubicBezTo>
                <a:cubicBezTo>
                  <a:pt x="10677" y="12530"/>
                  <a:pt x="10709" y="12481"/>
                  <a:pt x="10717" y="12432"/>
                </a:cubicBezTo>
                <a:cubicBezTo>
                  <a:pt x="10728" y="12357"/>
                  <a:pt x="10752" y="12345"/>
                  <a:pt x="10860" y="12355"/>
                </a:cubicBezTo>
                <a:cubicBezTo>
                  <a:pt x="10939" y="12362"/>
                  <a:pt x="11011" y="12343"/>
                  <a:pt x="11044" y="12306"/>
                </a:cubicBezTo>
                <a:cubicBezTo>
                  <a:pt x="11074" y="12272"/>
                  <a:pt x="11124" y="12245"/>
                  <a:pt x="11156" y="12245"/>
                </a:cubicBezTo>
                <a:cubicBezTo>
                  <a:pt x="11188" y="12245"/>
                  <a:pt x="11210" y="12224"/>
                  <a:pt x="11204" y="12197"/>
                </a:cubicBezTo>
                <a:cubicBezTo>
                  <a:pt x="11198" y="12166"/>
                  <a:pt x="11265" y="12142"/>
                  <a:pt x="11395" y="12130"/>
                </a:cubicBezTo>
                <a:cubicBezTo>
                  <a:pt x="11505" y="12119"/>
                  <a:pt x="11594" y="12092"/>
                  <a:pt x="11593" y="12071"/>
                </a:cubicBezTo>
                <a:cubicBezTo>
                  <a:pt x="11592" y="12049"/>
                  <a:pt x="11685" y="12027"/>
                  <a:pt x="11799" y="12020"/>
                </a:cubicBezTo>
                <a:cubicBezTo>
                  <a:pt x="11915" y="12014"/>
                  <a:pt x="12029" y="11984"/>
                  <a:pt x="12057" y="11953"/>
                </a:cubicBezTo>
                <a:cubicBezTo>
                  <a:pt x="12091" y="11915"/>
                  <a:pt x="12191" y="11896"/>
                  <a:pt x="12365" y="11896"/>
                </a:cubicBezTo>
                <a:lnTo>
                  <a:pt x="12623" y="11896"/>
                </a:lnTo>
                <a:lnTo>
                  <a:pt x="12496" y="11835"/>
                </a:lnTo>
                <a:cubicBezTo>
                  <a:pt x="12395" y="11786"/>
                  <a:pt x="12295" y="11780"/>
                  <a:pt x="11981" y="11801"/>
                </a:cubicBezTo>
                <a:cubicBezTo>
                  <a:pt x="11767" y="11816"/>
                  <a:pt x="11580" y="11844"/>
                  <a:pt x="11567" y="11864"/>
                </a:cubicBezTo>
                <a:cubicBezTo>
                  <a:pt x="11552" y="11886"/>
                  <a:pt x="11524" y="11886"/>
                  <a:pt x="11494" y="11863"/>
                </a:cubicBezTo>
                <a:cubicBezTo>
                  <a:pt x="11466" y="11842"/>
                  <a:pt x="11303" y="11812"/>
                  <a:pt x="11130" y="11798"/>
                </a:cubicBezTo>
                <a:cubicBezTo>
                  <a:pt x="10957" y="11783"/>
                  <a:pt x="10801" y="11763"/>
                  <a:pt x="10783" y="11753"/>
                </a:cubicBezTo>
                <a:cubicBezTo>
                  <a:pt x="10765" y="11743"/>
                  <a:pt x="10755" y="11758"/>
                  <a:pt x="10761" y="11787"/>
                </a:cubicBezTo>
                <a:cubicBezTo>
                  <a:pt x="10770" y="11827"/>
                  <a:pt x="10658" y="11841"/>
                  <a:pt x="10251" y="11849"/>
                </a:cubicBezTo>
                <a:cubicBezTo>
                  <a:pt x="9963" y="11855"/>
                  <a:pt x="9711" y="11844"/>
                  <a:pt x="9690" y="11824"/>
                </a:cubicBezTo>
                <a:cubicBezTo>
                  <a:pt x="9665" y="11801"/>
                  <a:pt x="9674" y="11746"/>
                  <a:pt x="9716" y="11677"/>
                </a:cubicBezTo>
                <a:cubicBezTo>
                  <a:pt x="9752" y="11617"/>
                  <a:pt x="9819" y="11487"/>
                  <a:pt x="9866" y="11389"/>
                </a:cubicBezTo>
                <a:cubicBezTo>
                  <a:pt x="9912" y="11292"/>
                  <a:pt x="9980" y="11188"/>
                  <a:pt x="10017" y="11160"/>
                </a:cubicBezTo>
                <a:cubicBezTo>
                  <a:pt x="10054" y="11131"/>
                  <a:pt x="10073" y="11085"/>
                  <a:pt x="10061" y="11056"/>
                </a:cubicBezTo>
                <a:cubicBezTo>
                  <a:pt x="10049" y="11027"/>
                  <a:pt x="10079" y="10930"/>
                  <a:pt x="10126" y="10839"/>
                </a:cubicBezTo>
                <a:cubicBezTo>
                  <a:pt x="10366" y="10385"/>
                  <a:pt x="10407" y="10326"/>
                  <a:pt x="10504" y="10305"/>
                </a:cubicBezTo>
                <a:cubicBezTo>
                  <a:pt x="10591" y="10286"/>
                  <a:pt x="10594" y="10279"/>
                  <a:pt x="10530" y="10257"/>
                </a:cubicBezTo>
                <a:cubicBezTo>
                  <a:pt x="10461" y="10232"/>
                  <a:pt x="10464" y="10218"/>
                  <a:pt x="10560" y="10046"/>
                </a:cubicBezTo>
                <a:cubicBezTo>
                  <a:pt x="10618" y="9944"/>
                  <a:pt x="10702" y="9782"/>
                  <a:pt x="10747" y="9686"/>
                </a:cubicBezTo>
                <a:cubicBezTo>
                  <a:pt x="10998" y="9153"/>
                  <a:pt x="11259" y="8677"/>
                  <a:pt x="11301" y="8677"/>
                </a:cubicBezTo>
                <a:cubicBezTo>
                  <a:pt x="11327" y="8677"/>
                  <a:pt x="11339" y="8651"/>
                  <a:pt x="11326" y="8619"/>
                </a:cubicBezTo>
                <a:cubicBezTo>
                  <a:pt x="11289" y="8533"/>
                  <a:pt x="11431" y="8483"/>
                  <a:pt x="11714" y="8483"/>
                </a:cubicBezTo>
                <a:cubicBezTo>
                  <a:pt x="11853" y="8483"/>
                  <a:pt x="11977" y="8466"/>
                  <a:pt x="11992" y="8445"/>
                </a:cubicBezTo>
                <a:cubicBezTo>
                  <a:pt x="12008" y="8421"/>
                  <a:pt x="11938" y="8405"/>
                  <a:pt x="11812" y="8405"/>
                </a:cubicBezTo>
                <a:cubicBezTo>
                  <a:pt x="11665" y="8405"/>
                  <a:pt x="11585" y="8385"/>
                  <a:pt x="11535" y="8334"/>
                </a:cubicBezTo>
                <a:cubicBezTo>
                  <a:pt x="11497" y="8295"/>
                  <a:pt x="11480" y="8252"/>
                  <a:pt x="11495" y="8238"/>
                </a:cubicBezTo>
                <a:cubicBezTo>
                  <a:pt x="11510" y="8224"/>
                  <a:pt x="11662" y="8211"/>
                  <a:pt x="11833" y="8211"/>
                </a:cubicBezTo>
                <a:cubicBezTo>
                  <a:pt x="12042" y="8211"/>
                  <a:pt x="12134" y="8198"/>
                  <a:pt x="12116" y="8170"/>
                </a:cubicBezTo>
                <a:cubicBezTo>
                  <a:pt x="12100" y="8148"/>
                  <a:pt x="12129" y="8119"/>
                  <a:pt x="12179" y="8107"/>
                </a:cubicBezTo>
                <a:cubicBezTo>
                  <a:pt x="12241" y="8092"/>
                  <a:pt x="12262" y="8065"/>
                  <a:pt x="12245" y="8024"/>
                </a:cubicBezTo>
                <a:cubicBezTo>
                  <a:pt x="12229" y="7986"/>
                  <a:pt x="12256" y="7935"/>
                  <a:pt x="12315" y="7890"/>
                </a:cubicBezTo>
                <a:lnTo>
                  <a:pt x="12411" y="7818"/>
                </a:lnTo>
                <a:lnTo>
                  <a:pt x="12319" y="7836"/>
                </a:lnTo>
                <a:cubicBezTo>
                  <a:pt x="12183" y="7863"/>
                  <a:pt x="12107" y="7764"/>
                  <a:pt x="12221" y="7708"/>
                </a:cubicBezTo>
                <a:cubicBezTo>
                  <a:pt x="12270" y="7684"/>
                  <a:pt x="12305" y="7643"/>
                  <a:pt x="12299" y="7618"/>
                </a:cubicBezTo>
                <a:cubicBezTo>
                  <a:pt x="12286" y="7560"/>
                  <a:pt x="12435" y="7398"/>
                  <a:pt x="12501" y="7398"/>
                </a:cubicBezTo>
                <a:cubicBezTo>
                  <a:pt x="12528" y="7398"/>
                  <a:pt x="12562" y="7370"/>
                  <a:pt x="12576" y="7336"/>
                </a:cubicBezTo>
                <a:cubicBezTo>
                  <a:pt x="12598" y="7284"/>
                  <a:pt x="12682" y="7279"/>
                  <a:pt x="13200" y="7298"/>
                </a:cubicBezTo>
                <a:cubicBezTo>
                  <a:pt x="13530" y="7309"/>
                  <a:pt x="14548" y="7328"/>
                  <a:pt x="15464" y="7341"/>
                </a:cubicBezTo>
                <a:cubicBezTo>
                  <a:pt x="16380" y="7354"/>
                  <a:pt x="17198" y="7379"/>
                  <a:pt x="17283" y="7396"/>
                </a:cubicBezTo>
                <a:cubicBezTo>
                  <a:pt x="17367" y="7414"/>
                  <a:pt x="17489" y="7416"/>
                  <a:pt x="17552" y="7400"/>
                </a:cubicBezTo>
                <a:cubicBezTo>
                  <a:pt x="17614" y="7385"/>
                  <a:pt x="17748" y="7386"/>
                  <a:pt x="17850" y="7404"/>
                </a:cubicBezTo>
                <a:cubicBezTo>
                  <a:pt x="17952" y="7421"/>
                  <a:pt x="18096" y="7421"/>
                  <a:pt x="18169" y="7402"/>
                </a:cubicBezTo>
                <a:cubicBezTo>
                  <a:pt x="18310" y="7367"/>
                  <a:pt x="18424" y="7400"/>
                  <a:pt x="18515" y="7505"/>
                </a:cubicBezTo>
                <a:cubicBezTo>
                  <a:pt x="18586" y="7587"/>
                  <a:pt x="18544" y="7630"/>
                  <a:pt x="18387" y="7635"/>
                </a:cubicBezTo>
                <a:cubicBezTo>
                  <a:pt x="18256" y="7639"/>
                  <a:pt x="18256" y="7639"/>
                  <a:pt x="18413" y="7667"/>
                </a:cubicBezTo>
                <a:cubicBezTo>
                  <a:pt x="18501" y="7683"/>
                  <a:pt x="18776" y="7673"/>
                  <a:pt x="19023" y="7646"/>
                </a:cubicBezTo>
                <a:lnTo>
                  <a:pt x="19472" y="7596"/>
                </a:lnTo>
                <a:lnTo>
                  <a:pt x="19070" y="7617"/>
                </a:lnTo>
                <a:cubicBezTo>
                  <a:pt x="18733" y="7633"/>
                  <a:pt x="18659" y="7626"/>
                  <a:pt x="18611" y="7573"/>
                </a:cubicBezTo>
                <a:cubicBezTo>
                  <a:pt x="18578" y="7536"/>
                  <a:pt x="18570" y="7497"/>
                  <a:pt x="18593" y="7476"/>
                </a:cubicBezTo>
                <a:cubicBezTo>
                  <a:pt x="18658" y="7416"/>
                  <a:pt x="19002" y="7360"/>
                  <a:pt x="19055" y="7400"/>
                </a:cubicBezTo>
                <a:cubicBezTo>
                  <a:pt x="19081" y="7420"/>
                  <a:pt x="19252" y="7436"/>
                  <a:pt x="19434" y="7435"/>
                </a:cubicBezTo>
                <a:cubicBezTo>
                  <a:pt x="19938" y="7433"/>
                  <a:pt x="20052" y="7422"/>
                  <a:pt x="20071" y="7368"/>
                </a:cubicBezTo>
                <a:cubicBezTo>
                  <a:pt x="20085" y="7330"/>
                  <a:pt x="20048" y="7324"/>
                  <a:pt x="19923" y="7342"/>
                </a:cubicBezTo>
                <a:cubicBezTo>
                  <a:pt x="19730" y="7371"/>
                  <a:pt x="19641" y="7301"/>
                  <a:pt x="19795" y="7242"/>
                </a:cubicBezTo>
                <a:cubicBezTo>
                  <a:pt x="19870" y="7214"/>
                  <a:pt x="19844" y="7209"/>
                  <a:pt x="19682" y="7222"/>
                </a:cubicBezTo>
                <a:cubicBezTo>
                  <a:pt x="19566" y="7231"/>
                  <a:pt x="19268" y="7249"/>
                  <a:pt x="19019" y="7262"/>
                </a:cubicBezTo>
                <a:cubicBezTo>
                  <a:pt x="18619" y="7281"/>
                  <a:pt x="18564" y="7276"/>
                  <a:pt x="18540" y="7218"/>
                </a:cubicBezTo>
                <a:cubicBezTo>
                  <a:pt x="18516" y="7161"/>
                  <a:pt x="18508" y="7163"/>
                  <a:pt x="18478" y="7236"/>
                </a:cubicBezTo>
                <a:cubicBezTo>
                  <a:pt x="18445" y="7320"/>
                  <a:pt x="18435" y="7320"/>
                  <a:pt x="17647" y="7304"/>
                </a:cubicBezTo>
                <a:cubicBezTo>
                  <a:pt x="17208" y="7295"/>
                  <a:pt x="16832" y="7278"/>
                  <a:pt x="16811" y="7266"/>
                </a:cubicBezTo>
                <a:cubicBezTo>
                  <a:pt x="16791" y="7255"/>
                  <a:pt x="16772" y="7069"/>
                  <a:pt x="16769" y="6855"/>
                </a:cubicBezTo>
                <a:cubicBezTo>
                  <a:pt x="16767" y="6640"/>
                  <a:pt x="16755" y="6449"/>
                  <a:pt x="16742" y="6430"/>
                </a:cubicBezTo>
                <a:cubicBezTo>
                  <a:pt x="16729" y="6410"/>
                  <a:pt x="16733" y="6386"/>
                  <a:pt x="16751" y="6376"/>
                </a:cubicBezTo>
                <a:cubicBezTo>
                  <a:pt x="16769" y="6365"/>
                  <a:pt x="16775" y="6272"/>
                  <a:pt x="16764" y="6169"/>
                </a:cubicBezTo>
                <a:lnTo>
                  <a:pt x="16743" y="5982"/>
                </a:lnTo>
                <a:lnTo>
                  <a:pt x="16721" y="6156"/>
                </a:lnTo>
                <a:lnTo>
                  <a:pt x="16699" y="6331"/>
                </a:lnTo>
                <a:lnTo>
                  <a:pt x="16320" y="6336"/>
                </a:lnTo>
                <a:cubicBezTo>
                  <a:pt x="16112" y="6339"/>
                  <a:pt x="15507" y="6349"/>
                  <a:pt x="14976" y="6356"/>
                </a:cubicBezTo>
                <a:lnTo>
                  <a:pt x="14008" y="6370"/>
                </a:lnTo>
                <a:lnTo>
                  <a:pt x="13995" y="6221"/>
                </a:lnTo>
                <a:cubicBezTo>
                  <a:pt x="13985" y="6107"/>
                  <a:pt x="13967" y="6077"/>
                  <a:pt x="13912" y="6087"/>
                </a:cubicBezTo>
                <a:cubicBezTo>
                  <a:pt x="13873" y="6094"/>
                  <a:pt x="13840" y="6133"/>
                  <a:pt x="13839" y="6176"/>
                </a:cubicBezTo>
                <a:cubicBezTo>
                  <a:pt x="13836" y="6303"/>
                  <a:pt x="13784" y="6344"/>
                  <a:pt x="13598" y="6368"/>
                </a:cubicBezTo>
                <a:cubicBezTo>
                  <a:pt x="13322" y="6404"/>
                  <a:pt x="12536" y="6339"/>
                  <a:pt x="12548" y="6282"/>
                </a:cubicBezTo>
                <a:cubicBezTo>
                  <a:pt x="12554" y="6255"/>
                  <a:pt x="12534" y="6234"/>
                  <a:pt x="12504" y="6234"/>
                </a:cubicBezTo>
                <a:cubicBezTo>
                  <a:pt x="12474" y="6234"/>
                  <a:pt x="12406" y="6181"/>
                  <a:pt x="12354" y="6116"/>
                </a:cubicBezTo>
                <a:cubicBezTo>
                  <a:pt x="12302" y="6050"/>
                  <a:pt x="12213" y="5981"/>
                  <a:pt x="12157" y="5961"/>
                </a:cubicBezTo>
                <a:cubicBezTo>
                  <a:pt x="12078" y="5934"/>
                  <a:pt x="12054" y="5896"/>
                  <a:pt x="12053" y="5798"/>
                </a:cubicBezTo>
                <a:cubicBezTo>
                  <a:pt x="12052" y="5728"/>
                  <a:pt x="12041" y="5072"/>
                  <a:pt x="12029" y="4340"/>
                </a:cubicBezTo>
                <a:cubicBezTo>
                  <a:pt x="12007" y="2941"/>
                  <a:pt x="12012" y="2898"/>
                  <a:pt x="12191" y="2898"/>
                </a:cubicBezTo>
                <a:cubicBezTo>
                  <a:pt x="12259" y="2898"/>
                  <a:pt x="12270" y="2878"/>
                  <a:pt x="12254" y="2798"/>
                </a:cubicBezTo>
                <a:cubicBezTo>
                  <a:pt x="12241" y="2734"/>
                  <a:pt x="12255" y="2690"/>
                  <a:pt x="12292" y="2677"/>
                </a:cubicBezTo>
                <a:cubicBezTo>
                  <a:pt x="12323" y="2666"/>
                  <a:pt x="12349" y="2624"/>
                  <a:pt x="12349" y="2584"/>
                </a:cubicBezTo>
                <a:cubicBezTo>
                  <a:pt x="12349" y="2481"/>
                  <a:pt x="12190" y="2486"/>
                  <a:pt x="12173" y="2590"/>
                </a:cubicBezTo>
                <a:cubicBezTo>
                  <a:pt x="12148" y="2739"/>
                  <a:pt x="12075" y="2667"/>
                  <a:pt x="12053" y="2470"/>
                </a:cubicBezTo>
                <a:cubicBezTo>
                  <a:pt x="12035" y="2316"/>
                  <a:pt x="12046" y="2261"/>
                  <a:pt x="12102" y="2214"/>
                </a:cubicBezTo>
                <a:cubicBezTo>
                  <a:pt x="12142" y="2181"/>
                  <a:pt x="12206" y="2098"/>
                  <a:pt x="12243" y="2031"/>
                </a:cubicBezTo>
                <a:cubicBezTo>
                  <a:pt x="12311" y="1908"/>
                  <a:pt x="12340" y="1863"/>
                  <a:pt x="12589" y="1503"/>
                </a:cubicBezTo>
                <a:cubicBezTo>
                  <a:pt x="12663" y="1395"/>
                  <a:pt x="12707" y="1308"/>
                  <a:pt x="12688" y="1308"/>
                </a:cubicBezTo>
                <a:cubicBezTo>
                  <a:pt x="12668" y="1308"/>
                  <a:pt x="12517" y="1502"/>
                  <a:pt x="12350" y="1738"/>
                </a:cubicBezTo>
                <a:cubicBezTo>
                  <a:pt x="12013" y="2218"/>
                  <a:pt x="11890" y="2267"/>
                  <a:pt x="12074" y="1849"/>
                </a:cubicBezTo>
                <a:cubicBezTo>
                  <a:pt x="12133" y="1715"/>
                  <a:pt x="12182" y="1560"/>
                  <a:pt x="12183" y="1505"/>
                </a:cubicBezTo>
                <a:cubicBezTo>
                  <a:pt x="12186" y="1366"/>
                  <a:pt x="12319" y="1132"/>
                  <a:pt x="12393" y="1137"/>
                </a:cubicBezTo>
                <a:cubicBezTo>
                  <a:pt x="12427" y="1139"/>
                  <a:pt x="12515" y="1154"/>
                  <a:pt x="12590" y="1169"/>
                </a:cubicBezTo>
                <a:cubicBezTo>
                  <a:pt x="12788" y="1210"/>
                  <a:pt x="12769" y="1125"/>
                  <a:pt x="12527" y="896"/>
                </a:cubicBezTo>
                <a:cubicBezTo>
                  <a:pt x="11979" y="377"/>
                  <a:pt x="11917" y="303"/>
                  <a:pt x="11912" y="157"/>
                </a:cubicBezTo>
                <a:cubicBezTo>
                  <a:pt x="11909" y="43"/>
                  <a:pt x="11883" y="-7"/>
                  <a:pt x="11827" y="0"/>
                </a:cubicBezTo>
                <a:close/>
                <a:moveTo>
                  <a:pt x="13925" y="1008"/>
                </a:moveTo>
                <a:cubicBezTo>
                  <a:pt x="13912" y="1006"/>
                  <a:pt x="13893" y="1009"/>
                  <a:pt x="13873" y="1017"/>
                </a:cubicBezTo>
                <a:cubicBezTo>
                  <a:pt x="13832" y="1033"/>
                  <a:pt x="13677" y="1071"/>
                  <a:pt x="13529" y="1100"/>
                </a:cubicBezTo>
                <a:cubicBezTo>
                  <a:pt x="13380" y="1130"/>
                  <a:pt x="13249" y="1163"/>
                  <a:pt x="13238" y="1173"/>
                </a:cubicBezTo>
                <a:cubicBezTo>
                  <a:pt x="13201" y="1207"/>
                  <a:pt x="13345" y="1192"/>
                  <a:pt x="13646" y="1129"/>
                </a:cubicBezTo>
                <a:cubicBezTo>
                  <a:pt x="13811" y="1095"/>
                  <a:pt x="13946" y="1050"/>
                  <a:pt x="13946" y="1028"/>
                </a:cubicBezTo>
                <a:cubicBezTo>
                  <a:pt x="13946" y="1017"/>
                  <a:pt x="13938" y="1010"/>
                  <a:pt x="13925" y="1008"/>
                </a:cubicBezTo>
                <a:close/>
                <a:moveTo>
                  <a:pt x="10053" y="1234"/>
                </a:moveTo>
                <a:cubicBezTo>
                  <a:pt x="9940" y="1234"/>
                  <a:pt x="9875" y="1246"/>
                  <a:pt x="9890" y="1269"/>
                </a:cubicBezTo>
                <a:cubicBezTo>
                  <a:pt x="9905" y="1291"/>
                  <a:pt x="10091" y="1306"/>
                  <a:pt x="10324" y="1303"/>
                </a:cubicBezTo>
                <a:cubicBezTo>
                  <a:pt x="10698" y="1298"/>
                  <a:pt x="10712" y="1294"/>
                  <a:pt x="10500" y="1267"/>
                </a:cubicBezTo>
                <a:cubicBezTo>
                  <a:pt x="10327" y="1244"/>
                  <a:pt x="10166" y="1234"/>
                  <a:pt x="10053" y="1234"/>
                </a:cubicBezTo>
                <a:close/>
                <a:moveTo>
                  <a:pt x="12895" y="1507"/>
                </a:moveTo>
                <a:cubicBezTo>
                  <a:pt x="12855" y="1507"/>
                  <a:pt x="12863" y="1519"/>
                  <a:pt x="12916" y="1540"/>
                </a:cubicBezTo>
                <a:cubicBezTo>
                  <a:pt x="12962" y="1558"/>
                  <a:pt x="13029" y="1574"/>
                  <a:pt x="13063" y="1574"/>
                </a:cubicBezTo>
                <a:cubicBezTo>
                  <a:pt x="13103" y="1574"/>
                  <a:pt x="13095" y="1561"/>
                  <a:pt x="13042" y="1540"/>
                </a:cubicBezTo>
                <a:cubicBezTo>
                  <a:pt x="12996" y="1522"/>
                  <a:pt x="12930" y="1507"/>
                  <a:pt x="12895" y="1507"/>
                </a:cubicBezTo>
                <a:close/>
                <a:moveTo>
                  <a:pt x="10700" y="1553"/>
                </a:moveTo>
                <a:cubicBezTo>
                  <a:pt x="10671" y="1564"/>
                  <a:pt x="10694" y="1574"/>
                  <a:pt x="10752" y="1574"/>
                </a:cubicBezTo>
                <a:cubicBezTo>
                  <a:pt x="10810" y="1574"/>
                  <a:pt x="10833" y="1564"/>
                  <a:pt x="10804" y="1553"/>
                </a:cubicBezTo>
                <a:cubicBezTo>
                  <a:pt x="10775" y="1542"/>
                  <a:pt x="10729" y="1542"/>
                  <a:pt x="10700" y="1553"/>
                </a:cubicBezTo>
                <a:close/>
                <a:moveTo>
                  <a:pt x="11040" y="1814"/>
                </a:moveTo>
                <a:cubicBezTo>
                  <a:pt x="10974" y="1812"/>
                  <a:pt x="10609" y="1904"/>
                  <a:pt x="10436" y="1967"/>
                </a:cubicBezTo>
                <a:cubicBezTo>
                  <a:pt x="10390" y="1984"/>
                  <a:pt x="10290" y="2019"/>
                  <a:pt x="10215" y="2045"/>
                </a:cubicBezTo>
                <a:cubicBezTo>
                  <a:pt x="10139" y="2072"/>
                  <a:pt x="10065" y="2111"/>
                  <a:pt x="10051" y="2133"/>
                </a:cubicBezTo>
                <a:cubicBezTo>
                  <a:pt x="10033" y="2159"/>
                  <a:pt x="10052" y="2164"/>
                  <a:pt x="10104" y="2144"/>
                </a:cubicBezTo>
                <a:cubicBezTo>
                  <a:pt x="10148" y="2128"/>
                  <a:pt x="10242" y="2098"/>
                  <a:pt x="10311" y="2077"/>
                </a:cubicBezTo>
                <a:cubicBezTo>
                  <a:pt x="10381" y="2056"/>
                  <a:pt x="10475" y="2022"/>
                  <a:pt x="10521" y="2002"/>
                </a:cubicBezTo>
                <a:cubicBezTo>
                  <a:pt x="10567" y="1983"/>
                  <a:pt x="10719" y="1933"/>
                  <a:pt x="10858" y="1891"/>
                </a:cubicBezTo>
                <a:cubicBezTo>
                  <a:pt x="10996" y="1850"/>
                  <a:pt x="11078" y="1816"/>
                  <a:pt x="11040" y="1814"/>
                </a:cubicBezTo>
                <a:close/>
                <a:moveTo>
                  <a:pt x="12887" y="1902"/>
                </a:moveTo>
                <a:cubicBezTo>
                  <a:pt x="12854" y="1915"/>
                  <a:pt x="12864" y="1923"/>
                  <a:pt x="12913" y="1925"/>
                </a:cubicBezTo>
                <a:cubicBezTo>
                  <a:pt x="12958" y="1927"/>
                  <a:pt x="12982" y="1918"/>
                  <a:pt x="12968" y="1905"/>
                </a:cubicBezTo>
                <a:cubicBezTo>
                  <a:pt x="12954" y="1892"/>
                  <a:pt x="12918" y="1891"/>
                  <a:pt x="12887" y="1902"/>
                </a:cubicBezTo>
                <a:close/>
                <a:moveTo>
                  <a:pt x="13028" y="1948"/>
                </a:moveTo>
                <a:cubicBezTo>
                  <a:pt x="13017" y="1958"/>
                  <a:pt x="13083" y="1993"/>
                  <a:pt x="13173" y="2026"/>
                </a:cubicBezTo>
                <a:cubicBezTo>
                  <a:pt x="13423" y="2118"/>
                  <a:pt x="13536" y="2164"/>
                  <a:pt x="13651" y="2216"/>
                </a:cubicBezTo>
                <a:cubicBezTo>
                  <a:pt x="13747" y="2260"/>
                  <a:pt x="13819" y="2263"/>
                  <a:pt x="13774" y="2221"/>
                </a:cubicBezTo>
                <a:cubicBezTo>
                  <a:pt x="13732" y="2182"/>
                  <a:pt x="13046" y="1931"/>
                  <a:pt x="13028" y="1948"/>
                </a:cubicBezTo>
                <a:close/>
                <a:moveTo>
                  <a:pt x="12580" y="2008"/>
                </a:moveTo>
                <a:cubicBezTo>
                  <a:pt x="12556" y="2008"/>
                  <a:pt x="12585" y="2041"/>
                  <a:pt x="12642" y="2082"/>
                </a:cubicBezTo>
                <a:cubicBezTo>
                  <a:pt x="12700" y="2122"/>
                  <a:pt x="12756" y="2148"/>
                  <a:pt x="12766" y="2138"/>
                </a:cubicBezTo>
                <a:cubicBezTo>
                  <a:pt x="12790" y="2116"/>
                  <a:pt x="12635" y="2009"/>
                  <a:pt x="12580" y="2008"/>
                </a:cubicBezTo>
                <a:close/>
                <a:moveTo>
                  <a:pt x="11164" y="2045"/>
                </a:moveTo>
                <a:cubicBezTo>
                  <a:pt x="11125" y="2045"/>
                  <a:pt x="11082" y="2061"/>
                  <a:pt x="11067" y="2083"/>
                </a:cubicBezTo>
                <a:cubicBezTo>
                  <a:pt x="11035" y="2132"/>
                  <a:pt x="11089" y="2132"/>
                  <a:pt x="11172" y="2083"/>
                </a:cubicBezTo>
                <a:cubicBezTo>
                  <a:pt x="11226" y="2050"/>
                  <a:pt x="11225" y="2046"/>
                  <a:pt x="11164" y="2045"/>
                </a:cubicBezTo>
                <a:close/>
                <a:moveTo>
                  <a:pt x="8883" y="2253"/>
                </a:moveTo>
                <a:cubicBezTo>
                  <a:pt x="8867" y="2258"/>
                  <a:pt x="8839" y="2285"/>
                  <a:pt x="8791" y="2336"/>
                </a:cubicBezTo>
                <a:cubicBezTo>
                  <a:pt x="8456" y="2695"/>
                  <a:pt x="7461" y="3593"/>
                  <a:pt x="7423" y="3571"/>
                </a:cubicBezTo>
                <a:cubicBezTo>
                  <a:pt x="7397" y="3556"/>
                  <a:pt x="7389" y="3563"/>
                  <a:pt x="7404" y="3585"/>
                </a:cubicBezTo>
                <a:cubicBezTo>
                  <a:pt x="7429" y="3622"/>
                  <a:pt x="6794" y="4226"/>
                  <a:pt x="6414" y="4527"/>
                </a:cubicBezTo>
                <a:cubicBezTo>
                  <a:pt x="6327" y="4595"/>
                  <a:pt x="6256" y="4668"/>
                  <a:pt x="6256" y="4687"/>
                </a:cubicBezTo>
                <a:cubicBezTo>
                  <a:pt x="6256" y="4706"/>
                  <a:pt x="6272" y="4720"/>
                  <a:pt x="6291" y="4720"/>
                </a:cubicBezTo>
                <a:cubicBezTo>
                  <a:pt x="6310" y="4720"/>
                  <a:pt x="6905" y="4193"/>
                  <a:pt x="7614" y="3548"/>
                </a:cubicBezTo>
                <a:cubicBezTo>
                  <a:pt x="8462" y="2776"/>
                  <a:pt x="8903" y="2347"/>
                  <a:pt x="8902" y="2296"/>
                </a:cubicBezTo>
                <a:cubicBezTo>
                  <a:pt x="8902" y="2262"/>
                  <a:pt x="8898" y="2247"/>
                  <a:pt x="8883" y="2253"/>
                </a:cubicBezTo>
                <a:close/>
                <a:moveTo>
                  <a:pt x="11153" y="2285"/>
                </a:moveTo>
                <a:cubicBezTo>
                  <a:pt x="11136" y="2269"/>
                  <a:pt x="10710" y="2510"/>
                  <a:pt x="10710" y="2535"/>
                </a:cubicBezTo>
                <a:cubicBezTo>
                  <a:pt x="10710" y="2542"/>
                  <a:pt x="10728" y="2549"/>
                  <a:pt x="10751" y="2549"/>
                </a:cubicBezTo>
                <a:cubicBezTo>
                  <a:pt x="10805" y="2549"/>
                  <a:pt x="11176" y="2306"/>
                  <a:pt x="11153" y="2285"/>
                </a:cubicBezTo>
                <a:close/>
                <a:moveTo>
                  <a:pt x="12362" y="2290"/>
                </a:moveTo>
                <a:cubicBezTo>
                  <a:pt x="12370" y="2302"/>
                  <a:pt x="12395" y="2331"/>
                  <a:pt x="12439" y="2375"/>
                </a:cubicBezTo>
                <a:cubicBezTo>
                  <a:pt x="12523" y="2460"/>
                  <a:pt x="12663" y="2604"/>
                  <a:pt x="12750" y="2694"/>
                </a:cubicBezTo>
                <a:cubicBezTo>
                  <a:pt x="12902" y="2852"/>
                  <a:pt x="12980" y="2896"/>
                  <a:pt x="12980" y="2826"/>
                </a:cubicBezTo>
                <a:cubicBezTo>
                  <a:pt x="12980" y="2807"/>
                  <a:pt x="12869" y="2699"/>
                  <a:pt x="12735" y="2584"/>
                </a:cubicBezTo>
                <a:cubicBezTo>
                  <a:pt x="12471" y="2358"/>
                  <a:pt x="12338" y="2253"/>
                  <a:pt x="12362" y="2290"/>
                </a:cubicBezTo>
                <a:close/>
                <a:moveTo>
                  <a:pt x="15700" y="2870"/>
                </a:moveTo>
                <a:cubicBezTo>
                  <a:pt x="15625" y="2879"/>
                  <a:pt x="15678" y="2886"/>
                  <a:pt x="15816" y="2886"/>
                </a:cubicBezTo>
                <a:cubicBezTo>
                  <a:pt x="15955" y="2886"/>
                  <a:pt x="16016" y="2879"/>
                  <a:pt x="15953" y="2870"/>
                </a:cubicBezTo>
                <a:cubicBezTo>
                  <a:pt x="15890" y="2861"/>
                  <a:pt x="15776" y="2861"/>
                  <a:pt x="15700" y="2870"/>
                </a:cubicBezTo>
                <a:close/>
                <a:moveTo>
                  <a:pt x="14476" y="2969"/>
                </a:moveTo>
                <a:cubicBezTo>
                  <a:pt x="14469" y="2976"/>
                  <a:pt x="14456" y="3005"/>
                  <a:pt x="14437" y="3059"/>
                </a:cubicBezTo>
                <a:cubicBezTo>
                  <a:pt x="14410" y="3137"/>
                  <a:pt x="14372" y="3215"/>
                  <a:pt x="14355" y="3231"/>
                </a:cubicBezTo>
                <a:cubicBezTo>
                  <a:pt x="14338" y="3247"/>
                  <a:pt x="14324" y="3308"/>
                  <a:pt x="14324" y="3367"/>
                </a:cubicBezTo>
                <a:cubicBezTo>
                  <a:pt x="14324" y="3426"/>
                  <a:pt x="14304" y="3486"/>
                  <a:pt x="14281" y="3500"/>
                </a:cubicBezTo>
                <a:cubicBezTo>
                  <a:pt x="14257" y="3513"/>
                  <a:pt x="14248" y="3538"/>
                  <a:pt x="14260" y="3555"/>
                </a:cubicBezTo>
                <a:cubicBezTo>
                  <a:pt x="14271" y="3572"/>
                  <a:pt x="14234" y="3632"/>
                  <a:pt x="14178" y="3689"/>
                </a:cubicBezTo>
                <a:cubicBezTo>
                  <a:pt x="14121" y="3745"/>
                  <a:pt x="14085" y="3816"/>
                  <a:pt x="14097" y="3845"/>
                </a:cubicBezTo>
                <a:cubicBezTo>
                  <a:pt x="14109" y="3875"/>
                  <a:pt x="14100" y="3911"/>
                  <a:pt x="14075" y="3925"/>
                </a:cubicBezTo>
                <a:cubicBezTo>
                  <a:pt x="14050" y="3939"/>
                  <a:pt x="14031" y="3975"/>
                  <a:pt x="14031" y="4005"/>
                </a:cubicBezTo>
                <a:cubicBezTo>
                  <a:pt x="14031" y="4113"/>
                  <a:pt x="14077" y="4059"/>
                  <a:pt x="14204" y="3809"/>
                </a:cubicBezTo>
                <a:lnTo>
                  <a:pt x="14332" y="3557"/>
                </a:lnTo>
                <a:lnTo>
                  <a:pt x="14716" y="3549"/>
                </a:lnTo>
                <a:lnTo>
                  <a:pt x="15102" y="3542"/>
                </a:lnTo>
                <a:lnTo>
                  <a:pt x="14787" y="3529"/>
                </a:lnTo>
                <a:cubicBezTo>
                  <a:pt x="14613" y="3521"/>
                  <a:pt x="14455" y="3500"/>
                  <a:pt x="14436" y="3482"/>
                </a:cubicBezTo>
                <a:cubicBezTo>
                  <a:pt x="14416" y="3464"/>
                  <a:pt x="14433" y="3403"/>
                  <a:pt x="14472" y="3348"/>
                </a:cubicBezTo>
                <a:cubicBezTo>
                  <a:pt x="14517" y="3285"/>
                  <a:pt x="14531" y="3222"/>
                  <a:pt x="14512" y="3179"/>
                </a:cubicBezTo>
                <a:cubicBezTo>
                  <a:pt x="14494" y="3142"/>
                  <a:pt x="14482" y="3068"/>
                  <a:pt x="14484" y="3015"/>
                </a:cubicBezTo>
                <a:cubicBezTo>
                  <a:pt x="14486" y="2978"/>
                  <a:pt x="14484" y="2962"/>
                  <a:pt x="14476" y="2969"/>
                </a:cubicBezTo>
                <a:close/>
                <a:moveTo>
                  <a:pt x="13257" y="2986"/>
                </a:moveTo>
                <a:cubicBezTo>
                  <a:pt x="13225" y="2955"/>
                  <a:pt x="13108" y="3093"/>
                  <a:pt x="13106" y="3164"/>
                </a:cubicBezTo>
                <a:cubicBezTo>
                  <a:pt x="13106" y="3193"/>
                  <a:pt x="13080" y="3262"/>
                  <a:pt x="13048" y="3319"/>
                </a:cubicBezTo>
                <a:cubicBezTo>
                  <a:pt x="12972" y="3453"/>
                  <a:pt x="12822" y="3788"/>
                  <a:pt x="12792" y="3889"/>
                </a:cubicBezTo>
                <a:cubicBezTo>
                  <a:pt x="12779" y="3932"/>
                  <a:pt x="12688" y="4025"/>
                  <a:pt x="12590" y="4097"/>
                </a:cubicBezTo>
                <a:cubicBezTo>
                  <a:pt x="12464" y="4188"/>
                  <a:pt x="12440" y="4221"/>
                  <a:pt x="12505" y="4206"/>
                </a:cubicBezTo>
                <a:cubicBezTo>
                  <a:pt x="12558" y="4195"/>
                  <a:pt x="12620" y="4209"/>
                  <a:pt x="12647" y="4240"/>
                </a:cubicBezTo>
                <a:cubicBezTo>
                  <a:pt x="12674" y="4270"/>
                  <a:pt x="12735" y="4293"/>
                  <a:pt x="12784" y="4292"/>
                </a:cubicBezTo>
                <a:cubicBezTo>
                  <a:pt x="12866" y="4290"/>
                  <a:pt x="12865" y="4287"/>
                  <a:pt x="12769" y="4251"/>
                </a:cubicBezTo>
                <a:cubicBezTo>
                  <a:pt x="12671" y="4215"/>
                  <a:pt x="12669" y="4208"/>
                  <a:pt x="12737" y="4162"/>
                </a:cubicBezTo>
                <a:cubicBezTo>
                  <a:pt x="12778" y="4134"/>
                  <a:pt x="12812" y="4069"/>
                  <a:pt x="12812" y="4017"/>
                </a:cubicBezTo>
                <a:cubicBezTo>
                  <a:pt x="12812" y="3966"/>
                  <a:pt x="12841" y="3885"/>
                  <a:pt x="12877" y="3838"/>
                </a:cubicBezTo>
                <a:cubicBezTo>
                  <a:pt x="12913" y="3791"/>
                  <a:pt x="12929" y="3751"/>
                  <a:pt x="12913" y="3751"/>
                </a:cubicBezTo>
                <a:cubicBezTo>
                  <a:pt x="12898" y="3751"/>
                  <a:pt x="12903" y="3730"/>
                  <a:pt x="12926" y="3703"/>
                </a:cubicBezTo>
                <a:cubicBezTo>
                  <a:pt x="12949" y="3676"/>
                  <a:pt x="12992" y="3585"/>
                  <a:pt x="13022" y="3500"/>
                </a:cubicBezTo>
                <a:cubicBezTo>
                  <a:pt x="13051" y="3414"/>
                  <a:pt x="13122" y="3269"/>
                  <a:pt x="13179" y="3177"/>
                </a:cubicBezTo>
                <a:cubicBezTo>
                  <a:pt x="13237" y="3085"/>
                  <a:pt x="13272" y="2999"/>
                  <a:pt x="13257" y="2986"/>
                </a:cubicBezTo>
                <a:close/>
                <a:moveTo>
                  <a:pt x="16387" y="3053"/>
                </a:moveTo>
                <a:cubicBezTo>
                  <a:pt x="16233" y="3053"/>
                  <a:pt x="16136" y="3069"/>
                  <a:pt x="16150" y="3090"/>
                </a:cubicBezTo>
                <a:cubicBezTo>
                  <a:pt x="16172" y="3123"/>
                  <a:pt x="16586" y="3103"/>
                  <a:pt x="16631" y="3067"/>
                </a:cubicBezTo>
                <a:cubicBezTo>
                  <a:pt x="16641" y="3060"/>
                  <a:pt x="16531" y="3053"/>
                  <a:pt x="16387" y="3053"/>
                </a:cubicBezTo>
                <a:close/>
                <a:moveTo>
                  <a:pt x="15977" y="3074"/>
                </a:moveTo>
                <a:cubicBezTo>
                  <a:pt x="15961" y="3076"/>
                  <a:pt x="15947" y="3084"/>
                  <a:pt x="15940" y="3094"/>
                </a:cubicBezTo>
                <a:cubicBezTo>
                  <a:pt x="15927" y="3114"/>
                  <a:pt x="15955" y="3130"/>
                  <a:pt x="16003" y="3130"/>
                </a:cubicBezTo>
                <a:cubicBezTo>
                  <a:pt x="16104" y="3130"/>
                  <a:pt x="16114" y="3109"/>
                  <a:pt x="16028" y="3078"/>
                </a:cubicBezTo>
                <a:cubicBezTo>
                  <a:pt x="16011" y="3072"/>
                  <a:pt x="15992" y="3071"/>
                  <a:pt x="15977" y="3074"/>
                </a:cubicBezTo>
                <a:close/>
                <a:moveTo>
                  <a:pt x="10111" y="3130"/>
                </a:moveTo>
                <a:cubicBezTo>
                  <a:pt x="10076" y="3130"/>
                  <a:pt x="10014" y="3179"/>
                  <a:pt x="9974" y="3237"/>
                </a:cubicBezTo>
                <a:cubicBezTo>
                  <a:pt x="9933" y="3296"/>
                  <a:pt x="9810" y="3427"/>
                  <a:pt x="9700" y="3529"/>
                </a:cubicBezTo>
                <a:cubicBezTo>
                  <a:pt x="9590" y="3630"/>
                  <a:pt x="9508" y="3713"/>
                  <a:pt x="9520" y="3713"/>
                </a:cubicBezTo>
                <a:cubicBezTo>
                  <a:pt x="9532" y="3713"/>
                  <a:pt x="9396" y="3861"/>
                  <a:pt x="9218" y="4043"/>
                </a:cubicBezTo>
                <a:cubicBezTo>
                  <a:pt x="9009" y="4254"/>
                  <a:pt x="8862" y="4371"/>
                  <a:pt x="8806" y="4371"/>
                </a:cubicBezTo>
                <a:cubicBezTo>
                  <a:pt x="8738" y="4371"/>
                  <a:pt x="8730" y="4382"/>
                  <a:pt x="8769" y="4418"/>
                </a:cubicBezTo>
                <a:cubicBezTo>
                  <a:pt x="8809" y="4455"/>
                  <a:pt x="8781" y="4502"/>
                  <a:pt x="8643" y="4632"/>
                </a:cubicBezTo>
                <a:cubicBezTo>
                  <a:pt x="8545" y="4724"/>
                  <a:pt x="8487" y="4799"/>
                  <a:pt x="8512" y="4799"/>
                </a:cubicBezTo>
                <a:cubicBezTo>
                  <a:pt x="8538" y="4799"/>
                  <a:pt x="8639" y="4711"/>
                  <a:pt x="8735" y="4605"/>
                </a:cubicBezTo>
                <a:cubicBezTo>
                  <a:pt x="8892" y="4432"/>
                  <a:pt x="8930" y="4410"/>
                  <a:pt x="9086" y="4406"/>
                </a:cubicBezTo>
                <a:cubicBezTo>
                  <a:pt x="9182" y="4404"/>
                  <a:pt x="9222" y="4394"/>
                  <a:pt x="9176" y="4384"/>
                </a:cubicBezTo>
                <a:cubicBezTo>
                  <a:pt x="8979" y="4344"/>
                  <a:pt x="8961" y="4332"/>
                  <a:pt x="9030" y="4282"/>
                </a:cubicBezTo>
                <a:cubicBezTo>
                  <a:pt x="9065" y="4257"/>
                  <a:pt x="9211" y="4112"/>
                  <a:pt x="9356" y="3961"/>
                </a:cubicBezTo>
                <a:cubicBezTo>
                  <a:pt x="9582" y="3724"/>
                  <a:pt x="9635" y="3687"/>
                  <a:pt x="9734" y="3701"/>
                </a:cubicBezTo>
                <a:cubicBezTo>
                  <a:pt x="9832" y="3715"/>
                  <a:pt x="9838" y="3711"/>
                  <a:pt x="9774" y="3673"/>
                </a:cubicBezTo>
                <a:cubicBezTo>
                  <a:pt x="9707" y="3633"/>
                  <a:pt x="9722" y="3606"/>
                  <a:pt x="9937" y="3380"/>
                </a:cubicBezTo>
                <a:cubicBezTo>
                  <a:pt x="10081" y="3229"/>
                  <a:pt x="10149" y="3130"/>
                  <a:pt x="10111" y="3130"/>
                </a:cubicBezTo>
                <a:close/>
                <a:moveTo>
                  <a:pt x="13684" y="3492"/>
                </a:moveTo>
                <a:cubicBezTo>
                  <a:pt x="13655" y="3503"/>
                  <a:pt x="13678" y="3513"/>
                  <a:pt x="13736" y="3513"/>
                </a:cubicBezTo>
                <a:cubicBezTo>
                  <a:pt x="13794" y="3513"/>
                  <a:pt x="13817" y="3503"/>
                  <a:pt x="13788" y="3492"/>
                </a:cubicBezTo>
                <a:cubicBezTo>
                  <a:pt x="13759" y="3482"/>
                  <a:pt x="13713" y="3482"/>
                  <a:pt x="13684" y="3492"/>
                </a:cubicBezTo>
                <a:close/>
                <a:moveTo>
                  <a:pt x="17572" y="3519"/>
                </a:moveTo>
                <a:cubicBezTo>
                  <a:pt x="17532" y="3485"/>
                  <a:pt x="17597" y="3806"/>
                  <a:pt x="17751" y="4395"/>
                </a:cubicBezTo>
                <a:cubicBezTo>
                  <a:pt x="17964" y="5211"/>
                  <a:pt x="17996" y="5125"/>
                  <a:pt x="17476" y="5150"/>
                </a:cubicBezTo>
                <a:lnTo>
                  <a:pt x="17034" y="5171"/>
                </a:lnTo>
                <a:lnTo>
                  <a:pt x="17484" y="5179"/>
                </a:lnTo>
                <a:cubicBezTo>
                  <a:pt x="17753" y="5184"/>
                  <a:pt x="17944" y="5203"/>
                  <a:pt x="17961" y="5228"/>
                </a:cubicBezTo>
                <a:cubicBezTo>
                  <a:pt x="17981" y="5259"/>
                  <a:pt x="18002" y="5259"/>
                  <a:pt x="18035" y="5228"/>
                </a:cubicBezTo>
                <a:cubicBezTo>
                  <a:pt x="18060" y="5205"/>
                  <a:pt x="18204" y="5185"/>
                  <a:pt x="18356" y="5183"/>
                </a:cubicBezTo>
                <a:cubicBezTo>
                  <a:pt x="18507" y="5180"/>
                  <a:pt x="18736" y="5164"/>
                  <a:pt x="18863" y="5146"/>
                </a:cubicBezTo>
                <a:cubicBezTo>
                  <a:pt x="19031" y="5123"/>
                  <a:pt x="18949" y="5119"/>
                  <a:pt x="18559" y="5130"/>
                </a:cubicBezTo>
                <a:cubicBezTo>
                  <a:pt x="18025" y="5144"/>
                  <a:pt x="17990" y="5136"/>
                  <a:pt x="17960" y="5002"/>
                </a:cubicBezTo>
                <a:cubicBezTo>
                  <a:pt x="17817" y="4382"/>
                  <a:pt x="17597" y="3540"/>
                  <a:pt x="17572" y="3519"/>
                </a:cubicBezTo>
                <a:close/>
                <a:moveTo>
                  <a:pt x="9124" y="3645"/>
                </a:moveTo>
                <a:cubicBezTo>
                  <a:pt x="9060" y="3654"/>
                  <a:pt x="9103" y="3662"/>
                  <a:pt x="9219" y="3662"/>
                </a:cubicBezTo>
                <a:cubicBezTo>
                  <a:pt x="9334" y="3662"/>
                  <a:pt x="9387" y="3656"/>
                  <a:pt x="9335" y="3647"/>
                </a:cubicBezTo>
                <a:cubicBezTo>
                  <a:pt x="9283" y="3637"/>
                  <a:pt x="9188" y="3636"/>
                  <a:pt x="9124" y="3645"/>
                </a:cubicBezTo>
                <a:close/>
                <a:moveTo>
                  <a:pt x="11366" y="3672"/>
                </a:moveTo>
                <a:cubicBezTo>
                  <a:pt x="11294" y="3697"/>
                  <a:pt x="11009" y="3985"/>
                  <a:pt x="11006" y="4047"/>
                </a:cubicBezTo>
                <a:cubicBezTo>
                  <a:pt x="11005" y="4072"/>
                  <a:pt x="10943" y="4144"/>
                  <a:pt x="10868" y="4206"/>
                </a:cubicBezTo>
                <a:cubicBezTo>
                  <a:pt x="10793" y="4269"/>
                  <a:pt x="10726" y="4341"/>
                  <a:pt x="10719" y="4368"/>
                </a:cubicBezTo>
                <a:cubicBezTo>
                  <a:pt x="10700" y="4450"/>
                  <a:pt x="10529" y="4643"/>
                  <a:pt x="10476" y="4643"/>
                </a:cubicBezTo>
                <a:cubicBezTo>
                  <a:pt x="10448" y="4643"/>
                  <a:pt x="10415" y="4669"/>
                  <a:pt x="10401" y="4701"/>
                </a:cubicBezTo>
                <a:cubicBezTo>
                  <a:pt x="10388" y="4733"/>
                  <a:pt x="10343" y="4760"/>
                  <a:pt x="10302" y="4760"/>
                </a:cubicBezTo>
                <a:cubicBezTo>
                  <a:pt x="10239" y="4761"/>
                  <a:pt x="10237" y="4767"/>
                  <a:pt x="10290" y="4799"/>
                </a:cubicBezTo>
                <a:cubicBezTo>
                  <a:pt x="10325" y="4819"/>
                  <a:pt x="10362" y="4830"/>
                  <a:pt x="10374" y="4824"/>
                </a:cubicBezTo>
                <a:cubicBezTo>
                  <a:pt x="10385" y="4817"/>
                  <a:pt x="10475" y="4781"/>
                  <a:pt x="10573" y="4742"/>
                </a:cubicBezTo>
                <a:cubicBezTo>
                  <a:pt x="10723" y="4682"/>
                  <a:pt x="10741" y="4664"/>
                  <a:pt x="10685" y="4626"/>
                </a:cubicBezTo>
                <a:cubicBezTo>
                  <a:pt x="10629" y="4588"/>
                  <a:pt x="10661" y="4535"/>
                  <a:pt x="10912" y="4235"/>
                </a:cubicBezTo>
                <a:cubicBezTo>
                  <a:pt x="11073" y="4044"/>
                  <a:pt x="11244" y="3853"/>
                  <a:pt x="11293" y="3813"/>
                </a:cubicBezTo>
                <a:cubicBezTo>
                  <a:pt x="11342" y="3772"/>
                  <a:pt x="11383" y="3711"/>
                  <a:pt x="11383" y="3678"/>
                </a:cubicBezTo>
                <a:cubicBezTo>
                  <a:pt x="11383" y="3669"/>
                  <a:pt x="11376" y="3668"/>
                  <a:pt x="11366" y="3672"/>
                </a:cubicBezTo>
                <a:close/>
                <a:moveTo>
                  <a:pt x="13662" y="3698"/>
                </a:moveTo>
                <a:cubicBezTo>
                  <a:pt x="13648" y="3696"/>
                  <a:pt x="13627" y="3703"/>
                  <a:pt x="13592" y="3720"/>
                </a:cubicBezTo>
                <a:cubicBezTo>
                  <a:pt x="13544" y="3743"/>
                  <a:pt x="13497" y="3768"/>
                  <a:pt x="13487" y="3775"/>
                </a:cubicBezTo>
                <a:cubicBezTo>
                  <a:pt x="13477" y="3783"/>
                  <a:pt x="13516" y="3790"/>
                  <a:pt x="13574" y="3790"/>
                </a:cubicBezTo>
                <a:cubicBezTo>
                  <a:pt x="13638" y="3790"/>
                  <a:pt x="13680" y="3768"/>
                  <a:pt x="13680" y="3734"/>
                </a:cubicBezTo>
                <a:cubicBezTo>
                  <a:pt x="13680" y="3712"/>
                  <a:pt x="13675" y="3700"/>
                  <a:pt x="13662" y="3698"/>
                </a:cubicBezTo>
                <a:close/>
                <a:moveTo>
                  <a:pt x="10953" y="3704"/>
                </a:moveTo>
                <a:cubicBezTo>
                  <a:pt x="10945" y="3682"/>
                  <a:pt x="10888" y="3754"/>
                  <a:pt x="10826" y="3863"/>
                </a:cubicBezTo>
                <a:cubicBezTo>
                  <a:pt x="10765" y="3973"/>
                  <a:pt x="10722" y="4062"/>
                  <a:pt x="10732" y="4062"/>
                </a:cubicBezTo>
                <a:cubicBezTo>
                  <a:pt x="10771" y="4062"/>
                  <a:pt x="10967" y="3743"/>
                  <a:pt x="10953" y="3704"/>
                </a:cubicBezTo>
                <a:close/>
                <a:moveTo>
                  <a:pt x="10281" y="3719"/>
                </a:moveTo>
                <a:lnTo>
                  <a:pt x="10017" y="3725"/>
                </a:lnTo>
                <a:lnTo>
                  <a:pt x="10247" y="3751"/>
                </a:lnTo>
                <a:cubicBezTo>
                  <a:pt x="10375" y="3766"/>
                  <a:pt x="10483" y="3780"/>
                  <a:pt x="10487" y="3784"/>
                </a:cubicBezTo>
                <a:cubicBezTo>
                  <a:pt x="10492" y="3787"/>
                  <a:pt x="10507" y="3773"/>
                  <a:pt x="10521" y="3751"/>
                </a:cubicBezTo>
                <a:cubicBezTo>
                  <a:pt x="10538" y="3727"/>
                  <a:pt x="10449" y="3715"/>
                  <a:pt x="10281" y="3719"/>
                </a:cubicBezTo>
                <a:close/>
                <a:moveTo>
                  <a:pt x="15355" y="3758"/>
                </a:moveTo>
                <a:cubicBezTo>
                  <a:pt x="15339" y="3773"/>
                  <a:pt x="15300" y="3956"/>
                  <a:pt x="15270" y="4165"/>
                </a:cubicBezTo>
                <a:cubicBezTo>
                  <a:pt x="15240" y="4375"/>
                  <a:pt x="15203" y="4590"/>
                  <a:pt x="15188" y="4643"/>
                </a:cubicBezTo>
                <a:cubicBezTo>
                  <a:pt x="15164" y="4730"/>
                  <a:pt x="15166" y="4731"/>
                  <a:pt x="15202" y="4657"/>
                </a:cubicBezTo>
                <a:cubicBezTo>
                  <a:pt x="15225" y="4611"/>
                  <a:pt x="15258" y="4564"/>
                  <a:pt x="15278" y="4553"/>
                </a:cubicBezTo>
                <a:cubicBezTo>
                  <a:pt x="15298" y="4542"/>
                  <a:pt x="15319" y="4422"/>
                  <a:pt x="15324" y="4287"/>
                </a:cubicBezTo>
                <a:cubicBezTo>
                  <a:pt x="15329" y="4152"/>
                  <a:pt x="15345" y="3973"/>
                  <a:pt x="15359" y="3887"/>
                </a:cubicBezTo>
                <a:cubicBezTo>
                  <a:pt x="15373" y="3802"/>
                  <a:pt x="15371" y="3744"/>
                  <a:pt x="15355" y="3758"/>
                </a:cubicBezTo>
                <a:close/>
                <a:moveTo>
                  <a:pt x="18734" y="3791"/>
                </a:moveTo>
                <a:cubicBezTo>
                  <a:pt x="18713" y="3793"/>
                  <a:pt x="18699" y="3809"/>
                  <a:pt x="18705" y="3838"/>
                </a:cubicBezTo>
                <a:cubicBezTo>
                  <a:pt x="18712" y="3871"/>
                  <a:pt x="18623" y="3895"/>
                  <a:pt x="18421" y="3911"/>
                </a:cubicBezTo>
                <a:lnTo>
                  <a:pt x="18128" y="3935"/>
                </a:lnTo>
                <a:lnTo>
                  <a:pt x="18454" y="3932"/>
                </a:lnTo>
                <a:lnTo>
                  <a:pt x="18780" y="3928"/>
                </a:lnTo>
                <a:lnTo>
                  <a:pt x="18863" y="4071"/>
                </a:lnTo>
                <a:cubicBezTo>
                  <a:pt x="18909" y="4151"/>
                  <a:pt x="18946" y="4240"/>
                  <a:pt x="18946" y="4269"/>
                </a:cubicBezTo>
                <a:cubicBezTo>
                  <a:pt x="18946" y="4298"/>
                  <a:pt x="18985" y="4353"/>
                  <a:pt x="19031" y="4392"/>
                </a:cubicBezTo>
                <a:cubicBezTo>
                  <a:pt x="19077" y="4430"/>
                  <a:pt x="19115" y="4482"/>
                  <a:pt x="19115" y="4507"/>
                </a:cubicBezTo>
                <a:cubicBezTo>
                  <a:pt x="19115" y="4532"/>
                  <a:pt x="19173" y="4634"/>
                  <a:pt x="19245" y="4734"/>
                </a:cubicBezTo>
                <a:cubicBezTo>
                  <a:pt x="19316" y="4833"/>
                  <a:pt x="19392" y="4915"/>
                  <a:pt x="19413" y="4915"/>
                </a:cubicBezTo>
                <a:cubicBezTo>
                  <a:pt x="19470" y="4915"/>
                  <a:pt x="19462" y="4895"/>
                  <a:pt x="19331" y="4713"/>
                </a:cubicBezTo>
                <a:cubicBezTo>
                  <a:pt x="19265" y="4621"/>
                  <a:pt x="19158" y="4459"/>
                  <a:pt x="19095" y="4352"/>
                </a:cubicBezTo>
                <a:cubicBezTo>
                  <a:pt x="19032" y="4245"/>
                  <a:pt x="18961" y="4137"/>
                  <a:pt x="18937" y="4110"/>
                </a:cubicBezTo>
                <a:cubicBezTo>
                  <a:pt x="18914" y="4083"/>
                  <a:pt x="18908" y="4062"/>
                  <a:pt x="18926" y="4062"/>
                </a:cubicBezTo>
                <a:cubicBezTo>
                  <a:pt x="18943" y="4062"/>
                  <a:pt x="18933" y="4036"/>
                  <a:pt x="18905" y="4004"/>
                </a:cubicBezTo>
                <a:cubicBezTo>
                  <a:pt x="18850" y="3943"/>
                  <a:pt x="18864" y="3932"/>
                  <a:pt x="19052" y="3893"/>
                </a:cubicBezTo>
                <a:cubicBezTo>
                  <a:pt x="19098" y="3884"/>
                  <a:pt x="19066" y="3874"/>
                  <a:pt x="18980" y="3872"/>
                </a:cubicBezTo>
                <a:cubicBezTo>
                  <a:pt x="18895" y="3869"/>
                  <a:pt x="18813" y="3850"/>
                  <a:pt x="18799" y="3828"/>
                </a:cubicBezTo>
                <a:cubicBezTo>
                  <a:pt x="18781" y="3801"/>
                  <a:pt x="18754" y="3789"/>
                  <a:pt x="18734" y="3791"/>
                </a:cubicBezTo>
                <a:close/>
                <a:moveTo>
                  <a:pt x="13547" y="4062"/>
                </a:moveTo>
                <a:cubicBezTo>
                  <a:pt x="13501" y="4062"/>
                  <a:pt x="13483" y="4105"/>
                  <a:pt x="13483" y="4217"/>
                </a:cubicBezTo>
                <a:cubicBezTo>
                  <a:pt x="13483" y="4349"/>
                  <a:pt x="13497" y="4371"/>
                  <a:pt x="13573" y="4371"/>
                </a:cubicBezTo>
                <a:cubicBezTo>
                  <a:pt x="13645" y="4371"/>
                  <a:pt x="13656" y="4355"/>
                  <a:pt x="13636" y="4285"/>
                </a:cubicBezTo>
                <a:cubicBezTo>
                  <a:pt x="13622" y="4237"/>
                  <a:pt x="13611" y="4167"/>
                  <a:pt x="13611" y="4129"/>
                </a:cubicBezTo>
                <a:cubicBezTo>
                  <a:pt x="13610" y="4092"/>
                  <a:pt x="13582" y="4062"/>
                  <a:pt x="13547" y="4062"/>
                </a:cubicBezTo>
                <a:close/>
                <a:moveTo>
                  <a:pt x="16151" y="4062"/>
                </a:moveTo>
                <a:cubicBezTo>
                  <a:pt x="16089" y="4062"/>
                  <a:pt x="16053" y="4078"/>
                  <a:pt x="16068" y="4100"/>
                </a:cubicBezTo>
                <a:cubicBezTo>
                  <a:pt x="16082" y="4122"/>
                  <a:pt x="16120" y="4139"/>
                  <a:pt x="16151" y="4139"/>
                </a:cubicBezTo>
                <a:cubicBezTo>
                  <a:pt x="16183" y="4139"/>
                  <a:pt x="16222" y="4122"/>
                  <a:pt x="16236" y="4100"/>
                </a:cubicBezTo>
                <a:cubicBezTo>
                  <a:pt x="16251" y="4078"/>
                  <a:pt x="16214" y="4062"/>
                  <a:pt x="16151" y="4062"/>
                </a:cubicBezTo>
                <a:close/>
                <a:moveTo>
                  <a:pt x="13278" y="4084"/>
                </a:moveTo>
                <a:cubicBezTo>
                  <a:pt x="13225" y="4053"/>
                  <a:pt x="12980" y="4163"/>
                  <a:pt x="12980" y="4217"/>
                </a:cubicBezTo>
                <a:cubicBezTo>
                  <a:pt x="12980" y="4274"/>
                  <a:pt x="13048" y="4263"/>
                  <a:pt x="13192" y="4182"/>
                </a:cubicBezTo>
                <a:cubicBezTo>
                  <a:pt x="13267" y="4140"/>
                  <a:pt x="13304" y="4098"/>
                  <a:pt x="13278" y="4084"/>
                </a:cubicBezTo>
                <a:close/>
                <a:moveTo>
                  <a:pt x="9839" y="4265"/>
                </a:moveTo>
                <a:cubicBezTo>
                  <a:pt x="9729" y="4273"/>
                  <a:pt x="9809" y="4281"/>
                  <a:pt x="10017" y="4281"/>
                </a:cubicBezTo>
                <a:cubicBezTo>
                  <a:pt x="10225" y="4281"/>
                  <a:pt x="10315" y="4273"/>
                  <a:pt x="10217" y="4265"/>
                </a:cubicBezTo>
                <a:cubicBezTo>
                  <a:pt x="10120" y="4257"/>
                  <a:pt x="9950" y="4257"/>
                  <a:pt x="9839" y="4265"/>
                </a:cubicBezTo>
                <a:close/>
                <a:moveTo>
                  <a:pt x="10493" y="4268"/>
                </a:moveTo>
                <a:cubicBezTo>
                  <a:pt x="10459" y="4280"/>
                  <a:pt x="10468" y="4289"/>
                  <a:pt x="10517" y="4291"/>
                </a:cubicBezTo>
                <a:cubicBezTo>
                  <a:pt x="10562" y="4292"/>
                  <a:pt x="10586" y="4284"/>
                  <a:pt x="10572" y="4271"/>
                </a:cubicBezTo>
                <a:cubicBezTo>
                  <a:pt x="10558" y="4258"/>
                  <a:pt x="10523" y="4256"/>
                  <a:pt x="10493" y="4268"/>
                </a:cubicBezTo>
                <a:close/>
                <a:moveTo>
                  <a:pt x="12325" y="4297"/>
                </a:moveTo>
                <a:cubicBezTo>
                  <a:pt x="12267" y="4305"/>
                  <a:pt x="12198" y="4333"/>
                  <a:pt x="12157" y="4375"/>
                </a:cubicBezTo>
                <a:cubicBezTo>
                  <a:pt x="12079" y="4455"/>
                  <a:pt x="12079" y="4456"/>
                  <a:pt x="12203" y="4430"/>
                </a:cubicBezTo>
                <a:cubicBezTo>
                  <a:pt x="12404" y="4389"/>
                  <a:pt x="12434" y="4376"/>
                  <a:pt x="12434" y="4334"/>
                </a:cubicBezTo>
                <a:cubicBezTo>
                  <a:pt x="12434" y="4298"/>
                  <a:pt x="12384" y="4288"/>
                  <a:pt x="12325" y="4297"/>
                </a:cubicBezTo>
                <a:close/>
                <a:moveTo>
                  <a:pt x="9398" y="4383"/>
                </a:moveTo>
                <a:cubicBezTo>
                  <a:pt x="9346" y="4393"/>
                  <a:pt x="9387" y="4400"/>
                  <a:pt x="9491" y="4400"/>
                </a:cubicBezTo>
                <a:cubicBezTo>
                  <a:pt x="9595" y="4400"/>
                  <a:pt x="9639" y="4393"/>
                  <a:pt x="9587" y="4383"/>
                </a:cubicBezTo>
                <a:cubicBezTo>
                  <a:pt x="9535" y="4374"/>
                  <a:pt x="9450" y="4374"/>
                  <a:pt x="9398" y="4383"/>
                </a:cubicBezTo>
                <a:close/>
                <a:moveTo>
                  <a:pt x="8349" y="4384"/>
                </a:moveTo>
                <a:cubicBezTo>
                  <a:pt x="8316" y="4397"/>
                  <a:pt x="8325" y="4405"/>
                  <a:pt x="8374" y="4407"/>
                </a:cubicBezTo>
                <a:cubicBezTo>
                  <a:pt x="8418" y="4409"/>
                  <a:pt x="8443" y="4400"/>
                  <a:pt x="8429" y="4387"/>
                </a:cubicBezTo>
                <a:cubicBezTo>
                  <a:pt x="8415" y="4374"/>
                  <a:pt x="8380" y="4373"/>
                  <a:pt x="8349" y="4384"/>
                </a:cubicBezTo>
                <a:close/>
                <a:moveTo>
                  <a:pt x="8557" y="4384"/>
                </a:moveTo>
                <a:cubicBezTo>
                  <a:pt x="8528" y="4395"/>
                  <a:pt x="8551" y="4405"/>
                  <a:pt x="8609" y="4405"/>
                </a:cubicBezTo>
                <a:cubicBezTo>
                  <a:pt x="8667" y="4405"/>
                  <a:pt x="8690" y="4395"/>
                  <a:pt x="8661" y="4384"/>
                </a:cubicBezTo>
                <a:cubicBezTo>
                  <a:pt x="8632" y="4374"/>
                  <a:pt x="8586" y="4374"/>
                  <a:pt x="8557" y="4384"/>
                </a:cubicBezTo>
                <a:close/>
                <a:moveTo>
                  <a:pt x="16307" y="4440"/>
                </a:moveTo>
                <a:cubicBezTo>
                  <a:pt x="15909" y="4442"/>
                  <a:pt x="15490" y="4451"/>
                  <a:pt x="15416" y="4466"/>
                </a:cubicBezTo>
                <a:cubicBezTo>
                  <a:pt x="15382" y="4473"/>
                  <a:pt x="15736" y="4481"/>
                  <a:pt x="16202" y="4483"/>
                </a:cubicBezTo>
                <a:cubicBezTo>
                  <a:pt x="16669" y="4486"/>
                  <a:pt x="17060" y="4474"/>
                  <a:pt x="17072" y="4457"/>
                </a:cubicBezTo>
                <a:cubicBezTo>
                  <a:pt x="17082" y="4442"/>
                  <a:pt x="16704" y="4437"/>
                  <a:pt x="16307" y="4440"/>
                </a:cubicBezTo>
                <a:close/>
                <a:moveTo>
                  <a:pt x="13452" y="4488"/>
                </a:moveTo>
                <a:cubicBezTo>
                  <a:pt x="13408" y="4488"/>
                  <a:pt x="13358" y="4667"/>
                  <a:pt x="13358" y="4823"/>
                </a:cubicBezTo>
                <a:cubicBezTo>
                  <a:pt x="13358" y="4873"/>
                  <a:pt x="13375" y="4915"/>
                  <a:pt x="13396" y="4915"/>
                </a:cubicBezTo>
                <a:cubicBezTo>
                  <a:pt x="13455" y="4915"/>
                  <a:pt x="13532" y="4673"/>
                  <a:pt x="13487" y="4631"/>
                </a:cubicBezTo>
                <a:cubicBezTo>
                  <a:pt x="13465" y="4611"/>
                  <a:pt x="13458" y="4572"/>
                  <a:pt x="13470" y="4542"/>
                </a:cubicBezTo>
                <a:cubicBezTo>
                  <a:pt x="13482" y="4513"/>
                  <a:pt x="13474" y="4488"/>
                  <a:pt x="13452" y="4488"/>
                </a:cubicBezTo>
                <a:close/>
                <a:moveTo>
                  <a:pt x="12511" y="4576"/>
                </a:moveTo>
                <a:cubicBezTo>
                  <a:pt x="12505" y="4573"/>
                  <a:pt x="12495" y="4574"/>
                  <a:pt x="12481" y="4582"/>
                </a:cubicBezTo>
                <a:cubicBezTo>
                  <a:pt x="12460" y="4593"/>
                  <a:pt x="12432" y="4643"/>
                  <a:pt x="12419" y="4691"/>
                </a:cubicBezTo>
                <a:cubicBezTo>
                  <a:pt x="12396" y="4776"/>
                  <a:pt x="12397" y="4776"/>
                  <a:pt x="12456" y="4703"/>
                </a:cubicBezTo>
                <a:cubicBezTo>
                  <a:pt x="12506" y="4641"/>
                  <a:pt x="12528" y="4586"/>
                  <a:pt x="12511" y="4576"/>
                </a:cubicBezTo>
                <a:close/>
                <a:moveTo>
                  <a:pt x="11133" y="4644"/>
                </a:moveTo>
                <a:cubicBezTo>
                  <a:pt x="11089" y="4645"/>
                  <a:pt x="11041" y="4658"/>
                  <a:pt x="11023" y="4684"/>
                </a:cubicBezTo>
                <a:cubicBezTo>
                  <a:pt x="11008" y="4707"/>
                  <a:pt x="10955" y="4742"/>
                  <a:pt x="10906" y="4760"/>
                </a:cubicBezTo>
                <a:cubicBezTo>
                  <a:pt x="10838" y="4785"/>
                  <a:pt x="10832" y="4794"/>
                  <a:pt x="10886" y="4796"/>
                </a:cubicBezTo>
                <a:cubicBezTo>
                  <a:pt x="10925" y="4798"/>
                  <a:pt x="10968" y="4781"/>
                  <a:pt x="10983" y="4760"/>
                </a:cubicBezTo>
                <a:cubicBezTo>
                  <a:pt x="10997" y="4739"/>
                  <a:pt x="11055" y="4720"/>
                  <a:pt x="11112" y="4720"/>
                </a:cubicBezTo>
                <a:cubicBezTo>
                  <a:pt x="11168" y="4720"/>
                  <a:pt x="11215" y="4703"/>
                  <a:pt x="11215" y="4682"/>
                </a:cubicBezTo>
                <a:cubicBezTo>
                  <a:pt x="11215" y="4656"/>
                  <a:pt x="11176" y="4644"/>
                  <a:pt x="11133" y="4644"/>
                </a:cubicBezTo>
                <a:close/>
                <a:moveTo>
                  <a:pt x="15188" y="4779"/>
                </a:moveTo>
                <a:cubicBezTo>
                  <a:pt x="15183" y="4781"/>
                  <a:pt x="15177" y="4788"/>
                  <a:pt x="15169" y="4799"/>
                </a:cubicBezTo>
                <a:cubicBezTo>
                  <a:pt x="15144" y="4831"/>
                  <a:pt x="15123" y="4901"/>
                  <a:pt x="15123" y="4956"/>
                </a:cubicBezTo>
                <a:cubicBezTo>
                  <a:pt x="15123" y="5011"/>
                  <a:pt x="15108" y="5070"/>
                  <a:pt x="15090" y="5086"/>
                </a:cubicBezTo>
                <a:cubicBezTo>
                  <a:pt x="15073" y="5102"/>
                  <a:pt x="15056" y="5179"/>
                  <a:pt x="15051" y="5257"/>
                </a:cubicBezTo>
                <a:cubicBezTo>
                  <a:pt x="15040" y="5444"/>
                  <a:pt x="14995" y="5621"/>
                  <a:pt x="14943" y="5681"/>
                </a:cubicBezTo>
                <a:cubicBezTo>
                  <a:pt x="14916" y="5712"/>
                  <a:pt x="14788" y="5729"/>
                  <a:pt x="14585" y="5729"/>
                </a:cubicBezTo>
                <a:cubicBezTo>
                  <a:pt x="14046" y="5729"/>
                  <a:pt x="14268" y="5758"/>
                  <a:pt x="14996" y="5783"/>
                </a:cubicBezTo>
                <a:cubicBezTo>
                  <a:pt x="16212" y="5825"/>
                  <a:pt x="16655" y="5853"/>
                  <a:pt x="16695" y="5888"/>
                </a:cubicBezTo>
                <a:cubicBezTo>
                  <a:pt x="16717" y="5907"/>
                  <a:pt x="16754" y="5907"/>
                  <a:pt x="16780" y="5887"/>
                </a:cubicBezTo>
                <a:cubicBezTo>
                  <a:pt x="16805" y="5868"/>
                  <a:pt x="16901" y="5845"/>
                  <a:pt x="16994" y="5836"/>
                </a:cubicBezTo>
                <a:lnTo>
                  <a:pt x="17160" y="5819"/>
                </a:lnTo>
                <a:lnTo>
                  <a:pt x="16984" y="5813"/>
                </a:lnTo>
                <a:cubicBezTo>
                  <a:pt x="16888" y="5810"/>
                  <a:pt x="16798" y="5791"/>
                  <a:pt x="16785" y="5771"/>
                </a:cubicBezTo>
                <a:cubicBezTo>
                  <a:pt x="16772" y="5752"/>
                  <a:pt x="16760" y="5593"/>
                  <a:pt x="16758" y="5419"/>
                </a:cubicBezTo>
                <a:cubicBezTo>
                  <a:pt x="16756" y="5244"/>
                  <a:pt x="16737" y="5115"/>
                  <a:pt x="16717" y="5133"/>
                </a:cubicBezTo>
                <a:cubicBezTo>
                  <a:pt x="16666" y="5181"/>
                  <a:pt x="15142" y="5138"/>
                  <a:pt x="15150" y="5090"/>
                </a:cubicBezTo>
                <a:cubicBezTo>
                  <a:pt x="15154" y="5069"/>
                  <a:pt x="15170" y="4980"/>
                  <a:pt x="15185" y="4895"/>
                </a:cubicBezTo>
                <a:cubicBezTo>
                  <a:pt x="15201" y="4809"/>
                  <a:pt x="15202" y="4774"/>
                  <a:pt x="15188" y="4779"/>
                </a:cubicBezTo>
                <a:close/>
                <a:moveTo>
                  <a:pt x="12349" y="4856"/>
                </a:moveTo>
                <a:cubicBezTo>
                  <a:pt x="12326" y="4869"/>
                  <a:pt x="12307" y="4896"/>
                  <a:pt x="12307" y="4917"/>
                </a:cubicBezTo>
                <a:cubicBezTo>
                  <a:pt x="12307" y="4972"/>
                  <a:pt x="12337" y="4961"/>
                  <a:pt x="12365" y="4894"/>
                </a:cubicBezTo>
                <a:cubicBezTo>
                  <a:pt x="12379" y="4859"/>
                  <a:pt x="12373" y="4843"/>
                  <a:pt x="12349" y="4856"/>
                </a:cubicBezTo>
                <a:close/>
                <a:moveTo>
                  <a:pt x="13694" y="4876"/>
                </a:moveTo>
                <a:cubicBezTo>
                  <a:pt x="13671" y="4876"/>
                  <a:pt x="13651" y="4903"/>
                  <a:pt x="13651" y="4935"/>
                </a:cubicBezTo>
                <a:cubicBezTo>
                  <a:pt x="13651" y="4967"/>
                  <a:pt x="13671" y="4992"/>
                  <a:pt x="13694" y="4992"/>
                </a:cubicBezTo>
                <a:cubicBezTo>
                  <a:pt x="13717" y="4992"/>
                  <a:pt x="13736" y="4967"/>
                  <a:pt x="13736" y="4935"/>
                </a:cubicBezTo>
                <a:cubicBezTo>
                  <a:pt x="13736" y="4903"/>
                  <a:pt x="13717" y="4876"/>
                  <a:pt x="13694" y="4876"/>
                </a:cubicBezTo>
                <a:close/>
                <a:moveTo>
                  <a:pt x="9837" y="4879"/>
                </a:moveTo>
                <a:cubicBezTo>
                  <a:pt x="9776" y="4863"/>
                  <a:pt x="9640" y="4900"/>
                  <a:pt x="9533" y="4973"/>
                </a:cubicBezTo>
                <a:cubicBezTo>
                  <a:pt x="9395" y="5067"/>
                  <a:pt x="9417" y="5107"/>
                  <a:pt x="9566" y="5033"/>
                </a:cubicBezTo>
                <a:cubicBezTo>
                  <a:pt x="9606" y="5013"/>
                  <a:pt x="9691" y="4987"/>
                  <a:pt x="9755" y="4974"/>
                </a:cubicBezTo>
                <a:cubicBezTo>
                  <a:pt x="9818" y="4962"/>
                  <a:pt x="9869" y="4935"/>
                  <a:pt x="9869" y="4914"/>
                </a:cubicBezTo>
                <a:cubicBezTo>
                  <a:pt x="9869" y="4896"/>
                  <a:pt x="9857" y="4885"/>
                  <a:pt x="9837" y="4879"/>
                </a:cubicBezTo>
                <a:close/>
                <a:moveTo>
                  <a:pt x="10177" y="4920"/>
                </a:moveTo>
                <a:cubicBezTo>
                  <a:pt x="10112" y="4933"/>
                  <a:pt x="10031" y="4972"/>
                  <a:pt x="9961" y="5031"/>
                </a:cubicBezTo>
                <a:cubicBezTo>
                  <a:pt x="9885" y="5095"/>
                  <a:pt x="9841" y="5148"/>
                  <a:pt x="9864" y="5148"/>
                </a:cubicBezTo>
                <a:cubicBezTo>
                  <a:pt x="9887" y="5148"/>
                  <a:pt x="9918" y="5129"/>
                  <a:pt x="9933" y="5107"/>
                </a:cubicBezTo>
                <a:cubicBezTo>
                  <a:pt x="9948" y="5085"/>
                  <a:pt x="9996" y="5077"/>
                  <a:pt x="10039" y="5090"/>
                </a:cubicBezTo>
                <a:cubicBezTo>
                  <a:pt x="10129" y="5116"/>
                  <a:pt x="10290" y="5035"/>
                  <a:pt x="10290" y="4964"/>
                </a:cubicBezTo>
                <a:cubicBezTo>
                  <a:pt x="10290" y="4919"/>
                  <a:pt x="10242" y="4907"/>
                  <a:pt x="10177" y="4920"/>
                </a:cubicBezTo>
                <a:close/>
                <a:moveTo>
                  <a:pt x="9143" y="4991"/>
                </a:moveTo>
                <a:cubicBezTo>
                  <a:pt x="9090" y="4989"/>
                  <a:pt x="9025" y="5008"/>
                  <a:pt x="8987" y="5050"/>
                </a:cubicBezTo>
                <a:cubicBezTo>
                  <a:pt x="8958" y="5082"/>
                  <a:pt x="8894" y="5110"/>
                  <a:pt x="8845" y="5110"/>
                </a:cubicBezTo>
                <a:cubicBezTo>
                  <a:pt x="8761" y="5111"/>
                  <a:pt x="8760" y="5113"/>
                  <a:pt x="8833" y="5153"/>
                </a:cubicBezTo>
                <a:cubicBezTo>
                  <a:pt x="8889" y="5182"/>
                  <a:pt x="8925" y="5182"/>
                  <a:pt x="8958" y="5151"/>
                </a:cubicBezTo>
                <a:cubicBezTo>
                  <a:pt x="9019" y="5095"/>
                  <a:pt x="9142" y="5097"/>
                  <a:pt x="9180" y="5154"/>
                </a:cubicBezTo>
                <a:cubicBezTo>
                  <a:pt x="9196" y="5178"/>
                  <a:pt x="9184" y="5217"/>
                  <a:pt x="9151" y="5240"/>
                </a:cubicBezTo>
                <a:cubicBezTo>
                  <a:pt x="9072" y="5298"/>
                  <a:pt x="9057" y="5380"/>
                  <a:pt x="9126" y="5380"/>
                </a:cubicBezTo>
                <a:cubicBezTo>
                  <a:pt x="9157" y="5380"/>
                  <a:pt x="9226" y="5424"/>
                  <a:pt x="9280" y="5476"/>
                </a:cubicBezTo>
                <a:lnTo>
                  <a:pt x="9378" y="5573"/>
                </a:lnTo>
                <a:lnTo>
                  <a:pt x="9278" y="5609"/>
                </a:lnTo>
                <a:cubicBezTo>
                  <a:pt x="9179" y="5644"/>
                  <a:pt x="9180" y="5646"/>
                  <a:pt x="9336" y="5707"/>
                </a:cubicBezTo>
                <a:cubicBezTo>
                  <a:pt x="9424" y="5742"/>
                  <a:pt x="9505" y="5795"/>
                  <a:pt x="9517" y="5824"/>
                </a:cubicBezTo>
                <a:cubicBezTo>
                  <a:pt x="9550" y="5902"/>
                  <a:pt x="9411" y="6078"/>
                  <a:pt x="9318" y="6078"/>
                </a:cubicBezTo>
                <a:cubicBezTo>
                  <a:pt x="9234" y="6078"/>
                  <a:pt x="9072" y="6206"/>
                  <a:pt x="9072" y="6272"/>
                </a:cubicBezTo>
                <a:cubicBezTo>
                  <a:pt x="9072" y="6328"/>
                  <a:pt x="9146" y="6320"/>
                  <a:pt x="9330" y="6246"/>
                </a:cubicBezTo>
                <a:cubicBezTo>
                  <a:pt x="9418" y="6209"/>
                  <a:pt x="9491" y="6159"/>
                  <a:pt x="9491" y="6134"/>
                </a:cubicBezTo>
                <a:cubicBezTo>
                  <a:pt x="9491" y="6108"/>
                  <a:pt x="9519" y="6066"/>
                  <a:pt x="9554" y="6040"/>
                </a:cubicBezTo>
                <a:cubicBezTo>
                  <a:pt x="9637" y="5976"/>
                  <a:pt x="9639" y="5729"/>
                  <a:pt x="9557" y="5729"/>
                </a:cubicBezTo>
                <a:cubicBezTo>
                  <a:pt x="9451" y="5729"/>
                  <a:pt x="9437" y="5647"/>
                  <a:pt x="9537" y="5623"/>
                </a:cubicBezTo>
                <a:lnTo>
                  <a:pt x="9632" y="5600"/>
                </a:lnTo>
                <a:lnTo>
                  <a:pt x="9536" y="5568"/>
                </a:lnTo>
                <a:cubicBezTo>
                  <a:pt x="9467" y="5544"/>
                  <a:pt x="9446" y="5513"/>
                  <a:pt x="9461" y="5457"/>
                </a:cubicBezTo>
                <a:cubicBezTo>
                  <a:pt x="9474" y="5411"/>
                  <a:pt x="9463" y="5380"/>
                  <a:pt x="9433" y="5380"/>
                </a:cubicBezTo>
                <a:cubicBezTo>
                  <a:pt x="9405" y="5380"/>
                  <a:pt x="9345" y="5354"/>
                  <a:pt x="9300" y="5322"/>
                </a:cubicBezTo>
                <a:cubicBezTo>
                  <a:pt x="9220" y="5266"/>
                  <a:pt x="9220" y="5264"/>
                  <a:pt x="9313" y="5240"/>
                </a:cubicBezTo>
                <a:cubicBezTo>
                  <a:pt x="9365" y="5227"/>
                  <a:pt x="9408" y="5202"/>
                  <a:pt x="9408" y="5185"/>
                </a:cubicBezTo>
                <a:cubicBezTo>
                  <a:pt x="9408" y="5168"/>
                  <a:pt x="9365" y="5147"/>
                  <a:pt x="9313" y="5140"/>
                </a:cubicBezTo>
                <a:cubicBezTo>
                  <a:pt x="9250" y="5132"/>
                  <a:pt x="9222" y="5105"/>
                  <a:pt x="9231" y="5060"/>
                </a:cubicBezTo>
                <a:cubicBezTo>
                  <a:pt x="9239" y="5016"/>
                  <a:pt x="9197" y="4993"/>
                  <a:pt x="9143" y="4991"/>
                </a:cubicBezTo>
                <a:close/>
                <a:moveTo>
                  <a:pt x="13757" y="5069"/>
                </a:moveTo>
                <a:cubicBezTo>
                  <a:pt x="13673" y="5069"/>
                  <a:pt x="13640" y="5137"/>
                  <a:pt x="13669" y="5246"/>
                </a:cubicBezTo>
                <a:cubicBezTo>
                  <a:pt x="13703" y="5370"/>
                  <a:pt x="13769" y="5368"/>
                  <a:pt x="13821" y="5242"/>
                </a:cubicBezTo>
                <a:cubicBezTo>
                  <a:pt x="13867" y="5130"/>
                  <a:pt x="13844" y="5069"/>
                  <a:pt x="13757" y="5069"/>
                </a:cubicBezTo>
                <a:close/>
                <a:moveTo>
                  <a:pt x="12547" y="5091"/>
                </a:moveTo>
                <a:cubicBezTo>
                  <a:pt x="12511" y="5093"/>
                  <a:pt x="12501" y="5101"/>
                  <a:pt x="12520" y="5112"/>
                </a:cubicBezTo>
                <a:cubicBezTo>
                  <a:pt x="12575" y="5144"/>
                  <a:pt x="13057" y="5165"/>
                  <a:pt x="13018" y="5133"/>
                </a:cubicBezTo>
                <a:cubicBezTo>
                  <a:pt x="13008" y="5125"/>
                  <a:pt x="12878" y="5109"/>
                  <a:pt x="12730" y="5097"/>
                </a:cubicBezTo>
                <a:cubicBezTo>
                  <a:pt x="12645" y="5090"/>
                  <a:pt x="12583" y="5089"/>
                  <a:pt x="12547" y="5091"/>
                </a:cubicBezTo>
                <a:close/>
                <a:moveTo>
                  <a:pt x="5644" y="5109"/>
                </a:moveTo>
                <a:cubicBezTo>
                  <a:pt x="5516" y="5109"/>
                  <a:pt x="5420" y="5122"/>
                  <a:pt x="5431" y="5138"/>
                </a:cubicBezTo>
                <a:cubicBezTo>
                  <a:pt x="5462" y="5184"/>
                  <a:pt x="5878" y="5194"/>
                  <a:pt x="5878" y="5149"/>
                </a:cubicBezTo>
                <a:cubicBezTo>
                  <a:pt x="5878" y="5126"/>
                  <a:pt x="5777" y="5109"/>
                  <a:pt x="5644" y="5109"/>
                </a:cubicBezTo>
                <a:close/>
                <a:moveTo>
                  <a:pt x="6086" y="5119"/>
                </a:moveTo>
                <a:cubicBezTo>
                  <a:pt x="6060" y="5122"/>
                  <a:pt x="6046" y="5131"/>
                  <a:pt x="6046" y="5144"/>
                </a:cubicBezTo>
                <a:cubicBezTo>
                  <a:pt x="6046" y="5171"/>
                  <a:pt x="6177" y="5187"/>
                  <a:pt x="6414" y="5187"/>
                </a:cubicBezTo>
                <a:cubicBezTo>
                  <a:pt x="6670" y="5188"/>
                  <a:pt x="6805" y="5205"/>
                  <a:pt x="6862" y="5245"/>
                </a:cubicBezTo>
                <a:cubicBezTo>
                  <a:pt x="6963" y="5316"/>
                  <a:pt x="6954" y="5317"/>
                  <a:pt x="7046" y="5232"/>
                </a:cubicBezTo>
                <a:cubicBezTo>
                  <a:pt x="7120" y="5164"/>
                  <a:pt x="7110" y="5161"/>
                  <a:pt x="6742" y="5155"/>
                </a:cubicBezTo>
                <a:cubicBezTo>
                  <a:pt x="6533" y="5151"/>
                  <a:pt x="6290" y="5139"/>
                  <a:pt x="6204" y="5126"/>
                </a:cubicBezTo>
                <a:cubicBezTo>
                  <a:pt x="6153" y="5118"/>
                  <a:pt x="6113" y="5116"/>
                  <a:pt x="6086" y="5119"/>
                </a:cubicBezTo>
                <a:close/>
                <a:moveTo>
                  <a:pt x="14334" y="5157"/>
                </a:moveTo>
                <a:cubicBezTo>
                  <a:pt x="14224" y="5165"/>
                  <a:pt x="14314" y="5172"/>
                  <a:pt x="14534" y="5172"/>
                </a:cubicBezTo>
                <a:cubicBezTo>
                  <a:pt x="14753" y="5172"/>
                  <a:pt x="14843" y="5165"/>
                  <a:pt x="14733" y="5157"/>
                </a:cubicBezTo>
                <a:cubicBezTo>
                  <a:pt x="14623" y="5149"/>
                  <a:pt x="14444" y="5149"/>
                  <a:pt x="14334" y="5157"/>
                </a:cubicBezTo>
                <a:close/>
                <a:moveTo>
                  <a:pt x="7759" y="5165"/>
                </a:moveTo>
                <a:cubicBezTo>
                  <a:pt x="7303" y="5165"/>
                  <a:pt x="7225" y="5175"/>
                  <a:pt x="7234" y="5225"/>
                </a:cubicBezTo>
                <a:cubicBezTo>
                  <a:pt x="7241" y="5267"/>
                  <a:pt x="7315" y="5289"/>
                  <a:pt x="7496" y="5305"/>
                </a:cubicBezTo>
                <a:cubicBezTo>
                  <a:pt x="7634" y="5318"/>
                  <a:pt x="7812" y="5331"/>
                  <a:pt x="7892" y="5334"/>
                </a:cubicBezTo>
                <a:cubicBezTo>
                  <a:pt x="8027" y="5341"/>
                  <a:pt x="8032" y="5338"/>
                  <a:pt x="7956" y="5286"/>
                </a:cubicBezTo>
                <a:cubicBezTo>
                  <a:pt x="7861" y="5222"/>
                  <a:pt x="7901" y="5198"/>
                  <a:pt x="8146" y="5177"/>
                </a:cubicBezTo>
                <a:cubicBezTo>
                  <a:pt x="8227" y="5170"/>
                  <a:pt x="8053" y="5164"/>
                  <a:pt x="7759" y="5165"/>
                </a:cubicBezTo>
                <a:close/>
                <a:moveTo>
                  <a:pt x="10378" y="5304"/>
                </a:moveTo>
                <a:cubicBezTo>
                  <a:pt x="10357" y="5309"/>
                  <a:pt x="10332" y="5336"/>
                  <a:pt x="10319" y="5380"/>
                </a:cubicBezTo>
                <a:cubicBezTo>
                  <a:pt x="10304" y="5435"/>
                  <a:pt x="10262" y="5458"/>
                  <a:pt x="10174" y="5458"/>
                </a:cubicBezTo>
                <a:cubicBezTo>
                  <a:pt x="10098" y="5458"/>
                  <a:pt x="10016" y="5494"/>
                  <a:pt x="9954" y="5555"/>
                </a:cubicBezTo>
                <a:cubicBezTo>
                  <a:pt x="9900" y="5608"/>
                  <a:pt x="9873" y="5653"/>
                  <a:pt x="9894" y="5653"/>
                </a:cubicBezTo>
                <a:cubicBezTo>
                  <a:pt x="9916" y="5654"/>
                  <a:pt x="9897" y="5680"/>
                  <a:pt x="9852" y="5711"/>
                </a:cubicBezTo>
                <a:cubicBezTo>
                  <a:pt x="9779" y="5762"/>
                  <a:pt x="9777" y="5773"/>
                  <a:pt x="9836" y="5835"/>
                </a:cubicBezTo>
                <a:cubicBezTo>
                  <a:pt x="9871" y="5873"/>
                  <a:pt x="9892" y="5925"/>
                  <a:pt x="9881" y="5952"/>
                </a:cubicBezTo>
                <a:cubicBezTo>
                  <a:pt x="9864" y="5996"/>
                  <a:pt x="9921" y="5999"/>
                  <a:pt x="10177" y="5966"/>
                </a:cubicBezTo>
                <a:cubicBezTo>
                  <a:pt x="10196" y="5964"/>
                  <a:pt x="10203" y="5949"/>
                  <a:pt x="10193" y="5933"/>
                </a:cubicBezTo>
                <a:cubicBezTo>
                  <a:pt x="10158" y="5879"/>
                  <a:pt x="10245" y="5729"/>
                  <a:pt x="10310" y="5729"/>
                </a:cubicBezTo>
                <a:cubicBezTo>
                  <a:pt x="10391" y="5729"/>
                  <a:pt x="10394" y="5667"/>
                  <a:pt x="10314" y="5639"/>
                </a:cubicBezTo>
                <a:cubicBezTo>
                  <a:pt x="10242" y="5613"/>
                  <a:pt x="10274" y="5460"/>
                  <a:pt x="10358" y="5431"/>
                </a:cubicBezTo>
                <a:cubicBezTo>
                  <a:pt x="10390" y="5419"/>
                  <a:pt x="10416" y="5387"/>
                  <a:pt x="10416" y="5357"/>
                </a:cubicBezTo>
                <a:cubicBezTo>
                  <a:pt x="10416" y="5316"/>
                  <a:pt x="10399" y="5299"/>
                  <a:pt x="10378" y="5304"/>
                </a:cubicBezTo>
                <a:close/>
                <a:moveTo>
                  <a:pt x="18035" y="5350"/>
                </a:moveTo>
                <a:cubicBezTo>
                  <a:pt x="18027" y="5349"/>
                  <a:pt x="18022" y="5353"/>
                  <a:pt x="18022" y="5366"/>
                </a:cubicBezTo>
                <a:cubicBezTo>
                  <a:pt x="18022" y="5388"/>
                  <a:pt x="18034" y="5418"/>
                  <a:pt x="18050" y="5432"/>
                </a:cubicBezTo>
                <a:cubicBezTo>
                  <a:pt x="18065" y="5446"/>
                  <a:pt x="18088" y="5449"/>
                  <a:pt x="18100" y="5438"/>
                </a:cubicBezTo>
                <a:cubicBezTo>
                  <a:pt x="18112" y="5427"/>
                  <a:pt x="18099" y="5397"/>
                  <a:pt x="18072" y="5372"/>
                </a:cubicBezTo>
                <a:cubicBezTo>
                  <a:pt x="18057" y="5358"/>
                  <a:pt x="18044" y="5351"/>
                  <a:pt x="18035" y="5350"/>
                </a:cubicBezTo>
                <a:close/>
                <a:moveTo>
                  <a:pt x="10770" y="5351"/>
                </a:moveTo>
                <a:cubicBezTo>
                  <a:pt x="10746" y="5350"/>
                  <a:pt x="10726" y="5353"/>
                  <a:pt x="10717" y="5361"/>
                </a:cubicBezTo>
                <a:cubicBezTo>
                  <a:pt x="10703" y="5374"/>
                  <a:pt x="10719" y="5401"/>
                  <a:pt x="10753" y="5421"/>
                </a:cubicBezTo>
                <a:cubicBezTo>
                  <a:pt x="10832" y="5467"/>
                  <a:pt x="10962" y="5468"/>
                  <a:pt x="10962" y="5423"/>
                </a:cubicBezTo>
                <a:cubicBezTo>
                  <a:pt x="10962" y="5392"/>
                  <a:pt x="10844" y="5354"/>
                  <a:pt x="10770" y="5351"/>
                </a:cubicBezTo>
                <a:close/>
                <a:moveTo>
                  <a:pt x="13599" y="5473"/>
                </a:moveTo>
                <a:cubicBezTo>
                  <a:pt x="13593" y="5468"/>
                  <a:pt x="13584" y="5468"/>
                  <a:pt x="13572" y="5475"/>
                </a:cubicBezTo>
                <a:cubicBezTo>
                  <a:pt x="13548" y="5489"/>
                  <a:pt x="13516" y="5560"/>
                  <a:pt x="13501" y="5635"/>
                </a:cubicBezTo>
                <a:cubicBezTo>
                  <a:pt x="13481" y="5737"/>
                  <a:pt x="13492" y="5790"/>
                  <a:pt x="13548" y="5847"/>
                </a:cubicBezTo>
                <a:cubicBezTo>
                  <a:pt x="13589" y="5889"/>
                  <a:pt x="13634" y="5915"/>
                  <a:pt x="13646" y="5904"/>
                </a:cubicBezTo>
                <a:cubicBezTo>
                  <a:pt x="13693" y="5860"/>
                  <a:pt x="13692" y="5721"/>
                  <a:pt x="13643" y="5640"/>
                </a:cubicBezTo>
                <a:cubicBezTo>
                  <a:pt x="13615" y="5593"/>
                  <a:pt x="13598" y="5532"/>
                  <a:pt x="13604" y="5503"/>
                </a:cubicBezTo>
                <a:cubicBezTo>
                  <a:pt x="13607" y="5488"/>
                  <a:pt x="13605" y="5478"/>
                  <a:pt x="13599" y="5473"/>
                </a:cubicBezTo>
                <a:close/>
                <a:moveTo>
                  <a:pt x="18069" y="5506"/>
                </a:moveTo>
                <a:cubicBezTo>
                  <a:pt x="18065" y="5515"/>
                  <a:pt x="18068" y="5536"/>
                  <a:pt x="18078" y="5574"/>
                </a:cubicBezTo>
                <a:cubicBezTo>
                  <a:pt x="18093" y="5627"/>
                  <a:pt x="18108" y="5697"/>
                  <a:pt x="18112" y="5729"/>
                </a:cubicBezTo>
                <a:cubicBezTo>
                  <a:pt x="18116" y="5761"/>
                  <a:pt x="18127" y="5737"/>
                  <a:pt x="18137" y="5676"/>
                </a:cubicBezTo>
                <a:cubicBezTo>
                  <a:pt x="18147" y="5615"/>
                  <a:pt x="18132" y="5545"/>
                  <a:pt x="18104" y="5521"/>
                </a:cubicBezTo>
                <a:cubicBezTo>
                  <a:pt x="18085" y="5504"/>
                  <a:pt x="18073" y="5498"/>
                  <a:pt x="18069" y="5506"/>
                </a:cubicBezTo>
                <a:close/>
                <a:moveTo>
                  <a:pt x="11151" y="5535"/>
                </a:moveTo>
                <a:cubicBezTo>
                  <a:pt x="11116" y="5535"/>
                  <a:pt x="11093" y="5557"/>
                  <a:pt x="11099" y="5583"/>
                </a:cubicBezTo>
                <a:cubicBezTo>
                  <a:pt x="11106" y="5616"/>
                  <a:pt x="11064" y="5629"/>
                  <a:pt x="10972" y="5621"/>
                </a:cubicBezTo>
                <a:cubicBezTo>
                  <a:pt x="10897" y="5614"/>
                  <a:pt x="10837" y="5625"/>
                  <a:pt x="10837" y="5646"/>
                </a:cubicBezTo>
                <a:cubicBezTo>
                  <a:pt x="10837" y="5688"/>
                  <a:pt x="11069" y="5807"/>
                  <a:pt x="11152" y="5807"/>
                </a:cubicBezTo>
                <a:cubicBezTo>
                  <a:pt x="11180" y="5807"/>
                  <a:pt x="11228" y="5833"/>
                  <a:pt x="11256" y="5865"/>
                </a:cubicBezTo>
                <a:cubicBezTo>
                  <a:pt x="11320" y="5936"/>
                  <a:pt x="11397" y="5942"/>
                  <a:pt x="11370" y="5875"/>
                </a:cubicBezTo>
                <a:cubicBezTo>
                  <a:pt x="11359" y="5848"/>
                  <a:pt x="11333" y="5829"/>
                  <a:pt x="11310" y="5834"/>
                </a:cubicBezTo>
                <a:cubicBezTo>
                  <a:pt x="11287" y="5838"/>
                  <a:pt x="11224" y="5800"/>
                  <a:pt x="11172" y="5748"/>
                </a:cubicBezTo>
                <a:cubicBezTo>
                  <a:pt x="11087" y="5665"/>
                  <a:pt x="11085" y="5651"/>
                  <a:pt x="11146" y="5629"/>
                </a:cubicBezTo>
                <a:cubicBezTo>
                  <a:pt x="11232" y="5599"/>
                  <a:pt x="11235" y="5535"/>
                  <a:pt x="11151" y="5535"/>
                </a:cubicBezTo>
                <a:close/>
                <a:moveTo>
                  <a:pt x="6288" y="5639"/>
                </a:moveTo>
                <a:cubicBezTo>
                  <a:pt x="6247" y="5637"/>
                  <a:pt x="6214" y="5649"/>
                  <a:pt x="6214" y="5675"/>
                </a:cubicBezTo>
                <a:cubicBezTo>
                  <a:pt x="6214" y="5683"/>
                  <a:pt x="6307" y="5732"/>
                  <a:pt x="6421" y="5786"/>
                </a:cubicBezTo>
                <a:cubicBezTo>
                  <a:pt x="6674" y="5904"/>
                  <a:pt x="6711" y="5953"/>
                  <a:pt x="6584" y="5998"/>
                </a:cubicBezTo>
                <a:lnTo>
                  <a:pt x="6487" y="6031"/>
                </a:lnTo>
                <a:lnTo>
                  <a:pt x="6597" y="6072"/>
                </a:lnTo>
                <a:cubicBezTo>
                  <a:pt x="6659" y="6094"/>
                  <a:pt x="6717" y="6133"/>
                  <a:pt x="6726" y="6159"/>
                </a:cubicBezTo>
                <a:cubicBezTo>
                  <a:pt x="6736" y="6184"/>
                  <a:pt x="6808" y="6225"/>
                  <a:pt x="6888" y="6250"/>
                </a:cubicBezTo>
                <a:cubicBezTo>
                  <a:pt x="6968" y="6275"/>
                  <a:pt x="7040" y="6292"/>
                  <a:pt x="7047" y="6288"/>
                </a:cubicBezTo>
                <a:cubicBezTo>
                  <a:pt x="7082" y="6266"/>
                  <a:pt x="6944" y="6121"/>
                  <a:pt x="6874" y="6104"/>
                </a:cubicBezTo>
                <a:cubicBezTo>
                  <a:pt x="6820" y="6091"/>
                  <a:pt x="6805" y="6067"/>
                  <a:pt x="6828" y="6032"/>
                </a:cubicBezTo>
                <a:cubicBezTo>
                  <a:pt x="6934" y="5876"/>
                  <a:pt x="6845" y="5758"/>
                  <a:pt x="6617" y="5751"/>
                </a:cubicBezTo>
                <a:cubicBezTo>
                  <a:pt x="6541" y="5748"/>
                  <a:pt x="6447" y="5717"/>
                  <a:pt x="6408" y="5681"/>
                </a:cubicBezTo>
                <a:cubicBezTo>
                  <a:pt x="6379" y="5654"/>
                  <a:pt x="6330" y="5640"/>
                  <a:pt x="6288" y="5639"/>
                </a:cubicBezTo>
                <a:close/>
                <a:moveTo>
                  <a:pt x="4750" y="5846"/>
                </a:moveTo>
                <a:cubicBezTo>
                  <a:pt x="4689" y="5846"/>
                  <a:pt x="4406" y="6098"/>
                  <a:pt x="4406" y="6153"/>
                </a:cubicBezTo>
                <a:cubicBezTo>
                  <a:pt x="4406" y="6207"/>
                  <a:pt x="4422" y="6198"/>
                  <a:pt x="4686" y="5977"/>
                </a:cubicBezTo>
                <a:cubicBezTo>
                  <a:pt x="4788" y="5893"/>
                  <a:pt x="4810" y="5846"/>
                  <a:pt x="4750" y="5846"/>
                </a:cubicBezTo>
                <a:close/>
                <a:moveTo>
                  <a:pt x="18159" y="5848"/>
                </a:moveTo>
                <a:cubicBezTo>
                  <a:pt x="18143" y="5845"/>
                  <a:pt x="18155" y="5945"/>
                  <a:pt x="18201" y="6104"/>
                </a:cubicBezTo>
                <a:cubicBezTo>
                  <a:pt x="18230" y="6203"/>
                  <a:pt x="18259" y="6258"/>
                  <a:pt x="18266" y="6224"/>
                </a:cubicBezTo>
                <a:cubicBezTo>
                  <a:pt x="18273" y="6190"/>
                  <a:pt x="18251" y="6078"/>
                  <a:pt x="18216" y="5975"/>
                </a:cubicBezTo>
                <a:cubicBezTo>
                  <a:pt x="18188" y="5889"/>
                  <a:pt x="18169" y="5850"/>
                  <a:pt x="18159" y="5848"/>
                </a:cubicBezTo>
                <a:close/>
                <a:moveTo>
                  <a:pt x="17258" y="5858"/>
                </a:moveTo>
                <a:cubicBezTo>
                  <a:pt x="17225" y="5870"/>
                  <a:pt x="17234" y="5880"/>
                  <a:pt x="17283" y="5882"/>
                </a:cubicBezTo>
                <a:cubicBezTo>
                  <a:pt x="17327" y="5884"/>
                  <a:pt x="17352" y="5874"/>
                  <a:pt x="17338" y="5862"/>
                </a:cubicBezTo>
                <a:cubicBezTo>
                  <a:pt x="17324" y="5849"/>
                  <a:pt x="17289" y="5847"/>
                  <a:pt x="17258" y="5858"/>
                </a:cubicBezTo>
                <a:close/>
                <a:moveTo>
                  <a:pt x="13814" y="5884"/>
                </a:moveTo>
                <a:cubicBezTo>
                  <a:pt x="13740" y="5884"/>
                  <a:pt x="13734" y="5894"/>
                  <a:pt x="13778" y="5942"/>
                </a:cubicBezTo>
                <a:cubicBezTo>
                  <a:pt x="13830" y="6001"/>
                  <a:pt x="13904" y="5988"/>
                  <a:pt x="13904" y="5921"/>
                </a:cubicBezTo>
                <a:cubicBezTo>
                  <a:pt x="13904" y="5900"/>
                  <a:pt x="13863" y="5884"/>
                  <a:pt x="13814" y="5884"/>
                </a:cubicBezTo>
                <a:close/>
                <a:moveTo>
                  <a:pt x="5298" y="5894"/>
                </a:moveTo>
                <a:cubicBezTo>
                  <a:pt x="5206" y="5896"/>
                  <a:pt x="5163" y="5904"/>
                  <a:pt x="5163" y="5918"/>
                </a:cubicBezTo>
                <a:cubicBezTo>
                  <a:pt x="5163" y="5944"/>
                  <a:pt x="5333" y="5963"/>
                  <a:pt x="5614" y="5970"/>
                </a:cubicBezTo>
                <a:cubicBezTo>
                  <a:pt x="6028" y="5980"/>
                  <a:pt x="6066" y="5987"/>
                  <a:pt x="6054" y="6053"/>
                </a:cubicBezTo>
                <a:cubicBezTo>
                  <a:pt x="6046" y="6092"/>
                  <a:pt x="6050" y="6150"/>
                  <a:pt x="6063" y="6181"/>
                </a:cubicBezTo>
                <a:cubicBezTo>
                  <a:pt x="6099" y="6268"/>
                  <a:pt x="6241" y="6178"/>
                  <a:pt x="6268" y="6051"/>
                </a:cubicBezTo>
                <a:cubicBezTo>
                  <a:pt x="6280" y="5991"/>
                  <a:pt x="6287" y="5940"/>
                  <a:pt x="6283" y="5937"/>
                </a:cubicBezTo>
                <a:cubicBezTo>
                  <a:pt x="6279" y="5935"/>
                  <a:pt x="6026" y="5920"/>
                  <a:pt x="5720" y="5905"/>
                </a:cubicBezTo>
                <a:cubicBezTo>
                  <a:pt x="5529" y="5895"/>
                  <a:pt x="5389" y="5892"/>
                  <a:pt x="5298" y="5894"/>
                </a:cubicBezTo>
                <a:close/>
                <a:moveTo>
                  <a:pt x="10314" y="6001"/>
                </a:moveTo>
                <a:cubicBezTo>
                  <a:pt x="10304" y="6001"/>
                  <a:pt x="10283" y="6018"/>
                  <a:pt x="10268" y="6040"/>
                </a:cubicBezTo>
                <a:cubicBezTo>
                  <a:pt x="10254" y="6061"/>
                  <a:pt x="10263" y="6078"/>
                  <a:pt x="10288" y="6078"/>
                </a:cubicBezTo>
                <a:cubicBezTo>
                  <a:pt x="10312" y="6078"/>
                  <a:pt x="10332" y="6061"/>
                  <a:pt x="10332" y="6040"/>
                </a:cubicBezTo>
                <a:cubicBezTo>
                  <a:pt x="10332" y="6018"/>
                  <a:pt x="10324" y="6001"/>
                  <a:pt x="10314" y="6001"/>
                </a:cubicBezTo>
                <a:close/>
                <a:moveTo>
                  <a:pt x="7369" y="6008"/>
                </a:moveTo>
                <a:cubicBezTo>
                  <a:pt x="7207" y="6010"/>
                  <a:pt x="7120" y="6019"/>
                  <a:pt x="7175" y="6029"/>
                </a:cubicBezTo>
                <a:cubicBezTo>
                  <a:pt x="7230" y="6038"/>
                  <a:pt x="7284" y="6081"/>
                  <a:pt x="7296" y="6124"/>
                </a:cubicBezTo>
                <a:cubicBezTo>
                  <a:pt x="7311" y="6177"/>
                  <a:pt x="7343" y="6195"/>
                  <a:pt x="7396" y="6182"/>
                </a:cubicBezTo>
                <a:cubicBezTo>
                  <a:pt x="7440" y="6171"/>
                  <a:pt x="7490" y="6189"/>
                  <a:pt x="7510" y="6221"/>
                </a:cubicBezTo>
                <a:cubicBezTo>
                  <a:pt x="7529" y="6254"/>
                  <a:pt x="7610" y="6293"/>
                  <a:pt x="7688" y="6311"/>
                </a:cubicBezTo>
                <a:cubicBezTo>
                  <a:pt x="7888" y="6354"/>
                  <a:pt x="7936" y="6355"/>
                  <a:pt x="7936" y="6315"/>
                </a:cubicBezTo>
                <a:cubicBezTo>
                  <a:pt x="7936" y="6261"/>
                  <a:pt x="7725" y="6148"/>
                  <a:pt x="7664" y="6170"/>
                </a:cubicBezTo>
                <a:cubicBezTo>
                  <a:pt x="7633" y="6181"/>
                  <a:pt x="7573" y="6166"/>
                  <a:pt x="7531" y="6137"/>
                </a:cubicBezTo>
                <a:cubicBezTo>
                  <a:pt x="7457" y="6087"/>
                  <a:pt x="7458" y="6082"/>
                  <a:pt x="7558" y="6045"/>
                </a:cubicBezTo>
                <a:cubicBezTo>
                  <a:pt x="7643" y="6013"/>
                  <a:pt x="7606" y="6006"/>
                  <a:pt x="7369" y="6008"/>
                </a:cubicBezTo>
                <a:close/>
                <a:moveTo>
                  <a:pt x="7969" y="6051"/>
                </a:moveTo>
                <a:cubicBezTo>
                  <a:pt x="7893" y="6059"/>
                  <a:pt x="7945" y="6066"/>
                  <a:pt x="8083" y="6066"/>
                </a:cubicBezTo>
                <a:cubicBezTo>
                  <a:pt x="8222" y="6066"/>
                  <a:pt x="8284" y="6059"/>
                  <a:pt x="8220" y="6051"/>
                </a:cubicBezTo>
                <a:cubicBezTo>
                  <a:pt x="8157" y="6042"/>
                  <a:pt x="8044" y="6042"/>
                  <a:pt x="7969" y="6051"/>
                </a:cubicBezTo>
                <a:close/>
                <a:moveTo>
                  <a:pt x="10199" y="6156"/>
                </a:moveTo>
                <a:cubicBezTo>
                  <a:pt x="10089" y="6156"/>
                  <a:pt x="10102" y="6194"/>
                  <a:pt x="10258" y="6317"/>
                </a:cubicBezTo>
                <a:cubicBezTo>
                  <a:pt x="10398" y="6427"/>
                  <a:pt x="10500" y="6458"/>
                  <a:pt x="10500" y="6389"/>
                </a:cubicBezTo>
                <a:cubicBezTo>
                  <a:pt x="10500" y="6367"/>
                  <a:pt x="10472" y="6350"/>
                  <a:pt x="10436" y="6350"/>
                </a:cubicBezTo>
                <a:cubicBezTo>
                  <a:pt x="10401" y="6350"/>
                  <a:pt x="10351" y="6306"/>
                  <a:pt x="10324" y="6253"/>
                </a:cubicBezTo>
                <a:cubicBezTo>
                  <a:pt x="10298" y="6199"/>
                  <a:pt x="10242" y="6156"/>
                  <a:pt x="10199" y="6156"/>
                </a:cubicBezTo>
                <a:close/>
                <a:moveTo>
                  <a:pt x="10712" y="6235"/>
                </a:moveTo>
                <a:cubicBezTo>
                  <a:pt x="10667" y="6234"/>
                  <a:pt x="10626" y="6250"/>
                  <a:pt x="10626" y="6285"/>
                </a:cubicBezTo>
                <a:cubicBezTo>
                  <a:pt x="10626" y="6314"/>
                  <a:pt x="10669" y="6356"/>
                  <a:pt x="10721" y="6378"/>
                </a:cubicBezTo>
                <a:cubicBezTo>
                  <a:pt x="10821" y="6420"/>
                  <a:pt x="10861" y="6385"/>
                  <a:pt x="10821" y="6290"/>
                </a:cubicBezTo>
                <a:cubicBezTo>
                  <a:pt x="10806" y="6254"/>
                  <a:pt x="10756" y="6236"/>
                  <a:pt x="10712" y="6235"/>
                </a:cubicBezTo>
                <a:close/>
                <a:moveTo>
                  <a:pt x="6084" y="6274"/>
                </a:moveTo>
                <a:cubicBezTo>
                  <a:pt x="6063" y="6269"/>
                  <a:pt x="6046" y="6290"/>
                  <a:pt x="6046" y="6342"/>
                </a:cubicBezTo>
                <a:cubicBezTo>
                  <a:pt x="6046" y="6380"/>
                  <a:pt x="6021" y="6436"/>
                  <a:pt x="5993" y="6465"/>
                </a:cubicBezTo>
                <a:cubicBezTo>
                  <a:pt x="5950" y="6507"/>
                  <a:pt x="5954" y="6512"/>
                  <a:pt x="6017" y="6491"/>
                </a:cubicBezTo>
                <a:cubicBezTo>
                  <a:pt x="6060" y="6477"/>
                  <a:pt x="6109" y="6466"/>
                  <a:pt x="6127" y="6466"/>
                </a:cubicBezTo>
                <a:cubicBezTo>
                  <a:pt x="6145" y="6466"/>
                  <a:pt x="6151" y="6423"/>
                  <a:pt x="6140" y="6370"/>
                </a:cubicBezTo>
                <a:cubicBezTo>
                  <a:pt x="6128" y="6314"/>
                  <a:pt x="6104" y="6280"/>
                  <a:pt x="6084" y="6274"/>
                </a:cubicBezTo>
                <a:close/>
                <a:moveTo>
                  <a:pt x="4214" y="6311"/>
                </a:moveTo>
                <a:cubicBezTo>
                  <a:pt x="4184" y="6317"/>
                  <a:pt x="4120" y="6358"/>
                  <a:pt x="4049" y="6421"/>
                </a:cubicBezTo>
                <a:cubicBezTo>
                  <a:pt x="3956" y="6504"/>
                  <a:pt x="3616" y="6785"/>
                  <a:pt x="3293" y="7047"/>
                </a:cubicBezTo>
                <a:cubicBezTo>
                  <a:pt x="2969" y="7309"/>
                  <a:pt x="2698" y="7539"/>
                  <a:pt x="2690" y="7558"/>
                </a:cubicBezTo>
                <a:cubicBezTo>
                  <a:pt x="2649" y="7658"/>
                  <a:pt x="2814" y="7560"/>
                  <a:pt x="3079" y="7329"/>
                </a:cubicBezTo>
                <a:cubicBezTo>
                  <a:pt x="3244" y="7185"/>
                  <a:pt x="3491" y="6981"/>
                  <a:pt x="3628" y="6874"/>
                </a:cubicBezTo>
                <a:cubicBezTo>
                  <a:pt x="4067" y="6532"/>
                  <a:pt x="4251" y="6363"/>
                  <a:pt x="4234" y="6317"/>
                </a:cubicBezTo>
                <a:cubicBezTo>
                  <a:pt x="4232" y="6310"/>
                  <a:pt x="4225" y="6309"/>
                  <a:pt x="4214" y="6311"/>
                </a:cubicBezTo>
                <a:close/>
                <a:moveTo>
                  <a:pt x="5820" y="6319"/>
                </a:moveTo>
                <a:cubicBezTo>
                  <a:pt x="5789" y="6319"/>
                  <a:pt x="5751" y="6335"/>
                  <a:pt x="5707" y="6372"/>
                </a:cubicBezTo>
                <a:cubicBezTo>
                  <a:pt x="5654" y="6417"/>
                  <a:pt x="5639" y="6471"/>
                  <a:pt x="5655" y="6580"/>
                </a:cubicBezTo>
                <a:cubicBezTo>
                  <a:pt x="5668" y="6668"/>
                  <a:pt x="5658" y="6739"/>
                  <a:pt x="5630" y="6755"/>
                </a:cubicBezTo>
                <a:cubicBezTo>
                  <a:pt x="5604" y="6769"/>
                  <a:pt x="5583" y="6814"/>
                  <a:pt x="5583" y="6856"/>
                </a:cubicBezTo>
                <a:cubicBezTo>
                  <a:pt x="5583" y="6897"/>
                  <a:pt x="5601" y="6932"/>
                  <a:pt x="5624" y="6932"/>
                </a:cubicBezTo>
                <a:cubicBezTo>
                  <a:pt x="5678" y="6932"/>
                  <a:pt x="5761" y="6784"/>
                  <a:pt x="5732" y="6740"/>
                </a:cubicBezTo>
                <a:cubicBezTo>
                  <a:pt x="5719" y="6721"/>
                  <a:pt x="5756" y="6655"/>
                  <a:pt x="5813" y="6592"/>
                </a:cubicBezTo>
                <a:cubicBezTo>
                  <a:pt x="5935" y="6458"/>
                  <a:pt x="5913" y="6318"/>
                  <a:pt x="5820" y="6319"/>
                </a:cubicBezTo>
                <a:close/>
                <a:moveTo>
                  <a:pt x="18292" y="6320"/>
                </a:moveTo>
                <a:cubicBezTo>
                  <a:pt x="18283" y="6328"/>
                  <a:pt x="18299" y="6445"/>
                  <a:pt x="18326" y="6580"/>
                </a:cubicBezTo>
                <a:cubicBezTo>
                  <a:pt x="18353" y="6715"/>
                  <a:pt x="18384" y="6804"/>
                  <a:pt x="18394" y="6776"/>
                </a:cubicBezTo>
                <a:cubicBezTo>
                  <a:pt x="18413" y="6722"/>
                  <a:pt x="18318" y="6296"/>
                  <a:pt x="18292" y="6320"/>
                </a:cubicBezTo>
                <a:close/>
                <a:moveTo>
                  <a:pt x="5090" y="6364"/>
                </a:moveTo>
                <a:cubicBezTo>
                  <a:pt x="5082" y="6367"/>
                  <a:pt x="5079" y="6380"/>
                  <a:pt x="5079" y="6403"/>
                </a:cubicBezTo>
                <a:cubicBezTo>
                  <a:pt x="5079" y="6455"/>
                  <a:pt x="5125" y="6466"/>
                  <a:pt x="5342" y="6460"/>
                </a:cubicBezTo>
                <a:cubicBezTo>
                  <a:pt x="5594" y="6453"/>
                  <a:pt x="5596" y="6451"/>
                  <a:pt x="5395" y="6437"/>
                </a:cubicBezTo>
                <a:cubicBezTo>
                  <a:pt x="5280" y="6429"/>
                  <a:pt x="5162" y="6404"/>
                  <a:pt x="5132" y="6382"/>
                </a:cubicBezTo>
                <a:cubicBezTo>
                  <a:pt x="5112" y="6366"/>
                  <a:pt x="5099" y="6360"/>
                  <a:pt x="5090" y="6364"/>
                </a:cubicBezTo>
                <a:close/>
                <a:moveTo>
                  <a:pt x="9429" y="6389"/>
                </a:moveTo>
                <a:cubicBezTo>
                  <a:pt x="9394" y="6389"/>
                  <a:pt x="9365" y="6406"/>
                  <a:pt x="9365" y="6427"/>
                </a:cubicBezTo>
                <a:cubicBezTo>
                  <a:pt x="9365" y="6449"/>
                  <a:pt x="9394" y="6466"/>
                  <a:pt x="9429" y="6466"/>
                </a:cubicBezTo>
                <a:cubicBezTo>
                  <a:pt x="9463" y="6466"/>
                  <a:pt x="9491" y="6449"/>
                  <a:pt x="9491" y="6427"/>
                </a:cubicBezTo>
                <a:cubicBezTo>
                  <a:pt x="9491" y="6406"/>
                  <a:pt x="9463" y="6389"/>
                  <a:pt x="9429" y="6389"/>
                </a:cubicBezTo>
                <a:close/>
                <a:moveTo>
                  <a:pt x="10988" y="6427"/>
                </a:moveTo>
                <a:cubicBezTo>
                  <a:pt x="10956" y="6427"/>
                  <a:pt x="10918" y="6453"/>
                  <a:pt x="10904" y="6485"/>
                </a:cubicBezTo>
                <a:cubicBezTo>
                  <a:pt x="10891" y="6517"/>
                  <a:pt x="10851" y="6544"/>
                  <a:pt x="10816" y="6544"/>
                </a:cubicBezTo>
                <a:cubicBezTo>
                  <a:pt x="10780" y="6544"/>
                  <a:pt x="10752" y="6558"/>
                  <a:pt x="10752" y="6575"/>
                </a:cubicBezTo>
                <a:cubicBezTo>
                  <a:pt x="10752" y="6631"/>
                  <a:pt x="10852" y="6699"/>
                  <a:pt x="10931" y="6699"/>
                </a:cubicBezTo>
                <a:cubicBezTo>
                  <a:pt x="10973" y="6699"/>
                  <a:pt x="11018" y="6725"/>
                  <a:pt x="11031" y="6757"/>
                </a:cubicBezTo>
                <a:cubicBezTo>
                  <a:pt x="11044" y="6789"/>
                  <a:pt x="11072" y="6815"/>
                  <a:pt x="11092" y="6815"/>
                </a:cubicBezTo>
                <a:cubicBezTo>
                  <a:pt x="11151" y="6815"/>
                  <a:pt x="11139" y="6788"/>
                  <a:pt x="11023" y="6673"/>
                </a:cubicBezTo>
                <a:cubicBezTo>
                  <a:pt x="10928" y="6578"/>
                  <a:pt x="10922" y="6560"/>
                  <a:pt x="10980" y="6521"/>
                </a:cubicBezTo>
                <a:cubicBezTo>
                  <a:pt x="11062" y="6466"/>
                  <a:pt x="11065" y="6427"/>
                  <a:pt x="10988" y="6427"/>
                </a:cubicBezTo>
                <a:close/>
                <a:moveTo>
                  <a:pt x="7682" y="6430"/>
                </a:moveTo>
                <a:cubicBezTo>
                  <a:pt x="7636" y="6434"/>
                  <a:pt x="7588" y="6452"/>
                  <a:pt x="7558" y="6485"/>
                </a:cubicBezTo>
                <a:cubicBezTo>
                  <a:pt x="7514" y="6534"/>
                  <a:pt x="7522" y="6544"/>
                  <a:pt x="7609" y="6544"/>
                </a:cubicBezTo>
                <a:cubicBezTo>
                  <a:pt x="7666" y="6544"/>
                  <a:pt x="7726" y="6557"/>
                  <a:pt x="7743" y="6573"/>
                </a:cubicBezTo>
                <a:cubicBezTo>
                  <a:pt x="7760" y="6589"/>
                  <a:pt x="7834" y="6623"/>
                  <a:pt x="7907" y="6648"/>
                </a:cubicBezTo>
                <a:cubicBezTo>
                  <a:pt x="8048" y="6696"/>
                  <a:pt x="8231" y="6713"/>
                  <a:pt x="8231" y="6679"/>
                </a:cubicBezTo>
                <a:cubicBezTo>
                  <a:pt x="8231" y="6668"/>
                  <a:pt x="8182" y="6642"/>
                  <a:pt x="8123" y="6621"/>
                </a:cubicBezTo>
                <a:cubicBezTo>
                  <a:pt x="8063" y="6600"/>
                  <a:pt x="8027" y="6565"/>
                  <a:pt x="8042" y="6544"/>
                </a:cubicBezTo>
                <a:cubicBezTo>
                  <a:pt x="8057" y="6521"/>
                  <a:pt x="8015" y="6506"/>
                  <a:pt x="7941" y="6506"/>
                </a:cubicBezTo>
                <a:cubicBezTo>
                  <a:pt x="7872" y="6506"/>
                  <a:pt x="7803" y="6487"/>
                  <a:pt x="7789" y="6466"/>
                </a:cubicBezTo>
                <a:cubicBezTo>
                  <a:pt x="7769" y="6437"/>
                  <a:pt x="7727" y="6426"/>
                  <a:pt x="7682" y="6430"/>
                </a:cubicBezTo>
                <a:close/>
                <a:moveTo>
                  <a:pt x="8473" y="6466"/>
                </a:moveTo>
                <a:cubicBezTo>
                  <a:pt x="8366" y="6466"/>
                  <a:pt x="8354" y="6475"/>
                  <a:pt x="8399" y="6525"/>
                </a:cubicBezTo>
                <a:cubicBezTo>
                  <a:pt x="8428" y="6557"/>
                  <a:pt x="8477" y="6583"/>
                  <a:pt x="8510" y="6583"/>
                </a:cubicBezTo>
                <a:cubicBezTo>
                  <a:pt x="8542" y="6583"/>
                  <a:pt x="8580" y="6608"/>
                  <a:pt x="8593" y="6640"/>
                </a:cubicBezTo>
                <a:cubicBezTo>
                  <a:pt x="8606" y="6672"/>
                  <a:pt x="8642" y="6699"/>
                  <a:pt x="8671" y="6699"/>
                </a:cubicBezTo>
                <a:cubicBezTo>
                  <a:pt x="8701" y="6699"/>
                  <a:pt x="8745" y="6721"/>
                  <a:pt x="8769" y="6749"/>
                </a:cubicBezTo>
                <a:cubicBezTo>
                  <a:pt x="8838" y="6826"/>
                  <a:pt x="9035" y="6806"/>
                  <a:pt x="9186" y="6707"/>
                </a:cubicBezTo>
                <a:cubicBezTo>
                  <a:pt x="9261" y="6657"/>
                  <a:pt x="9323" y="6601"/>
                  <a:pt x="9323" y="6584"/>
                </a:cubicBezTo>
                <a:cubicBezTo>
                  <a:pt x="9323" y="6517"/>
                  <a:pt x="9181" y="6506"/>
                  <a:pt x="9085" y="6565"/>
                </a:cubicBezTo>
                <a:cubicBezTo>
                  <a:pt x="8943" y="6650"/>
                  <a:pt x="8585" y="6627"/>
                  <a:pt x="8593" y="6533"/>
                </a:cubicBezTo>
                <a:cubicBezTo>
                  <a:pt x="8598" y="6484"/>
                  <a:pt x="8567" y="6466"/>
                  <a:pt x="8473" y="6466"/>
                </a:cubicBezTo>
                <a:close/>
                <a:moveTo>
                  <a:pt x="6415" y="6477"/>
                </a:moveTo>
                <a:cubicBezTo>
                  <a:pt x="6293" y="6485"/>
                  <a:pt x="6382" y="6491"/>
                  <a:pt x="6613" y="6491"/>
                </a:cubicBezTo>
                <a:cubicBezTo>
                  <a:pt x="6844" y="6491"/>
                  <a:pt x="6944" y="6485"/>
                  <a:pt x="6835" y="6477"/>
                </a:cubicBezTo>
                <a:cubicBezTo>
                  <a:pt x="6726" y="6469"/>
                  <a:pt x="6537" y="6469"/>
                  <a:pt x="6415" y="6477"/>
                </a:cubicBezTo>
                <a:close/>
                <a:moveTo>
                  <a:pt x="7214" y="6479"/>
                </a:moveTo>
                <a:cubicBezTo>
                  <a:pt x="7180" y="6491"/>
                  <a:pt x="7191" y="6500"/>
                  <a:pt x="7240" y="6502"/>
                </a:cubicBezTo>
                <a:cubicBezTo>
                  <a:pt x="7284" y="6504"/>
                  <a:pt x="7309" y="6494"/>
                  <a:pt x="7295" y="6482"/>
                </a:cubicBezTo>
                <a:cubicBezTo>
                  <a:pt x="7281" y="6469"/>
                  <a:pt x="7244" y="6468"/>
                  <a:pt x="7214" y="6479"/>
                </a:cubicBezTo>
                <a:close/>
                <a:moveTo>
                  <a:pt x="6577" y="6672"/>
                </a:moveTo>
                <a:cubicBezTo>
                  <a:pt x="6541" y="6703"/>
                  <a:pt x="6443" y="6805"/>
                  <a:pt x="6264" y="6997"/>
                </a:cubicBezTo>
                <a:cubicBezTo>
                  <a:pt x="6096" y="7175"/>
                  <a:pt x="6026" y="7178"/>
                  <a:pt x="6067" y="7005"/>
                </a:cubicBezTo>
                <a:cubicBezTo>
                  <a:pt x="6087" y="6921"/>
                  <a:pt x="6077" y="6887"/>
                  <a:pt x="6026" y="6869"/>
                </a:cubicBezTo>
                <a:cubicBezTo>
                  <a:pt x="5929" y="6835"/>
                  <a:pt x="5901" y="6876"/>
                  <a:pt x="5897" y="7062"/>
                </a:cubicBezTo>
                <a:cubicBezTo>
                  <a:pt x="5892" y="7316"/>
                  <a:pt x="5869" y="7330"/>
                  <a:pt x="5526" y="7301"/>
                </a:cubicBezTo>
                <a:cubicBezTo>
                  <a:pt x="5361" y="7288"/>
                  <a:pt x="5174" y="7268"/>
                  <a:pt x="5110" y="7257"/>
                </a:cubicBezTo>
                <a:cubicBezTo>
                  <a:pt x="5042" y="7245"/>
                  <a:pt x="4995" y="7252"/>
                  <a:pt x="4995" y="7277"/>
                </a:cubicBezTo>
                <a:cubicBezTo>
                  <a:pt x="4995" y="7303"/>
                  <a:pt x="5094" y="7319"/>
                  <a:pt x="5244" y="7319"/>
                </a:cubicBezTo>
                <a:cubicBezTo>
                  <a:pt x="5481" y="7319"/>
                  <a:pt x="5594" y="7363"/>
                  <a:pt x="5500" y="7417"/>
                </a:cubicBezTo>
                <a:cubicBezTo>
                  <a:pt x="5415" y="7465"/>
                  <a:pt x="5298" y="7738"/>
                  <a:pt x="5343" y="7780"/>
                </a:cubicBezTo>
                <a:cubicBezTo>
                  <a:pt x="5373" y="7808"/>
                  <a:pt x="5370" y="7839"/>
                  <a:pt x="5333" y="7880"/>
                </a:cubicBezTo>
                <a:cubicBezTo>
                  <a:pt x="5287" y="7932"/>
                  <a:pt x="5294" y="7941"/>
                  <a:pt x="5386" y="7941"/>
                </a:cubicBezTo>
                <a:cubicBezTo>
                  <a:pt x="5466" y="7941"/>
                  <a:pt x="5496" y="7917"/>
                  <a:pt x="5506" y="7853"/>
                </a:cubicBezTo>
                <a:cubicBezTo>
                  <a:pt x="5519" y="7771"/>
                  <a:pt x="5540" y="7766"/>
                  <a:pt x="5836" y="7770"/>
                </a:cubicBezTo>
                <a:cubicBezTo>
                  <a:pt x="6061" y="7772"/>
                  <a:pt x="6085" y="7769"/>
                  <a:pt x="5920" y="7758"/>
                </a:cubicBezTo>
                <a:cubicBezTo>
                  <a:pt x="5546" y="7732"/>
                  <a:pt x="5549" y="7687"/>
                  <a:pt x="5951" y="7390"/>
                </a:cubicBezTo>
                <a:cubicBezTo>
                  <a:pt x="6028" y="7333"/>
                  <a:pt x="6087" y="7280"/>
                  <a:pt x="6080" y="7272"/>
                </a:cubicBezTo>
                <a:cubicBezTo>
                  <a:pt x="6073" y="7265"/>
                  <a:pt x="6139" y="7187"/>
                  <a:pt x="6227" y="7099"/>
                </a:cubicBezTo>
                <a:cubicBezTo>
                  <a:pt x="6316" y="7011"/>
                  <a:pt x="6445" y="6863"/>
                  <a:pt x="6515" y="6770"/>
                </a:cubicBezTo>
                <a:cubicBezTo>
                  <a:pt x="6584" y="6679"/>
                  <a:pt x="6612" y="6640"/>
                  <a:pt x="6577" y="6672"/>
                </a:cubicBezTo>
                <a:close/>
                <a:moveTo>
                  <a:pt x="20526" y="6763"/>
                </a:moveTo>
                <a:cubicBezTo>
                  <a:pt x="20519" y="6761"/>
                  <a:pt x="20513" y="6763"/>
                  <a:pt x="20511" y="6770"/>
                </a:cubicBezTo>
                <a:cubicBezTo>
                  <a:pt x="20500" y="6799"/>
                  <a:pt x="20550" y="6896"/>
                  <a:pt x="20622" y="6988"/>
                </a:cubicBezTo>
                <a:cubicBezTo>
                  <a:pt x="20732" y="7130"/>
                  <a:pt x="20743" y="7163"/>
                  <a:pt x="20692" y="7203"/>
                </a:cubicBezTo>
                <a:cubicBezTo>
                  <a:pt x="20643" y="7240"/>
                  <a:pt x="20603" y="7222"/>
                  <a:pt x="20482" y="7111"/>
                </a:cubicBezTo>
                <a:cubicBezTo>
                  <a:pt x="20400" y="7035"/>
                  <a:pt x="20333" y="6946"/>
                  <a:pt x="20333" y="6914"/>
                </a:cubicBezTo>
                <a:cubicBezTo>
                  <a:pt x="20333" y="6872"/>
                  <a:pt x="20290" y="6855"/>
                  <a:pt x="20186" y="6855"/>
                </a:cubicBezTo>
                <a:cubicBezTo>
                  <a:pt x="20083" y="6855"/>
                  <a:pt x="20039" y="6872"/>
                  <a:pt x="20039" y="6912"/>
                </a:cubicBezTo>
                <a:cubicBezTo>
                  <a:pt x="20039" y="6944"/>
                  <a:pt x="20065" y="6970"/>
                  <a:pt x="20096" y="6970"/>
                </a:cubicBezTo>
                <a:cubicBezTo>
                  <a:pt x="20187" y="6970"/>
                  <a:pt x="20610" y="7365"/>
                  <a:pt x="20668" y="7504"/>
                </a:cubicBezTo>
                <a:cubicBezTo>
                  <a:pt x="20747" y="7691"/>
                  <a:pt x="20705" y="7747"/>
                  <a:pt x="20482" y="7747"/>
                </a:cubicBezTo>
                <a:cubicBezTo>
                  <a:pt x="20377" y="7747"/>
                  <a:pt x="20292" y="7760"/>
                  <a:pt x="20292" y="7776"/>
                </a:cubicBezTo>
                <a:cubicBezTo>
                  <a:pt x="20292" y="7792"/>
                  <a:pt x="20372" y="7805"/>
                  <a:pt x="20470" y="7805"/>
                </a:cubicBezTo>
                <a:cubicBezTo>
                  <a:pt x="20617" y="7805"/>
                  <a:pt x="20646" y="7816"/>
                  <a:pt x="20636" y="7872"/>
                </a:cubicBezTo>
                <a:cubicBezTo>
                  <a:pt x="20626" y="7928"/>
                  <a:pt x="20656" y="7941"/>
                  <a:pt x="20814" y="7941"/>
                </a:cubicBezTo>
                <a:cubicBezTo>
                  <a:pt x="21095" y="7941"/>
                  <a:pt x="21272" y="7754"/>
                  <a:pt x="21110" y="7630"/>
                </a:cubicBezTo>
                <a:cubicBezTo>
                  <a:pt x="21076" y="7603"/>
                  <a:pt x="21048" y="7565"/>
                  <a:pt x="21048" y="7544"/>
                </a:cubicBezTo>
                <a:cubicBezTo>
                  <a:pt x="21048" y="7524"/>
                  <a:pt x="20998" y="7448"/>
                  <a:pt x="20937" y="7374"/>
                </a:cubicBezTo>
                <a:cubicBezTo>
                  <a:pt x="20845" y="7263"/>
                  <a:pt x="20833" y="7224"/>
                  <a:pt x="20869" y="7153"/>
                </a:cubicBezTo>
                <a:cubicBezTo>
                  <a:pt x="20894" y="7106"/>
                  <a:pt x="20926" y="7035"/>
                  <a:pt x="20940" y="6996"/>
                </a:cubicBezTo>
                <a:cubicBezTo>
                  <a:pt x="20956" y="6950"/>
                  <a:pt x="20988" y="6933"/>
                  <a:pt x="21030" y="6947"/>
                </a:cubicBezTo>
                <a:cubicBezTo>
                  <a:pt x="21079" y="6965"/>
                  <a:pt x="21092" y="6949"/>
                  <a:pt x="21082" y="6884"/>
                </a:cubicBezTo>
                <a:cubicBezTo>
                  <a:pt x="21064" y="6767"/>
                  <a:pt x="20919" y="6768"/>
                  <a:pt x="20855" y="6886"/>
                </a:cubicBezTo>
                <a:cubicBezTo>
                  <a:pt x="20759" y="7064"/>
                  <a:pt x="20723" y="7066"/>
                  <a:pt x="20624" y="6888"/>
                </a:cubicBezTo>
                <a:cubicBezTo>
                  <a:pt x="20584" y="6817"/>
                  <a:pt x="20547" y="6770"/>
                  <a:pt x="20526" y="6763"/>
                </a:cubicBezTo>
                <a:close/>
                <a:moveTo>
                  <a:pt x="8658" y="6827"/>
                </a:moveTo>
                <a:cubicBezTo>
                  <a:pt x="8520" y="6815"/>
                  <a:pt x="8479" y="6826"/>
                  <a:pt x="8442" y="6891"/>
                </a:cubicBezTo>
                <a:cubicBezTo>
                  <a:pt x="8416" y="6936"/>
                  <a:pt x="8354" y="6970"/>
                  <a:pt x="8297" y="6970"/>
                </a:cubicBezTo>
                <a:cubicBezTo>
                  <a:pt x="8213" y="6970"/>
                  <a:pt x="8063" y="7106"/>
                  <a:pt x="8063" y="7182"/>
                </a:cubicBezTo>
                <a:cubicBezTo>
                  <a:pt x="8063" y="7220"/>
                  <a:pt x="8154" y="7205"/>
                  <a:pt x="8299" y="7141"/>
                </a:cubicBezTo>
                <a:cubicBezTo>
                  <a:pt x="8388" y="7102"/>
                  <a:pt x="8441" y="7050"/>
                  <a:pt x="8441" y="7004"/>
                </a:cubicBezTo>
                <a:cubicBezTo>
                  <a:pt x="8441" y="6960"/>
                  <a:pt x="8485" y="6915"/>
                  <a:pt x="8550" y="6892"/>
                </a:cubicBezTo>
                <a:cubicBezTo>
                  <a:pt x="8643" y="6860"/>
                  <a:pt x="8683" y="6871"/>
                  <a:pt x="8819" y="6970"/>
                </a:cubicBezTo>
                <a:cubicBezTo>
                  <a:pt x="8907" y="7035"/>
                  <a:pt x="9059" y="7114"/>
                  <a:pt x="9156" y="7146"/>
                </a:cubicBezTo>
                <a:cubicBezTo>
                  <a:pt x="9368" y="7215"/>
                  <a:pt x="9365" y="7214"/>
                  <a:pt x="9365" y="7160"/>
                </a:cubicBezTo>
                <a:cubicBezTo>
                  <a:pt x="9365" y="7082"/>
                  <a:pt x="9177" y="6973"/>
                  <a:pt x="9042" y="6971"/>
                </a:cubicBezTo>
                <a:cubicBezTo>
                  <a:pt x="8961" y="6971"/>
                  <a:pt x="8892" y="6945"/>
                  <a:pt x="8868" y="6906"/>
                </a:cubicBezTo>
                <a:cubicBezTo>
                  <a:pt x="8845" y="6868"/>
                  <a:pt x="8761" y="6836"/>
                  <a:pt x="8658" y="6827"/>
                </a:cubicBezTo>
                <a:close/>
                <a:moveTo>
                  <a:pt x="18413" y="6878"/>
                </a:moveTo>
                <a:cubicBezTo>
                  <a:pt x="18409" y="6886"/>
                  <a:pt x="18407" y="6905"/>
                  <a:pt x="18407" y="6932"/>
                </a:cubicBezTo>
                <a:cubicBezTo>
                  <a:pt x="18407" y="6985"/>
                  <a:pt x="18416" y="7007"/>
                  <a:pt x="18428" y="6980"/>
                </a:cubicBezTo>
                <a:cubicBezTo>
                  <a:pt x="18439" y="6953"/>
                  <a:pt x="18439" y="6910"/>
                  <a:pt x="18428" y="6884"/>
                </a:cubicBezTo>
                <a:cubicBezTo>
                  <a:pt x="18422" y="6870"/>
                  <a:pt x="18417" y="6869"/>
                  <a:pt x="18413" y="6878"/>
                </a:cubicBezTo>
                <a:close/>
                <a:moveTo>
                  <a:pt x="9486" y="6894"/>
                </a:moveTo>
                <a:cubicBezTo>
                  <a:pt x="9445" y="6899"/>
                  <a:pt x="9408" y="6920"/>
                  <a:pt x="9408" y="6956"/>
                </a:cubicBezTo>
                <a:cubicBezTo>
                  <a:pt x="9408" y="7001"/>
                  <a:pt x="9433" y="7012"/>
                  <a:pt x="9497" y="6997"/>
                </a:cubicBezTo>
                <a:cubicBezTo>
                  <a:pt x="9559" y="6982"/>
                  <a:pt x="9591" y="6996"/>
                  <a:pt x="9605" y="7046"/>
                </a:cubicBezTo>
                <a:cubicBezTo>
                  <a:pt x="9618" y="7092"/>
                  <a:pt x="9702" y="7139"/>
                  <a:pt x="9842" y="7177"/>
                </a:cubicBezTo>
                <a:cubicBezTo>
                  <a:pt x="10112" y="7251"/>
                  <a:pt x="10112" y="7251"/>
                  <a:pt x="10143" y="7204"/>
                </a:cubicBezTo>
                <a:cubicBezTo>
                  <a:pt x="10157" y="7182"/>
                  <a:pt x="10146" y="7164"/>
                  <a:pt x="10117" y="7164"/>
                </a:cubicBezTo>
                <a:cubicBezTo>
                  <a:pt x="10088" y="7164"/>
                  <a:pt x="10024" y="7129"/>
                  <a:pt x="9975" y="7087"/>
                </a:cubicBezTo>
                <a:cubicBezTo>
                  <a:pt x="9926" y="7045"/>
                  <a:pt x="9822" y="7003"/>
                  <a:pt x="9743" y="6996"/>
                </a:cubicBezTo>
                <a:cubicBezTo>
                  <a:pt x="9664" y="6988"/>
                  <a:pt x="9593" y="6962"/>
                  <a:pt x="9584" y="6938"/>
                </a:cubicBezTo>
                <a:cubicBezTo>
                  <a:pt x="9572" y="6903"/>
                  <a:pt x="9527" y="6890"/>
                  <a:pt x="9486" y="6894"/>
                </a:cubicBezTo>
                <a:close/>
                <a:moveTo>
                  <a:pt x="8389" y="7290"/>
                </a:moveTo>
                <a:cubicBezTo>
                  <a:pt x="8360" y="7299"/>
                  <a:pt x="8335" y="7340"/>
                  <a:pt x="8335" y="7381"/>
                </a:cubicBezTo>
                <a:cubicBezTo>
                  <a:pt x="8335" y="7438"/>
                  <a:pt x="8305" y="7456"/>
                  <a:pt x="8203" y="7457"/>
                </a:cubicBezTo>
                <a:cubicBezTo>
                  <a:pt x="7970" y="7459"/>
                  <a:pt x="7855" y="7622"/>
                  <a:pt x="8010" y="7731"/>
                </a:cubicBezTo>
                <a:cubicBezTo>
                  <a:pt x="8051" y="7759"/>
                  <a:pt x="8121" y="7783"/>
                  <a:pt x="8166" y="7784"/>
                </a:cubicBezTo>
                <a:cubicBezTo>
                  <a:pt x="8242" y="7785"/>
                  <a:pt x="8243" y="7783"/>
                  <a:pt x="8173" y="7736"/>
                </a:cubicBezTo>
                <a:cubicBezTo>
                  <a:pt x="8106" y="7690"/>
                  <a:pt x="8113" y="7674"/>
                  <a:pt x="8270" y="7544"/>
                </a:cubicBezTo>
                <a:cubicBezTo>
                  <a:pt x="8431" y="7411"/>
                  <a:pt x="8504" y="7255"/>
                  <a:pt x="8389" y="7290"/>
                </a:cubicBezTo>
                <a:close/>
                <a:moveTo>
                  <a:pt x="9838" y="7293"/>
                </a:moveTo>
                <a:cubicBezTo>
                  <a:pt x="9831" y="7299"/>
                  <a:pt x="9828" y="7316"/>
                  <a:pt x="9828" y="7345"/>
                </a:cubicBezTo>
                <a:cubicBezTo>
                  <a:pt x="9828" y="7388"/>
                  <a:pt x="9842" y="7437"/>
                  <a:pt x="9859" y="7453"/>
                </a:cubicBezTo>
                <a:cubicBezTo>
                  <a:pt x="9876" y="7469"/>
                  <a:pt x="9897" y="7452"/>
                  <a:pt x="9905" y="7416"/>
                </a:cubicBezTo>
                <a:cubicBezTo>
                  <a:pt x="9913" y="7380"/>
                  <a:pt x="9899" y="7331"/>
                  <a:pt x="9873" y="7307"/>
                </a:cubicBezTo>
                <a:cubicBezTo>
                  <a:pt x="9857" y="7292"/>
                  <a:pt x="9845" y="7287"/>
                  <a:pt x="9838" y="7293"/>
                </a:cubicBezTo>
                <a:close/>
                <a:moveTo>
                  <a:pt x="7698" y="7439"/>
                </a:moveTo>
                <a:cubicBezTo>
                  <a:pt x="7657" y="7447"/>
                  <a:pt x="7607" y="7473"/>
                  <a:pt x="7570" y="7513"/>
                </a:cubicBezTo>
                <a:cubicBezTo>
                  <a:pt x="7530" y="7556"/>
                  <a:pt x="7465" y="7591"/>
                  <a:pt x="7425" y="7591"/>
                </a:cubicBezTo>
                <a:cubicBezTo>
                  <a:pt x="7385" y="7591"/>
                  <a:pt x="7306" y="7636"/>
                  <a:pt x="7250" y="7691"/>
                </a:cubicBezTo>
                <a:cubicBezTo>
                  <a:pt x="7152" y="7789"/>
                  <a:pt x="7139" y="7792"/>
                  <a:pt x="6703" y="7779"/>
                </a:cubicBezTo>
                <a:cubicBezTo>
                  <a:pt x="6457" y="7772"/>
                  <a:pt x="6256" y="7778"/>
                  <a:pt x="6256" y="7794"/>
                </a:cubicBezTo>
                <a:cubicBezTo>
                  <a:pt x="6256" y="7809"/>
                  <a:pt x="6478" y="7827"/>
                  <a:pt x="6750" y="7833"/>
                </a:cubicBezTo>
                <a:cubicBezTo>
                  <a:pt x="7021" y="7840"/>
                  <a:pt x="7249" y="7849"/>
                  <a:pt x="7256" y="7854"/>
                </a:cubicBezTo>
                <a:cubicBezTo>
                  <a:pt x="7288" y="7875"/>
                  <a:pt x="7600" y="7682"/>
                  <a:pt x="7600" y="7641"/>
                </a:cubicBezTo>
                <a:cubicBezTo>
                  <a:pt x="7600" y="7615"/>
                  <a:pt x="7638" y="7576"/>
                  <a:pt x="7685" y="7553"/>
                </a:cubicBezTo>
                <a:cubicBezTo>
                  <a:pt x="7731" y="7530"/>
                  <a:pt x="7768" y="7494"/>
                  <a:pt x="7768" y="7473"/>
                </a:cubicBezTo>
                <a:cubicBezTo>
                  <a:pt x="7768" y="7441"/>
                  <a:pt x="7738" y="7430"/>
                  <a:pt x="7698" y="7439"/>
                </a:cubicBezTo>
                <a:close/>
                <a:moveTo>
                  <a:pt x="9839" y="7553"/>
                </a:moveTo>
                <a:cubicBezTo>
                  <a:pt x="9806" y="7554"/>
                  <a:pt x="9785" y="7574"/>
                  <a:pt x="9802" y="7614"/>
                </a:cubicBezTo>
                <a:cubicBezTo>
                  <a:pt x="9816" y="7648"/>
                  <a:pt x="9828" y="7727"/>
                  <a:pt x="9828" y="7789"/>
                </a:cubicBezTo>
                <a:cubicBezTo>
                  <a:pt x="9828" y="7935"/>
                  <a:pt x="9888" y="7933"/>
                  <a:pt x="9954" y="7785"/>
                </a:cubicBezTo>
                <a:cubicBezTo>
                  <a:pt x="9996" y="7692"/>
                  <a:pt x="9996" y="7657"/>
                  <a:pt x="9954" y="7611"/>
                </a:cubicBezTo>
                <a:cubicBezTo>
                  <a:pt x="9919" y="7571"/>
                  <a:pt x="9873" y="7552"/>
                  <a:pt x="9839" y="7553"/>
                </a:cubicBezTo>
                <a:close/>
                <a:moveTo>
                  <a:pt x="9554" y="7630"/>
                </a:moveTo>
                <a:cubicBezTo>
                  <a:pt x="9519" y="7630"/>
                  <a:pt x="9491" y="7647"/>
                  <a:pt x="9491" y="7668"/>
                </a:cubicBezTo>
                <a:cubicBezTo>
                  <a:pt x="9491" y="7690"/>
                  <a:pt x="9519" y="7707"/>
                  <a:pt x="9554" y="7707"/>
                </a:cubicBezTo>
                <a:cubicBezTo>
                  <a:pt x="9589" y="7707"/>
                  <a:pt x="9618" y="7690"/>
                  <a:pt x="9618" y="7668"/>
                </a:cubicBezTo>
                <a:cubicBezTo>
                  <a:pt x="9618" y="7647"/>
                  <a:pt x="9589" y="7630"/>
                  <a:pt x="9554" y="7630"/>
                </a:cubicBezTo>
                <a:close/>
                <a:moveTo>
                  <a:pt x="16646" y="7641"/>
                </a:moveTo>
                <a:cubicBezTo>
                  <a:pt x="16582" y="7650"/>
                  <a:pt x="16634" y="7658"/>
                  <a:pt x="16762" y="7658"/>
                </a:cubicBezTo>
                <a:cubicBezTo>
                  <a:pt x="16889" y="7658"/>
                  <a:pt x="16941" y="7650"/>
                  <a:pt x="16878" y="7641"/>
                </a:cubicBezTo>
                <a:cubicBezTo>
                  <a:pt x="16814" y="7632"/>
                  <a:pt x="16709" y="7632"/>
                  <a:pt x="16646" y="7641"/>
                </a:cubicBezTo>
                <a:close/>
                <a:moveTo>
                  <a:pt x="18137" y="7644"/>
                </a:moveTo>
                <a:cubicBezTo>
                  <a:pt x="18073" y="7651"/>
                  <a:pt x="18009" y="7668"/>
                  <a:pt x="17993" y="7682"/>
                </a:cubicBezTo>
                <a:cubicBezTo>
                  <a:pt x="17950" y="7721"/>
                  <a:pt x="18119" y="7711"/>
                  <a:pt x="18190" y="7670"/>
                </a:cubicBezTo>
                <a:cubicBezTo>
                  <a:pt x="18237" y="7643"/>
                  <a:pt x="18222" y="7636"/>
                  <a:pt x="18137" y="7644"/>
                </a:cubicBezTo>
                <a:close/>
                <a:moveTo>
                  <a:pt x="4753" y="7681"/>
                </a:moveTo>
                <a:cubicBezTo>
                  <a:pt x="4712" y="7690"/>
                  <a:pt x="4746" y="7699"/>
                  <a:pt x="4827" y="7699"/>
                </a:cubicBezTo>
                <a:cubicBezTo>
                  <a:pt x="4908" y="7699"/>
                  <a:pt x="4941" y="7690"/>
                  <a:pt x="4900" y="7681"/>
                </a:cubicBezTo>
                <a:cubicBezTo>
                  <a:pt x="4860" y="7671"/>
                  <a:pt x="4793" y="7671"/>
                  <a:pt x="4753" y="7681"/>
                </a:cubicBezTo>
                <a:close/>
                <a:moveTo>
                  <a:pt x="17339" y="7682"/>
                </a:moveTo>
                <a:cubicBezTo>
                  <a:pt x="17310" y="7692"/>
                  <a:pt x="17333" y="7701"/>
                  <a:pt x="17391" y="7701"/>
                </a:cubicBezTo>
                <a:cubicBezTo>
                  <a:pt x="17449" y="7701"/>
                  <a:pt x="17474" y="7692"/>
                  <a:pt x="17445" y="7682"/>
                </a:cubicBezTo>
                <a:cubicBezTo>
                  <a:pt x="17416" y="7671"/>
                  <a:pt x="17368" y="7671"/>
                  <a:pt x="17339" y="7682"/>
                </a:cubicBezTo>
                <a:close/>
                <a:moveTo>
                  <a:pt x="17549" y="7682"/>
                </a:moveTo>
                <a:cubicBezTo>
                  <a:pt x="17520" y="7692"/>
                  <a:pt x="17545" y="7701"/>
                  <a:pt x="17602" y="7701"/>
                </a:cubicBezTo>
                <a:cubicBezTo>
                  <a:pt x="17660" y="7701"/>
                  <a:pt x="17683" y="7692"/>
                  <a:pt x="17655" y="7682"/>
                </a:cubicBezTo>
                <a:cubicBezTo>
                  <a:pt x="17626" y="7671"/>
                  <a:pt x="17578" y="7671"/>
                  <a:pt x="17549" y="7682"/>
                </a:cubicBezTo>
                <a:close/>
                <a:moveTo>
                  <a:pt x="14564" y="7760"/>
                </a:moveTo>
                <a:cubicBezTo>
                  <a:pt x="14556" y="7757"/>
                  <a:pt x="14545" y="7759"/>
                  <a:pt x="14534" y="7766"/>
                </a:cubicBezTo>
                <a:cubicBezTo>
                  <a:pt x="14511" y="7779"/>
                  <a:pt x="14492" y="7807"/>
                  <a:pt x="14492" y="7829"/>
                </a:cubicBezTo>
                <a:cubicBezTo>
                  <a:pt x="14492" y="7850"/>
                  <a:pt x="14511" y="7856"/>
                  <a:pt x="14534" y="7843"/>
                </a:cubicBezTo>
                <a:cubicBezTo>
                  <a:pt x="14557" y="7830"/>
                  <a:pt x="14577" y="7802"/>
                  <a:pt x="14577" y="7780"/>
                </a:cubicBezTo>
                <a:cubicBezTo>
                  <a:pt x="14577" y="7770"/>
                  <a:pt x="14571" y="7763"/>
                  <a:pt x="14564" y="7760"/>
                </a:cubicBezTo>
                <a:close/>
                <a:moveTo>
                  <a:pt x="9465" y="7788"/>
                </a:moveTo>
                <a:cubicBezTo>
                  <a:pt x="9419" y="7784"/>
                  <a:pt x="9423" y="7822"/>
                  <a:pt x="9439" y="7969"/>
                </a:cubicBezTo>
                <a:cubicBezTo>
                  <a:pt x="9459" y="8142"/>
                  <a:pt x="9483" y="8164"/>
                  <a:pt x="9567" y="8087"/>
                </a:cubicBezTo>
                <a:cubicBezTo>
                  <a:pt x="9652" y="8009"/>
                  <a:pt x="9629" y="7832"/>
                  <a:pt x="9530" y="7803"/>
                </a:cubicBezTo>
                <a:cubicBezTo>
                  <a:pt x="9503" y="7795"/>
                  <a:pt x="9481" y="7789"/>
                  <a:pt x="9465" y="7788"/>
                </a:cubicBezTo>
                <a:close/>
                <a:moveTo>
                  <a:pt x="12709" y="7809"/>
                </a:moveTo>
                <a:cubicBezTo>
                  <a:pt x="12698" y="7817"/>
                  <a:pt x="12681" y="7848"/>
                  <a:pt x="12655" y="7902"/>
                </a:cubicBezTo>
                <a:cubicBezTo>
                  <a:pt x="12620" y="7977"/>
                  <a:pt x="12575" y="8086"/>
                  <a:pt x="12556" y="8145"/>
                </a:cubicBezTo>
                <a:cubicBezTo>
                  <a:pt x="12537" y="8204"/>
                  <a:pt x="12539" y="8243"/>
                  <a:pt x="12559" y="8232"/>
                </a:cubicBezTo>
                <a:cubicBezTo>
                  <a:pt x="12579" y="8221"/>
                  <a:pt x="12608" y="8159"/>
                  <a:pt x="12623" y="8096"/>
                </a:cubicBezTo>
                <a:cubicBezTo>
                  <a:pt x="12638" y="8032"/>
                  <a:pt x="12666" y="7970"/>
                  <a:pt x="12688" y="7957"/>
                </a:cubicBezTo>
                <a:cubicBezTo>
                  <a:pt x="12709" y="7945"/>
                  <a:pt x="12726" y="7897"/>
                  <a:pt x="12724" y="7850"/>
                </a:cubicBezTo>
                <a:cubicBezTo>
                  <a:pt x="12723" y="7816"/>
                  <a:pt x="12719" y="7802"/>
                  <a:pt x="12709" y="7809"/>
                </a:cubicBezTo>
                <a:close/>
                <a:moveTo>
                  <a:pt x="5771" y="7903"/>
                </a:moveTo>
                <a:cubicBezTo>
                  <a:pt x="5718" y="7918"/>
                  <a:pt x="5668" y="8020"/>
                  <a:pt x="5668" y="8160"/>
                </a:cubicBezTo>
                <a:cubicBezTo>
                  <a:pt x="5668" y="8286"/>
                  <a:pt x="5647" y="8336"/>
                  <a:pt x="5582" y="8368"/>
                </a:cubicBezTo>
                <a:cubicBezTo>
                  <a:pt x="5486" y="8415"/>
                  <a:pt x="5415" y="8389"/>
                  <a:pt x="5415" y="8307"/>
                </a:cubicBezTo>
                <a:cubicBezTo>
                  <a:pt x="5415" y="8225"/>
                  <a:pt x="5341" y="8238"/>
                  <a:pt x="5289" y="8328"/>
                </a:cubicBezTo>
                <a:cubicBezTo>
                  <a:pt x="5252" y="8392"/>
                  <a:pt x="5197" y="8407"/>
                  <a:pt x="4984" y="8412"/>
                </a:cubicBezTo>
                <a:lnTo>
                  <a:pt x="4721" y="8418"/>
                </a:lnTo>
                <a:lnTo>
                  <a:pt x="4974" y="8441"/>
                </a:lnTo>
                <a:cubicBezTo>
                  <a:pt x="5220" y="8463"/>
                  <a:pt x="5226" y="8466"/>
                  <a:pt x="5213" y="8570"/>
                </a:cubicBezTo>
                <a:cubicBezTo>
                  <a:pt x="5202" y="8655"/>
                  <a:pt x="5216" y="8677"/>
                  <a:pt x="5283" y="8677"/>
                </a:cubicBezTo>
                <a:cubicBezTo>
                  <a:pt x="5344" y="8677"/>
                  <a:pt x="5372" y="8647"/>
                  <a:pt x="5381" y="8570"/>
                </a:cubicBezTo>
                <a:cubicBezTo>
                  <a:pt x="5392" y="8481"/>
                  <a:pt x="5416" y="8463"/>
                  <a:pt x="5521" y="8459"/>
                </a:cubicBezTo>
                <a:cubicBezTo>
                  <a:pt x="5734" y="8452"/>
                  <a:pt x="5750" y="8446"/>
                  <a:pt x="5725" y="8387"/>
                </a:cubicBezTo>
                <a:cubicBezTo>
                  <a:pt x="5712" y="8356"/>
                  <a:pt x="5742" y="8269"/>
                  <a:pt x="5792" y="8195"/>
                </a:cubicBezTo>
                <a:cubicBezTo>
                  <a:pt x="5849" y="8110"/>
                  <a:pt x="5874" y="8028"/>
                  <a:pt x="5857" y="7979"/>
                </a:cubicBezTo>
                <a:cubicBezTo>
                  <a:pt x="5835" y="7916"/>
                  <a:pt x="5802" y="7894"/>
                  <a:pt x="5771" y="7903"/>
                </a:cubicBezTo>
                <a:close/>
                <a:moveTo>
                  <a:pt x="14525" y="7921"/>
                </a:moveTo>
                <a:cubicBezTo>
                  <a:pt x="14518" y="7911"/>
                  <a:pt x="14507" y="7918"/>
                  <a:pt x="14492" y="7941"/>
                </a:cubicBezTo>
                <a:cubicBezTo>
                  <a:pt x="14470" y="7973"/>
                  <a:pt x="14451" y="8042"/>
                  <a:pt x="14450" y="8096"/>
                </a:cubicBezTo>
                <a:cubicBezTo>
                  <a:pt x="14450" y="8174"/>
                  <a:pt x="14472" y="8193"/>
                  <a:pt x="14564" y="8198"/>
                </a:cubicBezTo>
                <a:cubicBezTo>
                  <a:pt x="14657" y="8203"/>
                  <a:pt x="14664" y="8198"/>
                  <a:pt x="14605" y="8168"/>
                </a:cubicBezTo>
                <a:cubicBezTo>
                  <a:pt x="14561" y="8145"/>
                  <a:pt x="14534" y="8083"/>
                  <a:pt x="14534" y="8007"/>
                </a:cubicBezTo>
                <a:cubicBezTo>
                  <a:pt x="14533" y="7960"/>
                  <a:pt x="14531" y="7931"/>
                  <a:pt x="14525" y="7921"/>
                </a:cubicBezTo>
                <a:close/>
                <a:moveTo>
                  <a:pt x="7498" y="7979"/>
                </a:moveTo>
                <a:cubicBezTo>
                  <a:pt x="7465" y="7979"/>
                  <a:pt x="7425" y="7996"/>
                  <a:pt x="7411" y="8018"/>
                </a:cubicBezTo>
                <a:cubicBezTo>
                  <a:pt x="7397" y="8039"/>
                  <a:pt x="7425" y="8056"/>
                  <a:pt x="7472" y="8056"/>
                </a:cubicBezTo>
                <a:cubicBezTo>
                  <a:pt x="7520" y="8056"/>
                  <a:pt x="7558" y="8039"/>
                  <a:pt x="7558" y="8018"/>
                </a:cubicBezTo>
                <a:cubicBezTo>
                  <a:pt x="7558" y="7996"/>
                  <a:pt x="7531" y="7979"/>
                  <a:pt x="7498" y="7979"/>
                </a:cubicBezTo>
                <a:close/>
                <a:moveTo>
                  <a:pt x="7999" y="7979"/>
                </a:moveTo>
                <a:cubicBezTo>
                  <a:pt x="7960" y="7979"/>
                  <a:pt x="7875" y="8076"/>
                  <a:pt x="7425" y="8629"/>
                </a:cubicBezTo>
                <a:cubicBezTo>
                  <a:pt x="7213" y="8890"/>
                  <a:pt x="7014" y="9103"/>
                  <a:pt x="6985" y="9103"/>
                </a:cubicBezTo>
                <a:cubicBezTo>
                  <a:pt x="6953" y="9103"/>
                  <a:pt x="6941" y="9129"/>
                  <a:pt x="6956" y="9165"/>
                </a:cubicBezTo>
                <a:cubicBezTo>
                  <a:pt x="6974" y="9208"/>
                  <a:pt x="6994" y="9213"/>
                  <a:pt x="7026" y="9184"/>
                </a:cubicBezTo>
                <a:cubicBezTo>
                  <a:pt x="7051" y="9161"/>
                  <a:pt x="7148" y="9141"/>
                  <a:pt x="7241" y="9138"/>
                </a:cubicBezTo>
                <a:cubicBezTo>
                  <a:pt x="7399" y="9134"/>
                  <a:pt x="7402" y="9131"/>
                  <a:pt x="7286" y="9108"/>
                </a:cubicBezTo>
                <a:cubicBezTo>
                  <a:pt x="7216" y="9095"/>
                  <a:pt x="7162" y="9069"/>
                  <a:pt x="7164" y="9052"/>
                </a:cubicBezTo>
                <a:cubicBezTo>
                  <a:pt x="7170" y="9016"/>
                  <a:pt x="7584" y="8474"/>
                  <a:pt x="7685" y="8372"/>
                </a:cubicBezTo>
                <a:cubicBezTo>
                  <a:pt x="7831" y="8221"/>
                  <a:pt x="8025" y="7979"/>
                  <a:pt x="7999" y="7979"/>
                </a:cubicBezTo>
                <a:close/>
                <a:moveTo>
                  <a:pt x="7253" y="8136"/>
                </a:moveTo>
                <a:cubicBezTo>
                  <a:pt x="7133" y="8137"/>
                  <a:pt x="7012" y="8221"/>
                  <a:pt x="7012" y="8303"/>
                </a:cubicBezTo>
                <a:cubicBezTo>
                  <a:pt x="7012" y="8379"/>
                  <a:pt x="7028" y="8381"/>
                  <a:pt x="7209" y="8321"/>
                </a:cubicBezTo>
                <a:cubicBezTo>
                  <a:pt x="7374" y="8266"/>
                  <a:pt x="7405" y="8134"/>
                  <a:pt x="7253" y="8136"/>
                </a:cubicBezTo>
                <a:close/>
                <a:moveTo>
                  <a:pt x="17696" y="8144"/>
                </a:moveTo>
                <a:cubicBezTo>
                  <a:pt x="17563" y="8152"/>
                  <a:pt x="17672" y="8158"/>
                  <a:pt x="17937" y="8158"/>
                </a:cubicBezTo>
                <a:cubicBezTo>
                  <a:pt x="18203" y="8158"/>
                  <a:pt x="18313" y="8152"/>
                  <a:pt x="18180" y="8144"/>
                </a:cubicBezTo>
                <a:cubicBezTo>
                  <a:pt x="18047" y="8136"/>
                  <a:pt x="17829" y="8136"/>
                  <a:pt x="17696" y="8144"/>
                </a:cubicBezTo>
                <a:close/>
                <a:moveTo>
                  <a:pt x="17256" y="8148"/>
                </a:moveTo>
                <a:cubicBezTo>
                  <a:pt x="17227" y="8158"/>
                  <a:pt x="17250" y="8167"/>
                  <a:pt x="17308" y="8167"/>
                </a:cubicBezTo>
                <a:cubicBezTo>
                  <a:pt x="17366" y="8167"/>
                  <a:pt x="17389" y="8158"/>
                  <a:pt x="17360" y="8148"/>
                </a:cubicBezTo>
                <a:cubicBezTo>
                  <a:pt x="17331" y="8137"/>
                  <a:pt x="17285" y="8137"/>
                  <a:pt x="17256" y="8148"/>
                </a:cubicBezTo>
                <a:close/>
                <a:moveTo>
                  <a:pt x="15638" y="8184"/>
                </a:moveTo>
                <a:cubicBezTo>
                  <a:pt x="15574" y="8193"/>
                  <a:pt x="15625" y="8201"/>
                  <a:pt x="15753" y="8201"/>
                </a:cubicBezTo>
                <a:cubicBezTo>
                  <a:pt x="15880" y="8201"/>
                  <a:pt x="15932" y="8193"/>
                  <a:pt x="15869" y="8184"/>
                </a:cubicBezTo>
                <a:cubicBezTo>
                  <a:pt x="15805" y="8175"/>
                  <a:pt x="15701" y="8175"/>
                  <a:pt x="15638" y="8184"/>
                </a:cubicBezTo>
                <a:close/>
                <a:moveTo>
                  <a:pt x="15154" y="8185"/>
                </a:moveTo>
                <a:cubicBezTo>
                  <a:pt x="15102" y="8194"/>
                  <a:pt x="15144" y="8202"/>
                  <a:pt x="15248" y="8202"/>
                </a:cubicBezTo>
                <a:cubicBezTo>
                  <a:pt x="15352" y="8202"/>
                  <a:pt x="15395" y="8194"/>
                  <a:pt x="15343" y="8185"/>
                </a:cubicBezTo>
                <a:cubicBezTo>
                  <a:pt x="15291" y="8176"/>
                  <a:pt x="15206" y="8176"/>
                  <a:pt x="15154" y="8185"/>
                </a:cubicBezTo>
                <a:close/>
                <a:moveTo>
                  <a:pt x="16205" y="8185"/>
                </a:moveTo>
                <a:cubicBezTo>
                  <a:pt x="16153" y="8194"/>
                  <a:pt x="16195" y="8202"/>
                  <a:pt x="16299" y="8202"/>
                </a:cubicBezTo>
                <a:cubicBezTo>
                  <a:pt x="16403" y="8202"/>
                  <a:pt x="16446" y="8194"/>
                  <a:pt x="16394" y="8185"/>
                </a:cubicBezTo>
                <a:cubicBezTo>
                  <a:pt x="16342" y="8176"/>
                  <a:pt x="16257" y="8176"/>
                  <a:pt x="16205" y="8185"/>
                </a:cubicBezTo>
                <a:close/>
                <a:moveTo>
                  <a:pt x="6766" y="8211"/>
                </a:moveTo>
                <a:cubicBezTo>
                  <a:pt x="6745" y="8211"/>
                  <a:pt x="6704" y="8238"/>
                  <a:pt x="6676" y="8270"/>
                </a:cubicBezTo>
                <a:cubicBezTo>
                  <a:pt x="6632" y="8319"/>
                  <a:pt x="6639" y="8328"/>
                  <a:pt x="6713" y="8328"/>
                </a:cubicBezTo>
                <a:cubicBezTo>
                  <a:pt x="6765" y="8328"/>
                  <a:pt x="6802" y="8304"/>
                  <a:pt x="6802" y="8270"/>
                </a:cubicBezTo>
                <a:cubicBezTo>
                  <a:pt x="6802" y="8238"/>
                  <a:pt x="6786" y="8211"/>
                  <a:pt x="6766" y="8211"/>
                </a:cubicBezTo>
                <a:close/>
                <a:moveTo>
                  <a:pt x="12308" y="8254"/>
                </a:moveTo>
                <a:cubicBezTo>
                  <a:pt x="12288" y="8252"/>
                  <a:pt x="12268" y="8275"/>
                  <a:pt x="12254" y="8325"/>
                </a:cubicBezTo>
                <a:cubicBezTo>
                  <a:pt x="12242" y="8365"/>
                  <a:pt x="12188" y="8406"/>
                  <a:pt x="12134" y="8416"/>
                </a:cubicBezTo>
                <a:cubicBezTo>
                  <a:pt x="12041" y="8432"/>
                  <a:pt x="12042" y="8434"/>
                  <a:pt x="12148" y="8439"/>
                </a:cubicBezTo>
                <a:cubicBezTo>
                  <a:pt x="12217" y="8442"/>
                  <a:pt x="12280" y="8477"/>
                  <a:pt x="12308" y="8526"/>
                </a:cubicBezTo>
                <a:cubicBezTo>
                  <a:pt x="12353" y="8603"/>
                  <a:pt x="12359" y="8604"/>
                  <a:pt x="12438" y="8538"/>
                </a:cubicBezTo>
                <a:cubicBezTo>
                  <a:pt x="12483" y="8500"/>
                  <a:pt x="12512" y="8447"/>
                  <a:pt x="12501" y="8422"/>
                </a:cubicBezTo>
                <a:cubicBezTo>
                  <a:pt x="12491" y="8397"/>
                  <a:pt x="12504" y="8353"/>
                  <a:pt x="12531" y="8325"/>
                </a:cubicBezTo>
                <a:cubicBezTo>
                  <a:pt x="12558" y="8296"/>
                  <a:pt x="12536" y="8305"/>
                  <a:pt x="12483" y="8346"/>
                </a:cubicBezTo>
                <a:cubicBezTo>
                  <a:pt x="12388" y="8420"/>
                  <a:pt x="12387" y="8420"/>
                  <a:pt x="12363" y="8335"/>
                </a:cubicBezTo>
                <a:cubicBezTo>
                  <a:pt x="12348" y="8283"/>
                  <a:pt x="12329" y="8256"/>
                  <a:pt x="12308" y="8254"/>
                </a:cubicBezTo>
                <a:close/>
                <a:moveTo>
                  <a:pt x="14435" y="8328"/>
                </a:moveTo>
                <a:cubicBezTo>
                  <a:pt x="14426" y="8328"/>
                  <a:pt x="14408" y="8363"/>
                  <a:pt x="14396" y="8405"/>
                </a:cubicBezTo>
                <a:cubicBezTo>
                  <a:pt x="14383" y="8448"/>
                  <a:pt x="14392" y="8483"/>
                  <a:pt x="14412" y="8483"/>
                </a:cubicBezTo>
                <a:cubicBezTo>
                  <a:pt x="14433" y="8483"/>
                  <a:pt x="14450" y="8448"/>
                  <a:pt x="14450" y="8405"/>
                </a:cubicBezTo>
                <a:cubicBezTo>
                  <a:pt x="14450" y="8363"/>
                  <a:pt x="14443" y="8328"/>
                  <a:pt x="14435" y="8328"/>
                </a:cubicBezTo>
                <a:close/>
                <a:moveTo>
                  <a:pt x="4269" y="8378"/>
                </a:moveTo>
                <a:cubicBezTo>
                  <a:pt x="4195" y="8386"/>
                  <a:pt x="4266" y="8393"/>
                  <a:pt x="4428" y="8393"/>
                </a:cubicBezTo>
                <a:cubicBezTo>
                  <a:pt x="4590" y="8393"/>
                  <a:pt x="4651" y="8386"/>
                  <a:pt x="4564" y="8378"/>
                </a:cubicBezTo>
                <a:cubicBezTo>
                  <a:pt x="4477" y="8369"/>
                  <a:pt x="4344" y="8369"/>
                  <a:pt x="4269" y="8378"/>
                </a:cubicBezTo>
                <a:close/>
                <a:moveTo>
                  <a:pt x="6618" y="8417"/>
                </a:moveTo>
                <a:cubicBezTo>
                  <a:pt x="6606" y="8406"/>
                  <a:pt x="6533" y="8408"/>
                  <a:pt x="6457" y="8421"/>
                </a:cubicBezTo>
                <a:cubicBezTo>
                  <a:pt x="6339" y="8441"/>
                  <a:pt x="6318" y="8462"/>
                  <a:pt x="6314" y="8557"/>
                </a:cubicBezTo>
                <a:cubicBezTo>
                  <a:pt x="6311" y="8662"/>
                  <a:pt x="6317" y="8667"/>
                  <a:pt x="6420" y="8634"/>
                </a:cubicBezTo>
                <a:cubicBezTo>
                  <a:pt x="6529" y="8599"/>
                  <a:pt x="6660" y="8456"/>
                  <a:pt x="6618" y="8417"/>
                </a:cubicBezTo>
                <a:close/>
                <a:moveTo>
                  <a:pt x="12593" y="8457"/>
                </a:moveTo>
                <a:cubicBezTo>
                  <a:pt x="12559" y="8469"/>
                  <a:pt x="12570" y="8478"/>
                  <a:pt x="12619" y="8480"/>
                </a:cubicBezTo>
                <a:cubicBezTo>
                  <a:pt x="12663" y="8482"/>
                  <a:pt x="12687" y="8472"/>
                  <a:pt x="12673" y="8459"/>
                </a:cubicBezTo>
                <a:cubicBezTo>
                  <a:pt x="12659" y="8446"/>
                  <a:pt x="12623" y="8446"/>
                  <a:pt x="12593" y="8457"/>
                </a:cubicBezTo>
                <a:close/>
                <a:moveTo>
                  <a:pt x="14366" y="8541"/>
                </a:moveTo>
                <a:cubicBezTo>
                  <a:pt x="14342" y="8554"/>
                  <a:pt x="14324" y="8591"/>
                  <a:pt x="14324" y="8622"/>
                </a:cubicBezTo>
                <a:cubicBezTo>
                  <a:pt x="14324" y="8653"/>
                  <a:pt x="14342" y="8677"/>
                  <a:pt x="14366" y="8677"/>
                </a:cubicBezTo>
                <a:cubicBezTo>
                  <a:pt x="14389" y="8677"/>
                  <a:pt x="14409" y="8642"/>
                  <a:pt x="14409" y="8598"/>
                </a:cubicBezTo>
                <a:cubicBezTo>
                  <a:pt x="14409" y="8554"/>
                  <a:pt x="14389" y="8528"/>
                  <a:pt x="14366" y="8541"/>
                </a:cubicBezTo>
                <a:close/>
                <a:moveTo>
                  <a:pt x="19371" y="8550"/>
                </a:moveTo>
                <a:cubicBezTo>
                  <a:pt x="19349" y="8547"/>
                  <a:pt x="19317" y="8547"/>
                  <a:pt x="19283" y="8552"/>
                </a:cubicBezTo>
                <a:cubicBezTo>
                  <a:pt x="19213" y="8561"/>
                  <a:pt x="19156" y="8576"/>
                  <a:pt x="19156" y="8585"/>
                </a:cubicBezTo>
                <a:cubicBezTo>
                  <a:pt x="19156" y="8593"/>
                  <a:pt x="19213" y="8600"/>
                  <a:pt x="19283" y="8600"/>
                </a:cubicBezTo>
                <a:cubicBezTo>
                  <a:pt x="19352" y="8600"/>
                  <a:pt x="19409" y="8585"/>
                  <a:pt x="19409" y="8568"/>
                </a:cubicBezTo>
                <a:cubicBezTo>
                  <a:pt x="19409" y="8559"/>
                  <a:pt x="19394" y="8552"/>
                  <a:pt x="19371" y="8550"/>
                </a:cubicBezTo>
                <a:close/>
                <a:moveTo>
                  <a:pt x="18156" y="8571"/>
                </a:moveTo>
                <a:cubicBezTo>
                  <a:pt x="18001" y="8579"/>
                  <a:pt x="18139" y="8585"/>
                  <a:pt x="18463" y="8585"/>
                </a:cubicBezTo>
                <a:cubicBezTo>
                  <a:pt x="18786" y="8585"/>
                  <a:pt x="18914" y="8579"/>
                  <a:pt x="18746" y="8571"/>
                </a:cubicBezTo>
                <a:cubicBezTo>
                  <a:pt x="18577" y="8564"/>
                  <a:pt x="18311" y="8564"/>
                  <a:pt x="18156" y="8571"/>
                </a:cubicBezTo>
                <a:close/>
                <a:moveTo>
                  <a:pt x="11582" y="8611"/>
                </a:moveTo>
                <a:cubicBezTo>
                  <a:pt x="11530" y="8620"/>
                  <a:pt x="11572" y="8628"/>
                  <a:pt x="11676" y="8628"/>
                </a:cubicBezTo>
                <a:cubicBezTo>
                  <a:pt x="11780" y="8628"/>
                  <a:pt x="11823" y="8620"/>
                  <a:pt x="11771" y="8611"/>
                </a:cubicBezTo>
                <a:cubicBezTo>
                  <a:pt x="11719" y="8602"/>
                  <a:pt x="11634" y="8602"/>
                  <a:pt x="11582" y="8611"/>
                </a:cubicBezTo>
                <a:close/>
                <a:moveTo>
                  <a:pt x="12379" y="8650"/>
                </a:moveTo>
                <a:cubicBezTo>
                  <a:pt x="12372" y="8648"/>
                  <a:pt x="12362" y="8650"/>
                  <a:pt x="12349" y="8658"/>
                </a:cubicBezTo>
                <a:cubicBezTo>
                  <a:pt x="12326" y="8671"/>
                  <a:pt x="12307" y="8711"/>
                  <a:pt x="12307" y="8747"/>
                </a:cubicBezTo>
                <a:cubicBezTo>
                  <a:pt x="12308" y="8804"/>
                  <a:pt x="12314" y="8804"/>
                  <a:pt x="12349" y="8754"/>
                </a:cubicBezTo>
                <a:cubicBezTo>
                  <a:pt x="12389" y="8697"/>
                  <a:pt x="12399" y="8655"/>
                  <a:pt x="12379" y="8650"/>
                </a:cubicBezTo>
                <a:close/>
                <a:moveTo>
                  <a:pt x="4478" y="8730"/>
                </a:moveTo>
                <a:cubicBezTo>
                  <a:pt x="4467" y="8720"/>
                  <a:pt x="4366" y="8812"/>
                  <a:pt x="4254" y="8935"/>
                </a:cubicBezTo>
                <a:cubicBezTo>
                  <a:pt x="4141" y="9058"/>
                  <a:pt x="3963" y="9243"/>
                  <a:pt x="3856" y="9344"/>
                </a:cubicBezTo>
                <a:cubicBezTo>
                  <a:pt x="3749" y="9446"/>
                  <a:pt x="3669" y="9534"/>
                  <a:pt x="3677" y="9542"/>
                </a:cubicBezTo>
                <a:cubicBezTo>
                  <a:pt x="3686" y="9549"/>
                  <a:pt x="3645" y="9598"/>
                  <a:pt x="3587" y="9648"/>
                </a:cubicBezTo>
                <a:cubicBezTo>
                  <a:pt x="3530" y="9698"/>
                  <a:pt x="3482" y="9753"/>
                  <a:pt x="3482" y="9770"/>
                </a:cubicBezTo>
                <a:cubicBezTo>
                  <a:pt x="3482" y="9837"/>
                  <a:pt x="3549" y="9798"/>
                  <a:pt x="3676" y="9658"/>
                </a:cubicBezTo>
                <a:lnTo>
                  <a:pt x="3806" y="9515"/>
                </a:lnTo>
                <a:lnTo>
                  <a:pt x="4201" y="9518"/>
                </a:lnTo>
                <a:lnTo>
                  <a:pt x="4596" y="9520"/>
                </a:lnTo>
                <a:lnTo>
                  <a:pt x="4260" y="9496"/>
                </a:lnTo>
                <a:cubicBezTo>
                  <a:pt x="4014" y="9478"/>
                  <a:pt x="3927" y="9459"/>
                  <a:pt x="3935" y="9421"/>
                </a:cubicBezTo>
                <a:cubicBezTo>
                  <a:pt x="3942" y="9393"/>
                  <a:pt x="4070" y="9231"/>
                  <a:pt x="4222" y="9060"/>
                </a:cubicBezTo>
                <a:cubicBezTo>
                  <a:pt x="4374" y="8889"/>
                  <a:pt x="4489" y="8741"/>
                  <a:pt x="4478" y="8730"/>
                </a:cubicBezTo>
                <a:close/>
                <a:moveTo>
                  <a:pt x="6595" y="8754"/>
                </a:moveTo>
                <a:cubicBezTo>
                  <a:pt x="6547" y="8754"/>
                  <a:pt x="6507" y="8773"/>
                  <a:pt x="6507" y="8794"/>
                </a:cubicBezTo>
                <a:cubicBezTo>
                  <a:pt x="6507" y="8815"/>
                  <a:pt x="6535" y="8833"/>
                  <a:pt x="6569" y="8833"/>
                </a:cubicBezTo>
                <a:cubicBezTo>
                  <a:pt x="6602" y="8833"/>
                  <a:pt x="6640" y="8815"/>
                  <a:pt x="6655" y="8794"/>
                </a:cubicBezTo>
                <a:cubicBezTo>
                  <a:pt x="6669" y="8773"/>
                  <a:pt x="6642" y="8754"/>
                  <a:pt x="6595" y="8754"/>
                </a:cubicBezTo>
                <a:close/>
                <a:moveTo>
                  <a:pt x="11610" y="8754"/>
                </a:moveTo>
                <a:cubicBezTo>
                  <a:pt x="11435" y="8754"/>
                  <a:pt x="11424" y="8760"/>
                  <a:pt x="11466" y="8833"/>
                </a:cubicBezTo>
                <a:cubicBezTo>
                  <a:pt x="11514" y="8915"/>
                  <a:pt x="11612" y="8935"/>
                  <a:pt x="11655" y="8871"/>
                </a:cubicBezTo>
                <a:cubicBezTo>
                  <a:pt x="11670" y="8850"/>
                  <a:pt x="11720" y="8833"/>
                  <a:pt x="11766" y="8833"/>
                </a:cubicBezTo>
                <a:cubicBezTo>
                  <a:pt x="11812" y="8833"/>
                  <a:pt x="11838" y="8815"/>
                  <a:pt x="11824" y="8794"/>
                </a:cubicBezTo>
                <a:cubicBezTo>
                  <a:pt x="11809" y="8773"/>
                  <a:pt x="11713" y="8754"/>
                  <a:pt x="11610" y="8754"/>
                </a:cubicBezTo>
                <a:close/>
                <a:moveTo>
                  <a:pt x="16785" y="8770"/>
                </a:moveTo>
                <a:cubicBezTo>
                  <a:pt x="16779" y="8762"/>
                  <a:pt x="16776" y="8829"/>
                  <a:pt x="16776" y="8949"/>
                </a:cubicBezTo>
                <a:cubicBezTo>
                  <a:pt x="16776" y="9109"/>
                  <a:pt x="16782" y="9174"/>
                  <a:pt x="16792" y="9094"/>
                </a:cubicBezTo>
                <a:cubicBezTo>
                  <a:pt x="16801" y="9014"/>
                  <a:pt x="16801" y="8884"/>
                  <a:pt x="16792" y="8804"/>
                </a:cubicBezTo>
                <a:cubicBezTo>
                  <a:pt x="16789" y="8784"/>
                  <a:pt x="16787" y="8773"/>
                  <a:pt x="16785" y="8770"/>
                </a:cubicBezTo>
                <a:close/>
                <a:moveTo>
                  <a:pt x="5240" y="8804"/>
                </a:moveTo>
                <a:cubicBezTo>
                  <a:pt x="5214" y="8807"/>
                  <a:pt x="5186" y="8828"/>
                  <a:pt x="5173" y="8864"/>
                </a:cubicBezTo>
                <a:cubicBezTo>
                  <a:pt x="5163" y="8889"/>
                  <a:pt x="5185" y="8910"/>
                  <a:pt x="5222" y="8910"/>
                </a:cubicBezTo>
                <a:cubicBezTo>
                  <a:pt x="5259" y="8910"/>
                  <a:pt x="5289" y="8882"/>
                  <a:pt x="5289" y="8848"/>
                </a:cubicBezTo>
                <a:cubicBezTo>
                  <a:pt x="5289" y="8814"/>
                  <a:pt x="5266" y="8800"/>
                  <a:pt x="5240" y="8804"/>
                </a:cubicBezTo>
                <a:close/>
                <a:moveTo>
                  <a:pt x="5584" y="8804"/>
                </a:moveTo>
                <a:cubicBezTo>
                  <a:pt x="5531" y="8820"/>
                  <a:pt x="5500" y="8894"/>
                  <a:pt x="5500" y="9012"/>
                </a:cubicBezTo>
                <a:cubicBezTo>
                  <a:pt x="5499" y="9101"/>
                  <a:pt x="5521" y="9139"/>
                  <a:pt x="5583" y="9154"/>
                </a:cubicBezTo>
                <a:cubicBezTo>
                  <a:pt x="5639" y="9168"/>
                  <a:pt x="5659" y="9195"/>
                  <a:pt x="5642" y="9236"/>
                </a:cubicBezTo>
                <a:cubicBezTo>
                  <a:pt x="5628" y="9270"/>
                  <a:pt x="5633" y="9297"/>
                  <a:pt x="5654" y="9297"/>
                </a:cubicBezTo>
                <a:cubicBezTo>
                  <a:pt x="5704" y="9297"/>
                  <a:pt x="5886" y="9180"/>
                  <a:pt x="5951" y="9106"/>
                </a:cubicBezTo>
                <a:cubicBezTo>
                  <a:pt x="5998" y="9052"/>
                  <a:pt x="6009" y="9052"/>
                  <a:pt x="6060" y="9113"/>
                </a:cubicBezTo>
                <a:cubicBezTo>
                  <a:pt x="6092" y="9150"/>
                  <a:pt x="6147" y="9182"/>
                  <a:pt x="6183" y="9182"/>
                </a:cubicBezTo>
                <a:cubicBezTo>
                  <a:pt x="6281" y="9182"/>
                  <a:pt x="6507" y="9053"/>
                  <a:pt x="6507" y="8996"/>
                </a:cubicBezTo>
                <a:cubicBezTo>
                  <a:pt x="6508" y="8921"/>
                  <a:pt x="6383" y="8892"/>
                  <a:pt x="6251" y="8939"/>
                </a:cubicBezTo>
                <a:cubicBezTo>
                  <a:pt x="6159" y="8971"/>
                  <a:pt x="6122" y="8967"/>
                  <a:pt x="6084" y="8925"/>
                </a:cubicBezTo>
                <a:cubicBezTo>
                  <a:pt x="6017" y="8851"/>
                  <a:pt x="5955" y="8857"/>
                  <a:pt x="5970" y="8936"/>
                </a:cubicBezTo>
                <a:cubicBezTo>
                  <a:pt x="5979" y="8983"/>
                  <a:pt x="5943" y="9010"/>
                  <a:pt x="5845" y="9029"/>
                </a:cubicBezTo>
                <a:cubicBezTo>
                  <a:pt x="5693" y="9059"/>
                  <a:pt x="5649" y="9025"/>
                  <a:pt x="5689" y="8910"/>
                </a:cubicBezTo>
                <a:cubicBezTo>
                  <a:pt x="5707" y="8857"/>
                  <a:pt x="5692" y="8824"/>
                  <a:pt x="5644" y="8807"/>
                </a:cubicBezTo>
                <a:cubicBezTo>
                  <a:pt x="5622" y="8799"/>
                  <a:pt x="5602" y="8798"/>
                  <a:pt x="5584" y="8804"/>
                </a:cubicBezTo>
                <a:close/>
                <a:moveTo>
                  <a:pt x="9563" y="8807"/>
                </a:moveTo>
                <a:cubicBezTo>
                  <a:pt x="9555" y="8805"/>
                  <a:pt x="9545" y="8807"/>
                  <a:pt x="9533" y="8813"/>
                </a:cubicBezTo>
                <a:cubicBezTo>
                  <a:pt x="9510" y="8826"/>
                  <a:pt x="9491" y="8855"/>
                  <a:pt x="9491" y="8876"/>
                </a:cubicBezTo>
                <a:cubicBezTo>
                  <a:pt x="9491" y="8897"/>
                  <a:pt x="9510" y="8904"/>
                  <a:pt x="9533" y="8890"/>
                </a:cubicBezTo>
                <a:cubicBezTo>
                  <a:pt x="9556" y="8877"/>
                  <a:pt x="9576" y="8849"/>
                  <a:pt x="9576" y="8828"/>
                </a:cubicBezTo>
                <a:cubicBezTo>
                  <a:pt x="9576" y="8817"/>
                  <a:pt x="9571" y="8810"/>
                  <a:pt x="9563" y="8807"/>
                </a:cubicBezTo>
                <a:close/>
                <a:moveTo>
                  <a:pt x="12537" y="8818"/>
                </a:moveTo>
                <a:cubicBezTo>
                  <a:pt x="12525" y="8810"/>
                  <a:pt x="12522" y="8829"/>
                  <a:pt x="12521" y="8871"/>
                </a:cubicBezTo>
                <a:cubicBezTo>
                  <a:pt x="12520" y="8924"/>
                  <a:pt x="12529" y="9007"/>
                  <a:pt x="12543" y="9055"/>
                </a:cubicBezTo>
                <a:cubicBezTo>
                  <a:pt x="12557" y="9103"/>
                  <a:pt x="12595" y="9143"/>
                  <a:pt x="12627" y="9143"/>
                </a:cubicBezTo>
                <a:cubicBezTo>
                  <a:pt x="12699" y="9143"/>
                  <a:pt x="12698" y="9121"/>
                  <a:pt x="12602" y="8929"/>
                </a:cubicBezTo>
                <a:cubicBezTo>
                  <a:pt x="12568" y="8862"/>
                  <a:pt x="12548" y="8826"/>
                  <a:pt x="12537" y="8818"/>
                </a:cubicBezTo>
                <a:close/>
                <a:moveTo>
                  <a:pt x="12219" y="8970"/>
                </a:moveTo>
                <a:cubicBezTo>
                  <a:pt x="12198" y="8982"/>
                  <a:pt x="12181" y="9017"/>
                  <a:pt x="12181" y="9048"/>
                </a:cubicBezTo>
                <a:cubicBezTo>
                  <a:pt x="12181" y="9128"/>
                  <a:pt x="12210" y="9117"/>
                  <a:pt x="12235" y="9026"/>
                </a:cubicBezTo>
                <a:cubicBezTo>
                  <a:pt x="12248" y="8984"/>
                  <a:pt x="12239" y="8958"/>
                  <a:pt x="12219" y="8970"/>
                </a:cubicBezTo>
                <a:close/>
                <a:moveTo>
                  <a:pt x="9471" y="8973"/>
                </a:moveTo>
                <a:cubicBezTo>
                  <a:pt x="9428" y="8989"/>
                  <a:pt x="9408" y="9050"/>
                  <a:pt x="9408" y="9166"/>
                </a:cubicBezTo>
                <a:cubicBezTo>
                  <a:pt x="9408" y="9347"/>
                  <a:pt x="9465" y="9395"/>
                  <a:pt x="9507" y="9249"/>
                </a:cubicBezTo>
                <a:cubicBezTo>
                  <a:pt x="9556" y="9081"/>
                  <a:pt x="9538" y="8949"/>
                  <a:pt x="9471" y="8973"/>
                </a:cubicBezTo>
                <a:close/>
                <a:moveTo>
                  <a:pt x="11582" y="9037"/>
                </a:moveTo>
                <a:cubicBezTo>
                  <a:pt x="11530" y="9046"/>
                  <a:pt x="11563" y="9055"/>
                  <a:pt x="11655" y="9055"/>
                </a:cubicBezTo>
                <a:cubicBezTo>
                  <a:pt x="11748" y="9056"/>
                  <a:pt x="11791" y="9048"/>
                  <a:pt x="11751" y="9038"/>
                </a:cubicBezTo>
                <a:cubicBezTo>
                  <a:pt x="11710" y="9029"/>
                  <a:pt x="11635" y="9028"/>
                  <a:pt x="11582" y="9037"/>
                </a:cubicBezTo>
                <a:close/>
                <a:moveTo>
                  <a:pt x="9749" y="9065"/>
                </a:moveTo>
                <a:cubicBezTo>
                  <a:pt x="9728" y="9065"/>
                  <a:pt x="9702" y="9100"/>
                  <a:pt x="9690" y="9143"/>
                </a:cubicBezTo>
                <a:cubicBezTo>
                  <a:pt x="9677" y="9186"/>
                  <a:pt x="9674" y="9220"/>
                  <a:pt x="9683" y="9220"/>
                </a:cubicBezTo>
                <a:cubicBezTo>
                  <a:pt x="9692" y="9220"/>
                  <a:pt x="9718" y="9186"/>
                  <a:pt x="9743" y="9143"/>
                </a:cubicBezTo>
                <a:cubicBezTo>
                  <a:pt x="9768" y="9100"/>
                  <a:pt x="9771" y="9065"/>
                  <a:pt x="9749" y="9065"/>
                </a:cubicBezTo>
                <a:close/>
                <a:moveTo>
                  <a:pt x="2043" y="9106"/>
                </a:moveTo>
                <a:cubicBezTo>
                  <a:pt x="1979" y="9105"/>
                  <a:pt x="1928" y="9122"/>
                  <a:pt x="1928" y="9143"/>
                </a:cubicBezTo>
                <a:cubicBezTo>
                  <a:pt x="1928" y="9165"/>
                  <a:pt x="2059" y="9183"/>
                  <a:pt x="2232" y="9185"/>
                </a:cubicBezTo>
                <a:cubicBezTo>
                  <a:pt x="2399" y="9187"/>
                  <a:pt x="2640" y="9203"/>
                  <a:pt x="2767" y="9219"/>
                </a:cubicBezTo>
                <a:cubicBezTo>
                  <a:pt x="3093" y="9261"/>
                  <a:pt x="3164" y="9263"/>
                  <a:pt x="3131" y="9232"/>
                </a:cubicBezTo>
                <a:cubicBezTo>
                  <a:pt x="3103" y="9206"/>
                  <a:pt x="2277" y="9110"/>
                  <a:pt x="2043" y="9106"/>
                </a:cubicBezTo>
                <a:close/>
                <a:moveTo>
                  <a:pt x="6750" y="9117"/>
                </a:moveTo>
                <a:cubicBezTo>
                  <a:pt x="6721" y="9127"/>
                  <a:pt x="6744" y="9137"/>
                  <a:pt x="6802" y="9137"/>
                </a:cubicBezTo>
                <a:cubicBezTo>
                  <a:pt x="6860" y="9137"/>
                  <a:pt x="6883" y="9127"/>
                  <a:pt x="6854" y="9117"/>
                </a:cubicBezTo>
                <a:cubicBezTo>
                  <a:pt x="6825" y="9106"/>
                  <a:pt x="6779" y="9106"/>
                  <a:pt x="6750" y="9117"/>
                </a:cubicBezTo>
                <a:close/>
                <a:moveTo>
                  <a:pt x="12173" y="9152"/>
                </a:moveTo>
                <a:cubicBezTo>
                  <a:pt x="12169" y="9144"/>
                  <a:pt x="12158" y="9152"/>
                  <a:pt x="12135" y="9172"/>
                </a:cubicBezTo>
                <a:cubicBezTo>
                  <a:pt x="12102" y="9201"/>
                  <a:pt x="11963" y="9221"/>
                  <a:pt x="11784" y="9221"/>
                </a:cubicBezTo>
                <a:cubicBezTo>
                  <a:pt x="11466" y="9222"/>
                  <a:pt x="11406" y="9241"/>
                  <a:pt x="11397" y="9347"/>
                </a:cubicBezTo>
                <a:cubicBezTo>
                  <a:pt x="11392" y="9403"/>
                  <a:pt x="11429" y="9414"/>
                  <a:pt x="11616" y="9414"/>
                </a:cubicBezTo>
                <a:cubicBezTo>
                  <a:pt x="11853" y="9414"/>
                  <a:pt x="11938" y="9462"/>
                  <a:pt x="11814" y="9526"/>
                </a:cubicBezTo>
                <a:cubicBezTo>
                  <a:pt x="11773" y="9547"/>
                  <a:pt x="11749" y="9578"/>
                  <a:pt x="11761" y="9596"/>
                </a:cubicBezTo>
                <a:cubicBezTo>
                  <a:pt x="11772" y="9613"/>
                  <a:pt x="11706" y="9633"/>
                  <a:pt x="11614" y="9640"/>
                </a:cubicBezTo>
                <a:cubicBezTo>
                  <a:pt x="11406" y="9656"/>
                  <a:pt x="11319" y="9713"/>
                  <a:pt x="11387" y="9788"/>
                </a:cubicBezTo>
                <a:cubicBezTo>
                  <a:pt x="11451" y="9860"/>
                  <a:pt x="11472" y="9854"/>
                  <a:pt x="11457" y="9773"/>
                </a:cubicBezTo>
                <a:cubicBezTo>
                  <a:pt x="11447" y="9718"/>
                  <a:pt x="11481" y="9703"/>
                  <a:pt x="11634" y="9694"/>
                </a:cubicBezTo>
                <a:cubicBezTo>
                  <a:pt x="11738" y="9688"/>
                  <a:pt x="11851" y="9672"/>
                  <a:pt x="11886" y="9658"/>
                </a:cubicBezTo>
                <a:cubicBezTo>
                  <a:pt x="11964" y="9628"/>
                  <a:pt x="11961" y="9630"/>
                  <a:pt x="12139" y="9593"/>
                </a:cubicBezTo>
                <a:cubicBezTo>
                  <a:pt x="12385" y="9544"/>
                  <a:pt x="12434" y="9526"/>
                  <a:pt x="12434" y="9491"/>
                </a:cubicBezTo>
                <a:cubicBezTo>
                  <a:pt x="12434" y="9472"/>
                  <a:pt x="12363" y="9452"/>
                  <a:pt x="12276" y="9445"/>
                </a:cubicBezTo>
                <a:cubicBezTo>
                  <a:pt x="12110" y="9433"/>
                  <a:pt x="12097" y="9407"/>
                  <a:pt x="12159" y="9220"/>
                </a:cubicBezTo>
                <a:cubicBezTo>
                  <a:pt x="12172" y="9181"/>
                  <a:pt x="12176" y="9159"/>
                  <a:pt x="12173" y="9152"/>
                </a:cubicBezTo>
                <a:close/>
                <a:moveTo>
                  <a:pt x="7632" y="9153"/>
                </a:moveTo>
                <a:cubicBezTo>
                  <a:pt x="7511" y="9161"/>
                  <a:pt x="7610" y="9167"/>
                  <a:pt x="7853" y="9167"/>
                </a:cubicBezTo>
                <a:cubicBezTo>
                  <a:pt x="8095" y="9167"/>
                  <a:pt x="8194" y="9161"/>
                  <a:pt x="8073" y="9153"/>
                </a:cubicBezTo>
                <a:cubicBezTo>
                  <a:pt x="7952" y="9145"/>
                  <a:pt x="7754" y="9145"/>
                  <a:pt x="7632" y="9153"/>
                </a:cubicBezTo>
                <a:close/>
                <a:moveTo>
                  <a:pt x="14677" y="9153"/>
                </a:moveTo>
                <a:cubicBezTo>
                  <a:pt x="14557" y="9157"/>
                  <a:pt x="14393" y="9204"/>
                  <a:pt x="14376" y="9250"/>
                </a:cubicBezTo>
                <a:cubicBezTo>
                  <a:pt x="14364" y="9283"/>
                  <a:pt x="14418" y="9297"/>
                  <a:pt x="14549" y="9297"/>
                </a:cubicBezTo>
                <a:cubicBezTo>
                  <a:pt x="14793" y="9297"/>
                  <a:pt x="14834" y="9361"/>
                  <a:pt x="14641" y="9436"/>
                </a:cubicBezTo>
                <a:cubicBezTo>
                  <a:pt x="14557" y="9468"/>
                  <a:pt x="14472" y="9535"/>
                  <a:pt x="14452" y="9585"/>
                </a:cubicBezTo>
                <a:cubicBezTo>
                  <a:pt x="14428" y="9643"/>
                  <a:pt x="14368" y="9684"/>
                  <a:pt x="14285" y="9699"/>
                </a:cubicBezTo>
                <a:cubicBezTo>
                  <a:pt x="14160" y="9722"/>
                  <a:pt x="14156" y="9728"/>
                  <a:pt x="14182" y="9875"/>
                </a:cubicBezTo>
                <a:cubicBezTo>
                  <a:pt x="14206" y="10016"/>
                  <a:pt x="14197" y="10033"/>
                  <a:pt x="14081" y="10088"/>
                </a:cubicBezTo>
                <a:cubicBezTo>
                  <a:pt x="14012" y="10121"/>
                  <a:pt x="13945" y="10175"/>
                  <a:pt x="13931" y="10207"/>
                </a:cubicBezTo>
                <a:cubicBezTo>
                  <a:pt x="13907" y="10267"/>
                  <a:pt x="13693" y="10292"/>
                  <a:pt x="13638" y="10241"/>
                </a:cubicBezTo>
                <a:cubicBezTo>
                  <a:pt x="13623" y="10227"/>
                  <a:pt x="13639" y="10173"/>
                  <a:pt x="13676" y="10122"/>
                </a:cubicBezTo>
                <a:cubicBezTo>
                  <a:pt x="13756" y="10008"/>
                  <a:pt x="13722" y="9961"/>
                  <a:pt x="13620" y="10044"/>
                </a:cubicBezTo>
                <a:cubicBezTo>
                  <a:pt x="13579" y="10077"/>
                  <a:pt x="13499" y="10117"/>
                  <a:pt x="13441" y="10133"/>
                </a:cubicBezTo>
                <a:cubicBezTo>
                  <a:pt x="13287" y="10176"/>
                  <a:pt x="13169" y="10277"/>
                  <a:pt x="13169" y="10365"/>
                </a:cubicBezTo>
                <a:cubicBezTo>
                  <a:pt x="13169" y="10410"/>
                  <a:pt x="13145" y="10438"/>
                  <a:pt x="13111" y="10431"/>
                </a:cubicBezTo>
                <a:cubicBezTo>
                  <a:pt x="13030" y="10415"/>
                  <a:pt x="12853" y="10530"/>
                  <a:pt x="12853" y="10599"/>
                </a:cubicBezTo>
                <a:cubicBezTo>
                  <a:pt x="12853" y="10640"/>
                  <a:pt x="12893" y="10653"/>
                  <a:pt x="12990" y="10646"/>
                </a:cubicBezTo>
                <a:cubicBezTo>
                  <a:pt x="13102" y="10637"/>
                  <a:pt x="13127" y="10651"/>
                  <a:pt x="13128" y="10714"/>
                </a:cubicBezTo>
                <a:cubicBezTo>
                  <a:pt x="13129" y="10757"/>
                  <a:pt x="13144" y="10813"/>
                  <a:pt x="13162" y="10839"/>
                </a:cubicBezTo>
                <a:cubicBezTo>
                  <a:pt x="13199" y="10894"/>
                  <a:pt x="13236" y="10900"/>
                  <a:pt x="13341" y="10862"/>
                </a:cubicBezTo>
                <a:cubicBezTo>
                  <a:pt x="13410" y="10838"/>
                  <a:pt x="13410" y="10834"/>
                  <a:pt x="13337" y="10810"/>
                </a:cubicBezTo>
                <a:cubicBezTo>
                  <a:pt x="13293" y="10796"/>
                  <a:pt x="13238" y="10716"/>
                  <a:pt x="13208" y="10621"/>
                </a:cubicBezTo>
                <a:cubicBezTo>
                  <a:pt x="13161" y="10476"/>
                  <a:pt x="13163" y="10454"/>
                  <a:pt x="13225" y="10436"/>
                </a:cubicBezTo>
                <a:cubicBezTo>
                  <a:pt x="13263" y="10425"/>
                  <a:pt x="13348" y="10390"/>
                  <a:pt x="13413" y="10358"/>
                </a:cubicBezTo>
                <a:cubicBezTo>
                  <a:pt x="13477" y="10326"/>
                  <a:pt x="13559" y="10310"/>
                  <a:pt x="13595" y="10323"/>
                </a:cubicBezTo>
                <a:cubicBezTo>
                  <a:pt x="13654" y="10344"/>
                  <a:pt x="13655" y="10355"/>
                  <a:pt x="13594" y="10441"/>
                </a:cubicBezTo>
                <a:cubicBezTo>
                  <a:pt x="13492" y="10584"/>
                  <a:pt x="13511" y="10620"/>
                  <a:pt x="13652" y="10547"/>
                </a:cubicBezTo>
                <a:cubicBezTo>
                  <a:pt x="13738" y="10503"/>
                  <a:pt x="13774" y="10458"/>
                  <a:pt x="13762" y="10413"/>
                </a:cubicBezTo>
                <a:cubicBezTo>
                  <a:pt x="13738" y="10326"/>
                  <a:pt x="13795" y="10294"/>
                  <a:pt x="13891" y="10341"/>
                </a:cubicBezTo>
                <a:cubicBezTo>
                  <a:pt x="13932" y="10361"/>
                  <a:pt x="14000" y="10387"/>
                  <a:pt x="14040" y="10399"/>
                </a:cubicBezTo>
                <a:cubicBezTo>
                  <a:pt x="14097" y="10415"/>
                  <a:pt x="14107" y="10446"/>
                  <a:pt x="14087" y="10547"/>
                </a:cubicBezTo>
                <a:cubicBezTo>
                  <a:pt x="14068" y="10636"/>
                  <a:pt x="14074" y="10663"/>
                  <a:pt x="14105" y="10636"/>
                </a:cubicBezTo>
                <a:cubicBezTo>
                  <a:pt x="14129" y="10615"/>
                  <a:pt x="14156" y="10536"/>
                  <a:pt x="14163" y="10461"/>
                </a:cubicBezTo>
                <a:cubicBezTo>
                  <a:pt x="14175" y="10346"/>
                  <a:pt x="14196" y="10322"/>
                  <a:pt x="14303" y="10301"/>
                </a:cubicBezTo>
                <a:cubicBezTo>
                  <a:pt x="14372" y="10288"/>
                  <a:pt x="14397" y="10275"/>
                  <a:pt x="14358" y="10272"/>
                </a:cubicBezTo>
                <a:cubicBezTo>
                  <a:pt x="14239" y="10265"/>
                  <a:pt x="14237" y="10205"/>
                  <a:pt x="14349" y="10093"/>
                </a:cubicBezTo>
                <a:cubicBezTo>
                  <a:pt x="14452" y="9990"/>
                  <a:pt x="14453" y="9938"/>
                  <a:pt x="14352" y="9938"/>
                </a:cubicBezTo>
                <a:cubicBezTo>
                  <a:pt x="14267" y="9938"/>
                  <a:pt x="14297" y="9785"/>
                  <a:pt x="14385" y="9769"/>
                </a:cubicBezTo>
                <a:cubicBezTo>
                  <a:pt x="14430" y="9761"/>
                  <a:pt x="14552" y="9695"/>
                  <a:pt x="14654" y="9623"/>
                </a:cubicBezTo>
                <a:cubicBezTo>
                  <a:pt x="14838" y="9493"/>
                  <a:pt x="14912" y="9484"/>
                  <a:pt x="14912" y="9591"/>
                </a:cubicBezTo>
                <a:cubicBezTo>
                  <a:pt x="14912" y="9666"/>
                  <a:pt x="14936" y="9662"/>
                  <a:pt x="15084" y="9561"/>
                </a:cubicBezTo>
                <a:cubicBezTo>
                  <a:pt x="15169" y="9503"/>
                  <a:pt x="15260" y="9477"/>
                  <a:pt x="15365" y="9483"/>
                </a:cubicBezTo>
                <a:cubicBezTo>
                  <a:pt x="15497" y="9489"/>
                  <a:pt x="15508" y="9485"/>
                  <a:pt x="15429" y="9454"/>
                </a:cubicBezTo>
                <a:cubicBezTo>
                  <a:pt x="15342" y="9419"/>
                  <a:pt x="15339" y="9411"/>
                  <a:pt x="15397" y="9309"/>
                </a:cubicBezTo>
                <a:cubicBezTo>
                  <a:pt x="15450" y="9215"/>
                  <a:pt x="15450" y="9199"/>
                  <a:pt x="15398" y="9189"/>
                </a:cubicBezTo>
                <a:cubicBezTo>
                  <a:pt x="15365" y="9182"/>
                  <a:pt x="15298" y="9212"/>
                  <a:pt x="15251" y="9256"/>
                </a:cubicBezTo>
                <a:cubicBezTo>
                  <a:pt x="15203" y="9300"/>
                  <a:pt x="15149" y="9337"/>
                  <a:pt x="15129" y="9337"/>
                </a:cubicBezTo>
                <a:cubicBezTo>
                  <a:pt x="15060" y="9337"/>
                  <a:pt x="15040" y="9284"/>
                  <a:pt x="15089" y="9230"/>
                </a:cubicBezTo>
                <a:cubicBezTo>
                  <a:pt x="15131" y="9183"/>
                  <a:pt x="15116" y="9175"/>
                  <a:pt x="14994" y="9183"/>
                </a:cubicBezTo>
                <a:cubicBezTo>
                  <a:pt x="14914" y="9188"/>
                  <a:pt x="14816" y="9179"/>
                  <a:pt x="14776" y="9164"/>
                </a:cubicBezTo>
                <a:cubicBezTo>
                  <a:pt x="14753" y="9154"/>
                  <a:pt x="14717" y="9151"/>
                  <a:pt x="14677" y="9153"/>
                </a:cubicBezTo>
                <a:close/>
                <a:moveTo>
                  <a:pt x="8811" y="9155"/>
                </a:moveTo>
                <a:cubicBezTo>
                  <a:pt x="8777" y="9168"/>
                  <a:pt x="8788" y="9176"/>
                  <a:pt x="8837" y="9178"/>
                </a:cubicBezTo>
                <a:cubicBezTo>
                  <a:pt x="8881" y="9180"/>
                  <a:pt x="8906" y="9170"/>
                  <a:pt x="8892" y="9158"/>
                </a:cubicBezTo>
                <a:cubicBezTo>
                  <a:pt x="8878" y="9145"/>
                  <a:pt x="8841" y="9144"/>
                  <a:pt x="8811" y="9155"/>
                </a:cubicBezTo>
                <a:close/>
                <a:moveTo>
                  <a:pt x="16226" y="9155"/>
                </a:moveTo>
                <a:cubicBezTo>
                  <a:pt x="16185" y="9165"/>
                  <a:pt x="16209" y="9174"/>
                  <a:pt x="16278" y="9174"/>
                </a:cubicBezTo>
                <a:cubicBezTo>
                  <a:pt x="16347" y="9175"/>
                  <a:pt x="16381" y="9167"/>
                  <a:pt x="16352" y="9156"/>
                </a:cubicBezTo>
                <a:cubicBezTo>
                  <a:pt x="16324" y="9146"/>
                  <a:pt x="16267" y="9145"/>
                  <a:pt x="16226" y="9155"/>
                </a:cubicBezTo>
                <a:close/>
                <a:moveTo>
                  <a:pt x="13248" y="9171"/>
                </a:moveTo>
                <a:cubicBezTo>
                  <a:pt x="13211" y="9171"/>
                  <a:pt x="13168" y="9180"/>
                  <a:pt x="13110" y="9199"/>
                </a:cubicBezTo>
                <a:cubicBezTo>
                  <a:pt x="13029" y="9224"/>
                  <a:pt x="12956" y="9266"/>
                  <a:pt x="12947" y="9290"/>
                </a:cubicBezTo>
                <a:cubicBezTo>
                  <a:pt x="12936" y="9320"/>
                  <a:pt x="12997" y="9330"/>
                  <a:pt x="13140" y="9320"/>
                </a:cubicBezTo>
                <a:cubicBezTo>
                  <a:pt x="13413" y="9302"/>
                  <a:pt x="13484" y="9263"/>
                  <a:pt x="13355" y="9200"/>
                </a:cubicBezTo>
                <a:cubicBezTo>
                  <a:pt x="13317" y="9181"/>
                  <a:pt x="13285" y="9171"/>
                  <a:pt x="13248" y="9171"/>
                </a:cubicBezTo>
                <a:close/>
                <a:moveTo>
                  <a:pt x="5230" y="9183"/>
                </a:moveTo>
                <a:cubicBezTo>
                  <a:pt x="5143" y="9185"/>
                  <a:pt x="4995" y="9329"/>
                  <a:pt x="4995" y="9412"/>
                </a:cubicBezTo>
                <a:cubicBezTo>
                  <a:pt x="4995" y="9461"/>
                  <a:pt x="4959" y="9507"/>
                  <a:pt x="4904" y="9526"/>
                </a:cubicBezTo>
                <a:cubicBezTo>
                  <a:pt x="4840" y="9548"/>
                  <a:pt x="4880" y="9556"/>
                  <a:pt x="5040" y="9554"/>
                </a:cubicBezTo>
                <a:lnTo>
                  <a:pt x="5268" y="9550"/>
                </a:lnTo>
                <a:lnTo>
                  <a:pt x="5273" y="9366"/>
                </a:lnTo>
                <a:cubicBezTo>
                  <a:pt x="5275" y="9255"/>
                  <a:pt x="5258" y="9182"/>
                  <a:pt x="5230" y="9183"/>
                </a:cubicBezTo>
                <a:close/>
                <a:moveTo>
                  <a:pt x="13611" y="9202"/>
                </a:moveTo>
                <a:cubicBezTo>
                  <a:pt x="13584" y="9213"/>
                  <a:pt x="13568" y="9233"/>
                  <a:pt x="13568" y="9261"/>
                </a:cubicBezTo>
                <a:cubicBezTo>
                  <a:pt x="13568" y="9281"/>
                  <a:pt x="13616" y="9297"/>
                  <a:pt x="13673" y="9297"/>
                </a:cubicBezTo>
                <a:cubicBezTo>
                  <a:pt x="13791" y="9297"/>
                  <a:pt x="13814" y="9241"/>
                  <a:pt x="13711" y="9205"/>
                </a:cubicBezTo>
                <a:cubicBezTo>
                  <a:pt x="13674" y="9191"/>
                  <a:pt x="13637" y="9192"/>
                  <a:pt x="13611" y="9202"/>
                </a:cubicBezTo>
                <a:close/>
                <a:moveTo>
                  <a:pt x="12346" y="9220"/>
                </a:moveTo>
                <a:cubicBezTo>
                  <a:pt x="12301" y="9220"/>
                  <a:pt x="12265" y="9237"/>
                  <a:pt x="12265" y="9259"/>
                </a:cubicBezTo>
                <a:cubicBezTo>
                  <a:pt x="12265" y="9280"/>
                  <a:pt x="12313" y="9297"/>
                  <a:pt x="12372" y="9297"/>
                </a:cubicBezTo>
                <a:cubicBezTo>
                  <a:pt x="12433" y="9297"/>
                  <a:pt x="12469" y="9281"/>
                  <a:pt x="12454" y="9259"/>
                </a:cubicBezTo>
                <a:cubicBezTo>
                  <a:pt x="12440" y="9237"/>
                  <a:pt x="12391" y="9220"/>
                  <a:pt x="12346" y="9220"/>
                </a:cubicBezTo>
                <a:close/>
                <a:moveTo>
                  <a:pt x="6970" y="9259"/>
                </a:moveTo>
                <a:cubicBezTo>
                  <a:pt x="6968" y="9257"/>
                  <a:pt x="6951" y="9268"/>
                  <a:pt x="6918" y="9292"/>
                </a:cubicBezTo>
                <a:cubicBezTo>
                  <a:pt x="6878" y="9322"/>
                  <a:pt x="6844" y="9353"/>
                  <a:pt x="6844" y="9361"/>
                </a:cubicBezTo>
                <a:cubicBezTo>
                  <a:pt x="6844" y="9393"/>
                  <a:pt x="6879" y="9373"/>
                  <a:pt x="6934" y="9308"/>
                </a:cubicBezTo>
                <a:cubicBezTo>
                  <a:pt x="6960" y="9277"/>
                  <a:pt x="6972" y="9261"/>
                  <a:pt x="6970" y="9259"/>
                </a:cubicBezTo>
                <a:close/>
                <a:moveTo>
                  <a:pt x="5453" y="9266"/>
                </a:moveTo>
                <a:cubicBezTo>
                  <a:pt x="5441" y="9267"/>
                  <a:pt x="5428" y="9271"/>
                  <a:pt x="5414" y="9279"/>
                </a:cubicBezTo>
                <a:cubicBezTo>
                  <a:pt x="5377" y="9300"/>
                  <a:pt x="5379" y="9316"/>
                  <a:pt x="5422" y="9341"/>
                </a:cubicBezTo>
                <a:cubicBezTo>
                  <a:pt x="5455" y="9360"/>
                  <a:pt x="5484" y="9357"/>
                  <a:pt x="5493" y="9333"/>
                </a:cubicBezTo>
                <a:cubicBezTo>
                  <a:pt x="5509" y="9290"/>
                  <a:pt x="5488" y="9263"/>
                  <a:pt x="5453" y="9266"/>
                </a:cubicBezTo>
                <a:close/>
                <a:moveTo>
                  <a:pt x="10550" y="9297"/>
                </a:moveTo>
                <a:cubicBezTo>
                  <a:pt x="10475" y="9297"/>
                  <a:pt x="10415" y="9322"/>
                  <a:pt x="10400" y="9359"/>
                </a:cubicBezTo>
                <a:cubicBezTo>
                  <a:pt x="10380" y="9407"/>
                  <a:pt x="10402" y="9416"/>
                  <a:pt x="10508" y="9407"/>
                </a:cubicBezTo>
                <a:cubicBezTo>
                  <a:pt x="10684" y="9391"/>
                  <a:pt x="10719" y="9297"/>
                  <a:pt x="10550" y="9297"/>
                </a:cubicBezTo>
                <a:close/>
                <a:moveTo>
                  <a:pt x="10065" y="9313"/>
                </a:moveTo>
                <a:cubicBezTo>
                  <a:pt x="10007" y="9313"/>
                  <a:pt x="9944" y="9320"/>
                  <a:pt x="9888" y="9337"/>
                </a:cubicBezTo>
                <a:cubicBezTo>
                  <a:pt x="9750" y="9379"/>
                  <a:pt x="9739" y="9395"/>
                  <a:pt x="9751" y="9518"/>
                </a:cubicBezTo>
                <a:cubicBezTo>
                  <a:pt x="9758" y="9591"/>
                  <a:pt x="9742" y="9663"/>
                  <a:pt x="9717" y="9678"/>
                </a:cubicBezTo>
                <a:cubicBezTo>
                  <a:pt x="9684" y="9697"/>
                  <a:pt x="9685" y="9768"/>
                  <a:pt x="9717" y="9926"/>
                </a:cubicBezTo>
                <a:cubicBezTo>
                  <a:pt x="9741" y="10047"/>
                  <a:pt x="9775" y="10138"/>
                  <a:pt x="9793" y="10128"/>
                </a:cubicBezTo>
                <a:cubicBezTo>
                  <a:pt x="9863" y="10088"/>
                  <a:pt x="9904" y="9839"/>
                  <a:pt x="9863" y="9702"/>
                </a:cubicBezTo>
                <a:cubicBezTo>
                  <a:pt x="9806" y="9510"/>
                  <a:pt x="9839" y="9453"/>
                  <a:pt x="10012" y="9453"/>
                </a:cubicBezTo>
                <a:cubicBezTo>
                  <a:pt x="10091" y="9453"/>
                  <a:pt x="10187" y="9443"/>
                  <a:pt x="10224" y="9430"/>
                </a:cubicBezTo>
                <a:cubicBezTo>
                  <a:pt x="10380" y="9375"/>
                  <a:pt x="10240" y="9312"/>
                  <a:pt x="10065" y="9313"/>
                </a:cubicBezTo>
                <a:close/>
                <a:moveTo>
                  <a:pt x="9609" y="9339"/>
                </a:moveTo>
                <a:cubicBezTo>
                  <a:pt x="9603" y="9338"/>
                  <a:pt x="9594" y="9350"/>
                  <a:pt x="9576" y="9375"/>
                </a:cubicBezTo>
                <a:cubicBezTo>
                  <a:pt x="9554" y="9407"/>
                  <a:pt x="9535" y="9447"/>
                  <a:pt x="9534" y="9465"/>
                </a:cubicBezTo>
                <a:cubicBezTo>
                  <a:pt x="9534" y="9482"/>
                  <a:pt x="9553" y="9485"/>
                  <a:pt x="9576" y="9472"/>
                </a:cubicBezTo>
                <a:cubicBezTo>
                  <a:pt x="9599" y="9459"/>
                  <a:pt x="9617" y="9419"/>
                  <a:pt x="9617" y="9383"/>
                </a:cubicBezTo>
                <a:cubicBezTo>
                  <a:pt x="9616" y="9354"/>
                  <a:pt x="9615" y="9340"/>
                  <a:pt x="9609" y="9339"/>
                </a:cubicBezTo>
                <a:close/>
                <a:moveTo>
                  <a:pt x="17528" y="9344"/>
                </a:moveTo>
                <a:cubicBezTo>
                  <a:pt x="17494" y="9344"/>
                  <a:pt x="17465" y="9346"/>
                  <a:pt x="17443" y="9353"/>
                </a:cubicBezTo>
                <a:cubicBezTo>
                  <a:pt x="17388" y="9369"/>
                  <a:pt x="17334" y="9467"/>
                  <a:pt x="17265" y="9676"/>
                </a:cubicBezTo>
                <a:cubicBezTo>
                  <a:pt x="17210" y="9842"/>
                  <a:pt x="17113" y="10087"/>
                  <a:pt x="17048" y="10222"/>
                </a:cubicBezTo>
                <a:cubicBezTo>
                  <a:pt x="16938" y="10452"/>
                  <a:pt x="16924" y="10467"/>
                  <a:pt x="16815" y="10447"/>
                </a:cubicBezTo>
                <a:cubicBezTo>
                  <a:pt x="16413" y="10373"/>
                  <a:pt x="16174" y="10385"/>
                  <a:pt x="16174" y="10481"/>
                </a:cubicBezTo>
                <a:cubicBezTo>
                  <a:pt x="16174" y="10533"/>
                  <a:pt x="16416" y="10655"/>
                  <a:pt x="16519" y="10655"/>
                </a:cubicBezTo>
                <a:cubicBezTo>
                  <a:pt x="16626" y="10655"/>
                  <a:pt x="16627" y="10695"/>
                  <a:pt x="16526" y="10880"/>
                </a:cubicBezTo>
                <a:cubicBezTo>
                  <a:pt x="16409" y="11093"/>
                  <a:pt x="16399" y="11225"/>
                  <a:pt x="16492" y="11347"/>
                </a:cubicBezTo>
                <a:cubicBezTo>
                  <a:pt x="16528" y="11396"/>
                  <a:pt x="16548" y="11460"/>
                  <a:pt x="16535" y="11491"/>
                </a:cubicBezTo>
                <a:cubicBezTo>
                  <a:pt x="16515" y="11538"/>
                  <a:pt x="16487" y="11534"/>
                  <a:pt x="16359" y="11468"/>
                </a:cubicBezTo>
                <a:cubicBezTo>
                  <a:pt x="16127" y="11347"/>
                  <a:pt x="15926" y="11377"/>
                  <a:pt x="15819" y="11547"/>
                </a:cubicBezTo>
                <a:cubicBezTo>
                  <a:pt x="15743" y="11667"/>
                  <a:pt x="15732" y="11763"/>
                  <a:pt x="15720" y="12410"/>
                </a:cubicBezTo>
                <a:cubicBezTo>
                  <a:pt x="15707" y="13095"/>
                  <a:pt x="15710" y="13145"/>
                  <a:pt x="15792" y="13251"/>
                </a:cubicBezTo>
                <a:cubicBezTo>
                  <a:pt x="15839" y="13312"/>
                  <a:pt x="15879" y="13380"/>
                  <a:pt x="15879" y="13401"/>
                </a:cubicBezTo>
                <a:cubicBezTo>
                  <a:pt x="15879" y="13422"/>
                  <a:pt x="15908" y="13462"/>
                  <a:pt x="15944" y="13489"/>
                </a:cubicBezTo>
                <a:cubicBezTo>
                  <a:pt x="15980" y="13516"/>
                  <a:pt x="15999" y="13563"/>
                  <a:pt x="15986" y="13594"/>
                </a:cubicBezTo>
                <a:cubicBezTo>
                  <a:pt x="15973" y="13624"/>
                  <a:pt x="15996" y="13737"/>
                  <a:pt x="16037" y="13843"/>
                </a:cubicBezTo>
                <a:lnTo>
                  <a:pt x="16110" y="14035"/>
                </a:lnTo>
                <a:lnTo>
                  <a:pt x="15942" y="14175"/>
                </a:lnTo>
                <a:cubicBezTo>
                  <a:pt x="15849" y="14252"/>
                  <a:pt x="15633" y="14437"/>
                  <a:pt x="15459" y="14584"/>
                </a:cubicBezTo>
                <a:cubicBezTo>
                  <a:pt x="15120" y="14874"/>
                  <a:pt x="15006" y="14936"/>
                  <a:pt x="14923" y="14875"/>
                </a:cubicBezTo>
                <a:cubicBezTo>
                  <a:pt x="14884" y="14845"/>
                  <a:pt x="14870" y="14859"/>
                  <a:pt x="14870" y="14930"/>
                </a:cubicBezTo>
                <a:cubicBezTo>
                  <a:pt x="14870" y="14999"/>
                  <a:pt x="14796" y="15080"/>
                  <a:pt x="14591" y="15234"/>
                </a:cubicBezTo>
                <a:cubicBezTo>
                  <a:pt x="13954" y="15716"/>
                  <a:pt x="13819" y="15829"/>
                  <a:pt x="13819" y="15878"/>
                </a:cubicBezTo>
                <a:cubicBezTo>
                  <a:pt x="13819" y="15967"/>
                  <a:pt x="13922" y="15937"/>
                  <a:pt x="14163" y="15777"/>
                </a:cubicBezTo>
                <a:cubicBezTo>
                  <a:pt x="14348" y="15655"/>
                  <a:pt x="14408" y="15633"/>
                  <a:pt x="14453" y="15670"/>
                </a:cubicBezTo>
                <a:cubicBezTo>
                  <a:pt x="14500" y="15709"/>
                  <a:pt x="14500" y="15706"/>
                  <a:pt x="14455" y="15652"/>
                </a:cubicBezTo>
                <a:cubicBezTo>
                  <a:pt x="14409" y="15595"/>
                  <a:pt x="14434" y="15563"/>
                  <a:pt x="14647" y="15407"/>
                </a:cubicBezTo>
                <a:cubicBezTo>
                  <a:pt x="14782" y="15308"/>
                  <a:pt x="14913" y="15218"/>
                  <a:pt x="14940" y="15207"/>
                </a:cubicBezTo>
                <a:cubicBezTo>
                  <a:pt x="14968" y="15196"/>
                  <a:pt x="15091" y="15097"/>
                  <a:pt x="15215" y="14986"/>
                </a:cubicBezTo>
                <a:cubicBezTo>
                  <a:pt x="15445" y="14782"/>
                  <a:pt x="15523" y="14720"/>
                  <a:pt x="15908" y="14430"/>
                </a:cubicBezTo>
                <a:cubicBezTo>
                  <a:pt x="16158" y="14242"/>
                  <a:pt x="16172" y="14248"/>
                  <a:pt x="16277" y="14582"/>
                </a:cubicBezTo>
                <a:cubicBezTo>
                  <a:pt x="16315" y="14704"/>
                  <a:pt x="16363" y="14813"/>
                  <a:pt x="16384" y="14825"/>
                </a:cubicBezTo>
                <a:cubicBezTo>
                  <a:pt x="16404" y="14837"/>
                  <a:pt x="16412" y="14871"/>
                  <a:pt x="16399" y="14901"/>
                </a:cubicBezTo>
                <a:cubicBezTo>
                  <a:pt x="16387" y="14931"/>
                  <a:pt x="16418" y="15039"/>
                  <a:pt x="16470" y="15142"/>
                </a:cubicBezTo>
                <a:cubicBezTo>
                  <a:pt x="16537" y="15278"/>
                  <a:pt x="16565" y="15414"/>
                  <a:pt x="16571" y="15638"/>
                </a:cubicBezTo>
                <a:cubicBezTo>
                  <a:pt x="16578" y="15902"/>
                  <a:pt x="16592" y="15953"/>
                  <a:pt x="16668" y="15999"/>
                </a:cubicBezTo>
                <a:cubicBezTo>
                  <a:pt x="16749" y="16049"/>
                  <a:pt x="16752" y="16063"/>
                  <a:pt x="16700" y="16198"/>
                </a:cubicBezTo>
                <a:cubicBezTo>
                  <a:pt x="16670" y="16277"/>
                  <a:pt x="16605" y="16424"/>
                  <a:pt x="16556" y="16524"/>
                </a:cubicBezTo>
                <a:cubicBezTo>
                  <a:pt x="16506" y="16624"/>
                  <a:pt x="16447" y="16750"/>
                  <a:pt x="16425" y="16803"/>
                </a:cubicBezTo>
                <a:cubicBezTo>
                  <a:pt x="16403" y="16856"/>
                  <a:pt x="16364" y="16901"/>
                  <a:pt x="16339" y="16901"/>
                </a:cubicBezTo>
                <a:cubicBezTo>
                  <a:pt x="16314" y="16901"/>
                  <a:pt x="16306" y="16917"/>
                  <a:pt x="16320" y="16938"/>
                </a:cubicBezTo>
                <a:cubicBezTo>
                  <a:pt x="16333" y="16959"/>
                  <a:pt x="16308" y="17050"/>
                  <a:pt x="16264" y="17141"/>
                </a:cubicBezTo>
                <a:cubicBezTo>
                  <a:pt x="16219" y="17233"/>
                  <a:pt x="16174" y="17342"/>
                  <a:pt x="16166" y="17384"/>
                </a:cubicBezTo>
                <a:cubicBezTo>
                  <a:pt x="16137" y="17526"/>
                  <a:pt x="16028" y="17474"/>
                  <a:pt x="16005" y="17307"/>
                </a:cubicBezTo>
                <a:cubicBezTo>
                  <a:pt x="15990" y="17192"/>
                  <a:pt x="15975" y="17171"/>
                  <a:pt x="15952" y="17223"/>
                </a:cubicBezTo>
                <a:cubicBezTo>
                  <a:pt x="15935" y="17262"/>
                  <a:pt x="15903" y="17282"/>
                  <a:pt x="15882" y="17270"/>
                </a:cubicBezTo>
                <a:cubicBezTo>
                  <a:pt x="15860" y="17258"/>
                  <a:pt x="15832" y="17264"/>
                  <a:pt x="15819" y="17283"/>
                </a:cubicBezTo>
                <a:cubicBezTo>
                  <a:pt x="15806" y="17303"/>
                  <a:pt x="15757" y="17310"/>
                  <a:pt x="15711" y="17299"/>
                </a:cubicBezTo>
                <a:cubicBezTo>
                  <a:pt x="15582" y="17268"/>
                  <a:pt x="15609" y="17329"/>
                  <a:pt x="15809" y="17520"/>
                </a:cubicBezTo>
                <a:cubicBezTo>
                  <a:pt x="16037" y="17739"/>
                  <a:pt x="16079" y="17860"/>
                  <a:pt x="15943" y="17908"/>
                </a:cubicBezTo>
                <a:cubicBezTo>
                  <a:pt x="15889" y="17927"/>
                  <a:pt x="15833" y="17961"/>
                  <a:pt x="15818" y="17984"/>
                </a:cubicBezTo>
                <a:cubicBezTo>
                  <a:pt x="15774" y="18050"/>
                  <a:pt x="15593" y="18032"/>
                  <a:pt x="15547" y="17957"/>
                </a:cubicBezTo>
                <a:cubicBezTo>
                  <a:pt x="15508" y="17896"/>
                  <a:pt x="15495" y="17895"/>
                  <a:pt x="15391" y="17948"/>
                </a:cubicBezTo>
                <a:cubicBezTo>
                  <a:pt x="15262" y="18014"/>
                  <a:pt x="15250" y="18063"/>
                  <a:pt x="15348" y="18120"/>
                </a:cubicBezTo>
                <a:cubicBezTo>
                  <a:pt x="15396" y="18148"/>
                  <a:pt x="15440" y="18147"/>
                  <a:pt x="15491" y="18119"/>
                </a:cubicBezTo>
                <a:cubicBezTo>
                  <a:pt x="15597" y="18059"/>
                  <a:pt x="15917" y="18141"/>
                  <a:pt x="15992" y="18246"/>
                </a:cubicBezTo>
                <a:cubicBezTo>
                  <a:pt x="16046" y="18321"/>
                  <a:pt x="16044" y="18338"/>
                  <a:pt x="15969" y="18407"/>
                </a:cubicBezTo>
                <a:cubicBezTo>
                  <a:pt x="15923" y="18449"/>
                  <a:pt x="15897" y="18494"/>
                  <a:pt x="15912" y="18508"/>
                </a:cubicBezTo>
                <a:cubicBezTo>
                  <a:pt x="15926" y="18521"/>
                  <a:pt x="16406" y="18527"/>
                  <a:pt x="16979" y="18521"/>
                </a:cubicBezTo>
                <a:cubicBezTo>
                  <a:pt x="17772" y="18513"/>
                  <a:pt x="18026" y="18499"/>
                  <a:pt x="18042" y="18462"/>
                </a:cubicBezTo>
                <a:cubicBezTo>
                  <a:pt x="18053" y="18435"/>
                  <a:pt x="18119" y="18413"/>
                  <a:pt x="18189" y="18413"/>
                </a:cubicBezTo>
                <a:cubicBezTo>
                  <a:pt x="18310" y="18413"/>
                  <a:pt x="18317" y="18404"/>
                  <a:pt x="18317" y="18257"/>
                </a:cubicBezTo>
                <a:cubicBezTo>
                  <a:pt x="18317" y="18091"/>
                  <a:pt x="18302" y="18083"/>
                  <a:pt x="18039" y="18100"/>
                </a:cubicBezTo>
                <a:cubicBezTo>
                  <a:pt x="17884" y="18109"/>
                  <a:pt x="17617" y="17929"/>
                  <a:pt x="17679" y="17856"/>
                </a:cubicBezTo>
                <a:cubicBezTo>
                  <a:pt x="17700" y="17832"/>
                  <a:pt x="17730" y="17742"/>
                  <a:pt x="17747" y="17657"/>
                </a:cubicBezTo>
                <a:cubicBezTo>
                  <a:pt x="17764" y="17571"/>
                  <a:pt x="17792" y="17484"/>
                  <a:pt x="17811" y="17463"/>
                </a:cubicBezTo>
                <a:cubicBezTo>
                  <a:pt x="17829" y="17441"/>
                  <a:pt x="17868" y="17321"/>
                  <a:pt x="17896" y="17195"/>
                </a:cubicBezTo>
                <a:cubicBezTo>
                  <a:pt x="17924" y="17070"/>
                  <a:pt x="17979" y="16912"/>
                  <a:pt x="18020" y="16846"/>
                </a:cubicBezTo>
                <a:cubicBezTo>
                  <a:pt x="18060" y="16780"/>
                  <a:pt x="18107" y="16674"/>
                  <a:pt x="18124" y="16610"/>
                </a:cubicBezTo>
                <a:cubicBezTo>
                  <a:pt x="18141" y="16547"/>
                  <a:pt x="18188" y="16426"/>
                  <a:pt x="18229" y="16340"/>
                </a:cubicBezTo>
                <a:cubicBezTo>
                  <a:pt x="18271" y="16253"/>
                  <a:pt x="18316" y="16151"/>
                  <a:pt x="18331" y="16112"/>
                </a:cubicBezTo>
                <a:cubicBezTo>
                  <a:pt x="18346" y="16073"/>
                  <a:pt x="18376" y="16053"/>
                  <a:pt x="18398" y="16065"/>
                </a:cubicBezTo>
                <a:cubicBezTo>
                  <a:pt x="18419" y="16078"/>
                  <a:pt x="18478" y="16047"/>
                  <a:pt x="18528" y="15999"/>
                </a:cubicBezTo>
                <a:cubicBezTo>
                  <a:pt x="18606" y="15923"/>
                  <a:pt x="18614" y="15882"/>
                  <a:pt x="18592" y="15698"/>
                </a:cubicBezTo>
                <a:cubicBezTo>
                  <a:pt x="18561" y="15438"/>
                  <a:pt x="18551" y="15399"/>
                  <a:pt x="18486" y="15251"/>
                </a:cubicBezTo>
                <a:cubicBezTo>
                  <a:pt x="18422" y="15106"/>
                  <a:pt x="18353" y="14626"/>
                  <a:pt x="18328" y="14156"/>
                </a:cubicBezTo>
                <a:cubicBezTo>
                  <a:pt x="18313" y="13851"/>
                  <a:pt x="18298" y="13791"/>
                  <a:pt x="18229" y="13757"/>
                </a:cubicBezTo>
                <a:cubicBezTo>
                  <a:pt x="18153" y="13719"/>
                  <a:pt x="18149" y="13666"/>
                  <a:pt x="18149" y="12767"/>
                </a:cubicBezTo>
                <a:lnTo>
                  <a:pt x="18149" y="11816"/>
                </a:lnTo>
                <a:lnTo>
                  <a:pt x="18042" y="11717"/>
                </a:lnTo>
                <a:cubicBezTo>
                  <a:pt x="17959" y="11640"/>
                  <a:pt x="17902" y="11622"/>
                  <a:pt x="17780" y="11631"/>
                </a:cubicBezTo>
                <a:cubicBezTo>
                  <a:pt x="17645" y="11642"/>
                  <a:pt x="17620" y="11633"/>
                  <a:pt x="17609" y="11558"/>
                </a:cubicBezTo>
                <a:cubicBezTo>
                  <a:pt x="17599" y="11493"/>
                  <a:pt x="17633" y="11450"/>
                  <a:pt x="17742" y="11391"/>
                </a:cubicBezTo>
                <a:cubicBezTo>
                  <a:pt x="17822" y="11347"/>
                  <a:pt x="17899" y="11285"/>
                  <a:pt x="17913" y="11253"/>
                </a:cubicBezTo>
                <a:cubicBezTo>
                  <a:pt x="17934" y="11203"/>
                  <a:pt x="17948" y="11203"/>
                  <a:pt x="18031" y="11252"/>
                </a:cubicBezTo>
                <a:cubicBezTo>
                  <a:pt x="18159" y="11328"/>
                  <a:pt x="18325" y="11345"/>
                  <a:pt x="18347" y="11286"/>
                </a:cubicBezTo>
                <a:cubicBezTo>
                  <a:pt x="18356" y="11260"/>
                  <a:pt x="18271" y="11147"/>
                  <a:pt x="18156" y="11034"/>
                </a:cubicBezTo>
                <a:cubicBezTo>
                  <a:pt x="18005" y="10886"/>
                  <a:pt x="17958" y="10814"/>
                  <a:pt x="17984" y="10772"/>
                </a:cubicBezTo>
                <a:cubicBezTo>
                  <a:pt x="18004" y="10740"/>
                  <a:pt x="18077" y="10599"/>
                  <a:pt x="18147" y="10458"/>
                </a:cubicBezTo>
                <a:cubicBezTo>
                  <a:pt x="18217" y="10317"/>
                  <a:pt x="18318" y="10158"/>
                  <a:pt x="18371" y="10105"/>
                </a:cubicBezTo>
                <a:cubicBezTo>
                  <a:pt x="18425" y="10052"/>
                  <a:pt x="18461" y="9989"/>
                  <a:pt x="18452" y="9967"/>
                </a:cubicBezTo>
                <a:cubicBezTo>
                  <a:pt x="18444" y="9944"/>
                  <a:pt x="18458" y="9914"/>
                  <a:pt x="18482" y="9900"/>
                </a:cubicBezTo>
                <a:cubicBezTo>
                  <a:pt x="18556" y="9858"/>
                  <a:pt x="18532" y="9743"/>
                  <a:pt x="18431" y="9660"/>
                </a:cubicBezTo>
                <a:cubicBezTo>
                  <a:pt x="18255" y="9512"/>
                  <a:pt x="17765" y="9348"/>
                  <a:pt x="17528" y="9344"/>
                </a:cubicBezTo>
                <a:close/>
                <a:moveTo>
                  <a:pt x="19169" y="9366"/>
                </a:moveTo>
                <a:cubicBezTo>
                  <a:pt x="19166" y="9374"/>
                  <a:pt x="19171" y="9420"/>
                  <a:pt x="19182" y="9512"/>
                </a:cubicBezTo>
                <a:cubicBezTo>
                  <a:pt x="19196" y="9618"/>
                  <a:pt x="19224" y="9734"/>
                  <a:pt x="19244" y="9768"/>
                </a:cubicBezTo>
                <a:cubicBezTo>
                  <a:pt x="19264" y="9802"/>
                  <a:pt x="19287" y="9891"/>
                  <a:pt x="19296" y="9965"/>
                </a:cubicBezTo>
                <a:cubicBezTo>
                  <a:pt x="19305" y="10040"/>
                  <a:pt x="19324" y="10119"/>
                  <a:pt x="19340" y="10142"/>
                </a:cubicBezTo>
                <a:cubicBezTo>
                  <a:pt x="19356" y="10166"/>
                  <a:pt x="19335" y="10203"/>
                  <a:pt x="19294" y="10225"/>
                </a:cubicBezTo>
                <a:cubicBezTo>
                  <a:pt x="19237" y="10256"/>
                  <a:pt x="19274" y="10264"/>
                  <a:pt x="19451" y="10260"/>
                </a:cubicBezTo>
                <a:cubicBezTo>
                  <a:pt x="19578" y="10258"/>
                  <a:pt x="19631" y="10249"/>
                  <a:pt x="19570" y="10240"/>
                </a:cubicBezTo>
                <a:cubicBezTo>
                  <a:pt x="19438" y="10221"/>
                  <a:pt x="19336" y="10126"/>
                  <a:pt x="19392" y="10075"/>
                </a:cubicBezTo>
                <a:cubicBezTo>
                  <a:pt x="19413" y="10056"/>
                  <a:pt x="19496" y="10033"/>
                  <a:pt x="19577" y="10024"/>
                </a:cubicBezTo>
                <a:cubicBezTo>
                  <a:pt x="19716" y="10009"/>
                  <a:pt x="19713" y="10009"/>
                  <a:pt x="19543" y="10003"/>
                </a:cubicBezTo>
                <a:cubicBezTo>
                  <a:pt x="19359" y="9996"/>
                  <a:pt x="19330" y="9970"/>
                  <a:pt x="19309" y="9798"/>
                </a:cubicBezTo>
                <a:cubicBezTo>
                  <a:pt x="19302" y="9747"/>
                  <a:pt x="19287" y="9678"/>
                  <a:pt x="19274" y="9646"/>
                </a:cubicBezTo>
                <a:cubicBezTo>
                  <a:pt x="19260" y="9614"/>
                  <a:pt x="19229" y="9527"/>
                  <a:pt x="19204" y="9453"/>
                </a:cubicBezTo>
                <a:cubicBezTo>
                  <a:pt x="19183" y="9389"/>
                  <a:pt x="19172" y="9358"/>
                  <a:pt x="19169" y="9366"/>
                </a:cubicBezTo>
                <a:close/>
                <a:moveTo>
                  <a:pt x="12733" y="9377"/>
                </a:moveTo>
                <a:cubicBezTo>
                  <a:pt x="12680" y="9379"/>
                  <a:pt x="12559" y="9481"/>
                  <a:pt x="12559" y="9525"/>
                </a:cubicBezTo>
                <a:cubicBezTo>
                  <a:pt x="12559" y="9549"/>
                  <a:pt x="12598" y="9569"/>
                  <a:pt x="12645" y="9569"/>
                </a:cubicBezTo>
                <a:cubicBezTo>
                  <a:pt x="12692" y="9569"/>
                  <a:pt x="12741" y="9595"/>
                  <a:pt x="12754" y="9627"/>
                </a:cubicBezTo>
                <a:cubicBezTo>
                  <a:pt x="12780" y="9689"/>
                  <a:pt x="12853" y="9708"/>
                  <a:pt x="12853" y="9652"/>
                </a:cubicBezTo>
                <a:cubicBezTo>
                  <a:pt x="12853" y="9589"/>
                  <a:pt x="12761" y="9375"/>
                  <a:pt x="12733" y="9377"/>
                </a:cubicBezTo>
                <a:close/>
                <a:moveTo>
                  <a:pt x="5802" y="9414"/>
                </a:moveTo>
                <a:cubicBezTo>
                  <a:pt x="5754" y="9414"/>
                  <a:pt x="5709" y="9447"/>
                  <a:pt x="5697" y="9492"/>
                </a:cubicBezTo>
                <a:cubicBezTo>
                  <a:pt x="5680" y="9552"/>
                  <a:pt x="5640" y="9569"/>
                  <a:pt x="5522" y="9569"/>
                </a:cubicBezTo>
                <a:cubicBezTo>
                  <a:pt x="5437" y="9569"/>
                  <a:pt x="5378" y="9585"/>
                  <a:pt x="5390" y="9603"/>
                </a:cubicBezTo>
                <a:cubicBezTo>
                  <a:pt x="5403" y="9621"/>
                  <a:pt x="5376" y="9667"/>
                  <a:pt x="5330" y="9705"/>
                </a:cubicBezTo>
                <a:cubicBezTo>
                  <a:pt x="5285" y="9743"/>
                  <a:pt x="5247" y="9798"/>
                  <a:pt x="5247" y="9827"/>
                </a:cubicBezTo>
                <a:cubicBezTo>
                  <a:pt x="5247" y="9856"/>
                  <a:pt x="5262" y="9880"/>
                  <a:pt x="5281" y="9880"/>
                </a:cubicBezTo>
                <a:cubicBezTo>
                  <a:pt x="5366" y="9880"/>
                  <a:pt x="5651" y="9722"/>
                  <a:pt x="5699" y="9649"/>
                </a:cubicBezTo>
                <a:cubicBezTo>
                  <a:pt x="5740" y="9587"/>
                  <a:pt x="5780" y="9574"/>
                  <a:pt x="5867" y="9591"/>
                </a:cubicBezTo>
                <a:cubicBezTo>
                  <a:pt x="5961" y="9609"/>
                  <a:pt x="5969" y="9605"/>
                  <a:pt x="5910" y="9571"/>
                </a:cubicBezTo>
                <a:cubicBezTo>
                  <a:pt x="5871" y="9547"/>
                  <a:pt x="5849" y="9503"/>
                  <a:pt x="5862" y="9472"/>
                </a:cubicBezTo>
                <a:cubicBezTo>
                  <a:pt x="5878" y="9433"/>
                  <a:pt x="5859" y="9414"/>
                  <a:pt x="5802" y="9414"/>
                </a:cubicBezTo>
                <a:close/>
                <a:moveTo>
                  <a:pt x="13748" y="9415"/>
                </a:moveTo>
                <a:cubicBezTo>
                  <a:pt x="13633" y="9426"/>
                  <a:pt x="13526" y="9456"/>
                  <a:pt x="13526" y="9496"/>
                </a:cubicBezTo>
                <a:cubicBezTo>
                  <a:pt x="13526" y="9543"/>
                  <a:pt x="14233" y="9532"/>
                  <a:pt x="14265" y="9485"/>
                </a:cubicBezTo>
                <a:cubicBezTo>
                  <a:pt x="14309" y="9420"/>
                  <a:pt x="14244" y="9400"/>
                  <a:pt x="14136" y="9445"/>
                </a:cubicBezTo>
                <a:cubicBezTo>
                  <a:pt x="14071" y="9473"/>
                  <a:pt x="14024" y="9475"/>
                  <a:pt x="14008" y="9451"/>
                </a:cubicBezTo>
                <a:cubicBezTo>
                  <a:pt x="13983" y="9414"/>
                  <a:pt x="13862" y="9405"/>
                  <a:pt x="13748" y="9415"/>
                </a:cubicBezTo>
                <a:close/>
                <a:moveTo>
                  <a:pt x="6822" y="9432"/>
                </a:moveTo>
                <a:cubicBezTo>
                  <a:pt x="6814" y="9435"/>
                  <a:pt x="6791" y="9458"/>
                  <a:pt x="6750" y="9502"/>
                </a:cubicBezTo>
                <a:cubicBezTo>
                  <a:pt x="6660" y="9599"/>
                  <a:pt x="6623" y="9608"/>
                  <a:pt x="6338" y="9615"/>
                </a:cubicBezTo>
                <a:cubicBezTo>
                  <a:pt x="6029" y="9622"/>
                  <a:pt x="6028" y="9623"/>
                  <a:pt x="6277" y="9637"/>
                </a:cubicBezTo>
                <a:cubicBezTo>
                  <a:pt x="6415" y="9645"/>
                  <a:pt x="6547" y="9667"/>
                  <a:pt x="6569" y="9687"/>
                </a:cubicBezTo>
                <a:cubicBezTo>
                  <a:pt x="6594" y="9710"/>
                  <a:pt x="6624" y="9710"/>
                  <a:pt x="6651" y="9686"/>
                </a:cubicBezTo>
                <a:cubicBezTo>
                  <a:pt x="6674" y="9665"/>
                  <a:pt x="6788" y="9645"/>
                  <a:pt x="6905" y="9642"/>
                </a:cubicBezTo>
                <a:cubicBezTo>
                  <a:pt x="7037" y="9638"/>
                  <a:pt x="7070" y="9629"/>
                  <a:pt x="6991" y="9620"/>
                </a:cubicBezTo>
                <a:cubicBezTo>
                  <a:pt x="6770" y="9593"/>
                  <a:pt x="6751" y="9580"/>
                  <a:pt x="6802" y="9483"/>
                </a:cubicBezTo>
                <a:cubicBezTo>
                  <a:pt x="6821" y="9446"/>
                  <a:pt x="6829" y="9429"/>
                  <a:pt x="6822" y="9432"/>
                </a:cubicBezTo>
                <a:close/>
                <a:moveTo>
                  <a:pt x="8588" y="9450"/>
                </a:moveTo>
                <a:cubicBezTo>
                  <a:pt x="8252" y="9444"/>
                  <a:pt x="8189" y="9451"/>
                  <a:pt x="8189" y="9490"/>
                </a:cubicBezTo>
                <a:cubicBezTo>
                  <a:pt x="8189" y="9527"/>
                  <a:pt x="8373" y="9569"/>
                  <a:pt x="8621" y="9589"/>
                </a:cubicBezTo>
                <a:cubicBezTo>
                  <a:pt x="8695" y="9594"/>
                  <a:pt x="8764" y="9602"/>
                  <a:pt x="8773" y="9604"/>
                </a:cubicBezTo>
                <a:cubicBezTo>
                  <a:pt x="8782" y="9607"/>
                  <a:pt x="8758" y="9641"/>
                  <a:pt x="8718" y="9681"/>
                </a:cubicBezTo>
                <a:cubicBezTo>
                  <a:pt x="8662" y="9738"/>
                  <a:pt x="8659" y="9759"/>
                  <a:pt x="8701" y="9775"/>
                </a:cubicBezTo>
                <a:cubicBezTo>
                  <a:pt x="8732" y="9786"/>
                  <a:pt x="8864" y="9798"/>
                  <a:pt x="8997" y="9799"/>
                </a:cubicBezTo>
                <a:cubicBezTo>
                  <a:pt x="9186" y="9802"/>
                  <a:pt x="9240" y="9789"/>
                  <a:pt x="9240" y="9744"/>
                </a:cubicBezTo>
                <a:cubicBezTo>
                  <a:pt x="9240" y="9712"/>
                  <a:pt x="9212" y="9686"/>
                  <a:pt x="9179" y="9686"/>
                </a:cubicBezTo>
                <a:cubicBezTo>
                  <a:pt x="9094" y="9686"/>
                  <a:pt x="9052" y="9610"/>
                  <a:pt x="9108" y="9558"/>
                </a:cubicBezTo>
                <a:cubicBezTo>
                  <a:pt x="9192" y="9481"/>
                  <a:pt x="9158" y="9454"/>
                  <a:pt x="8976" y="9454"/>
                </a:cubicBezTo>
                <a:cubicBezTo>
                  <a:pt x="8878" y="9453"/>
                  <a:pt x="8704" y="9452"/>
                  <a:pt x="8588" y="9450"/>
                </a:cubicBezTo>
                <a:close/>
                <a:moveTo>
                  <a:pt x="16373" y="9465"/>
                </a:moveTo>
                <a:cubicBezTo>
                  <a:pt x="16321" y="9474"/>
                  <a:pt x="16354" y="9481"/>
                  <a:pt x="16446" y="9481"/>
                </a:cubicBezTo>
                <a:cubicBezTo>
                  <a:pt x="16539" y="9482"/>
                  <a:pt x="16581" y="9474"/>
                  <a:pt x="16541" y="9465"/>
                </a:cubicBezTo>
                <a:cubicBezTo>
                  <a:pt x="16501" y="9455"/>
                  <a:pt x="16425" y="9455"/>
                  <a:pt x="16373" y="9465"/>
                </a:cubicBezTo>
                <a:close/>
                <a:moveTo>
                  <a:pt x="15699" y="9467"/>
                </a:moveTo>
                <a:cubicBezTo>
                  <a:pt x="15684" y="9469"/>
                  <a:pt x="15680" y="9477"/>
                  <a:pt x="15689" y="9490"/>
                </a:cubicBezTo>
                <a:cubicBezTo>
                  <a:pt x="15704" y="9512"/>
                  <a:pt x="15765" y="9531"/>
                  <a:pt x="15826" y="9531"/>
                </a:cubicBezTo>
                <a:cubicBezTo>
                  <a:pt x="15957" y="9531"/>
                  <a:pt x="15942" y="9512"/>
                  <a:pt x="15781" y="9477"/>
                </a:cubicBezTo>
                <a:cubicBezTo>
                  <a:pt x="15742" y="9468"/>
                  <a:pt x="15715" y="9465"/>
                  <a:pt x="15699" y="9467"/>
                </a:cubicBezTo>
                <a:close/>
                <a:moveTo>
                  <a:pt x="16815" y="9507"/>
                </a:moveTo>
                <a:cubicBezTo>
                  <a:pt x="16811" y="9511"/>
                  <a:pt x="16808" y="9524"/>
                  <a:pt x="16807" y="9546"/>
                </a:cubicBezTo>
                <a:cubicBezTo>
                  <a:pt x="16805" y="9587"/>
                  <a:pt x="16815" y="9611"/>
                  <a:pt x="16829" y="9598"/>
                </a:cubicBezTo>
                <a:cubicBezTo>
                  <a:pt x="16843" y="9585"/>
                  <a:pt x="16844" y="9552"/>
                  <a:pt x="16832" y="9524"/>
                </a:cubicBezTo>
                <a:cubicBezTo>
                  <a:pt x="16825" y="9508"/>
                  <a:pt x="16819" y="9503"/>
                  <a:pt x="16815" y="9507"/>
                </a:cubicBezTo>
                <a:close/>
                <a:moveTo>
                  <a:pt x="9516" y="9531"/>
                </a:moveTo>
                <a:cubicBezTo>
                  <a:pt x="9490" y="9531"/>
                  <a:pt x="9239" y="9979"/>
                  <a:pt x="9240" y="10024"/>
                </a:cubicBezTo>
                <a:cubicBezTo>
                  <a:pt x="9240" y="10041"/>
                  <a:pt x="9280" y="9997"/>
                  <a:pt x="9328" y="9928"/>
                </a:cubicBezTo>
                <a:cubicBezTo>
                  <a:pt x="9377" y="9859"/>
                  <a:pt x="9441" y="9802"/>
                  <a:pt x="9472" y="9802"/>
                </a:cubicBezTo>
                <a:cubicBezTo>
                  <a:pt x="9556" y="9802"/>
                  <a:pt x="9589" y="9729"/>
                  <a:pt x="9533" y="9667"/>
                </a:cubicBezTo>
                <a:cubicBezTo>
                  <a:pt x="9506" y="9637"/>
                  <a:pt x="9496" y="9593"/>
                  <a:pt x="9511" y="9571"/>
                </a:cubicBezTo>
                <a:cubicBezTo>
                  <a:pt x="9526" y="9548"/>
                  <a:pt x="9529" y="9531"/>
                  <a:pt x="9516" y="9531"/>
                </a:cubicBezTo>
                <a:close/>
                <a:moveTo>
                  <a:pt x="2470" y="9538"/>
                </a:moveTo>
                <a:cubicBezTo>
                  <a:pt x="2215" y="9542"/>
                  <a:pt x="1936" y="9553"/>
                  <a:pt x="1885" y="9567"/>
                </a:cubicBezTo>
                <a:cubicBezTo>
                  <a:pt x="1827" y="9582"/>
                  <a:pt x="2026" y="9588"/>
                  <a:pt x="2327" y="9579"/>
                </a:cubicBezTo>
                <a:cubicBezTo>
                  <a:pt x="2627" y="9570"/>
                  <a:pt x="2892" y="9557"/>
                  <a:pt x="2915" y="9550"/>
                </a:cubicBezTo>
                <a:cubicBezTo>
                  <a:pt x="2957" y="9537"/>
                  <a:pt x="2725" y="9534"/>
                  <a:pt x="2470" y="9538"/>
                </a:cubicBezTo>
                <a:close/>
                <a:moveTo>
                  <a:pt x="11047" y="9550"/>
                </a:moveTo>
                <a:cubicBezTo>
                  <a:pt x="11016" y="9550"/>
                  <a:pt x="10982" y="9572"/>
                  <a:pt x="10972" y="9598"/>
                </a:cubicBezTo>
                <a:cubicBezTo>
                  <a:pt x="10962" y="9627"/>
                  <a:pt x="10992" y="9646"/>
                  <a:pt x="11047" y="9646"/>
                </a:cubicBezTo>
                <a:cubicBezTo>
                  <a:pt x="11101" y="9646"/>
                  <a:pt x="11130" y="9627"/>
                  <a:pt x="11120" y="9598"/>
                </a:cubicBezTo>
                <a:cubicBezTo>
                  <a:pt x="11110" y="9572"/>
                  <a:pt x="11077" y="9550"/>
                  <a:pt x="11047" y="9550"/>
                </a:cubicBezTo>
                <a:close/>
                <a:moveTo>
                  <a:pt x="5115" y="9655"/>
                </a:moveTo>
                <a:cubicBezTo>
                  <a:pt x="5084" y="9664"/>
                  <a:pt x="5051" y="9703"/>
                  <a:pt x="5043" y="9741"/>
                </a:cubicBezTo>
                <a:cubicBezTo>
                  <a:pt x="5034" y="9786"/>
                  <a:pt x="5049" y="9804"/>
                  <a:pt x="5085" y="9793"/>
                </a:cubicBezTo>
                <a:cubicBezTo>
                  <a:pt x="5116" y="9784"/>
                  <a:pt x="5149" y="9745"/>
                  <a:pt x="5157" y="9707"/>
                </a:cubicBezTo>
                <a:cubicBezTo>
                  <a:pt x="5166" y="9662"/>
                  <a:pt x="5151" y="9644"/>
                  <a:pt x="5115" y="9655"/>
                </a:cubicBezTo>
                <a:close/>
                <a:moveTo>
                  <a:pt x="6580" y="9778"/>
                </a:moveTo>
                <a:cubicBezTo>
                  <a:pt x="6578" y="9773"/>
                  <a:pt x="6564" y="9776"/>
                  <a:pt x="6535" y="9786"/>
                </a:cubicBezTo>
                <a:cubicBezTo>
                  <a:pt x="6497" y="9799"/>
                  <a:pt x="6466" y="9826"/>
                  <a:pt x="6466" y="9845"/>
                </a:cubicBezTo>
                <a:cubicBezTo>
                  <a:pt x="6466" y="9895"/>
                  <a:pt x="6490" y="9888"/>
                  <a:pt x="6550" y="9821"/>
                </a:cubicBezTo>
                <a:cubicBezTo>
                  <a:pt x="6573" y="9796"/>
                  <a:pt x="6583" y="9783"/>
                  <a:pt x="6580" y="9778"/>
                </a:cubicBezTo>
                <a:close/>
                <a:moveTo>
                  <a:pt x="8026" y="9841"/>
                </a:moveTo>
                <a:cubicBezTo>
                  <a:pt x="7982" y="9841"/>
                  <a:pt x="7937" y="9875"/>
                  <a:pt x="7924" y="9918"/>
                </a:cubicBezTo>
                <a:cubicBezTo>
                  <a:pt x="7912" y="9961"/>
                  <a:pt x="7871" y="9995"/>
                  <a:pt x="7832" y="9995"/>
                </a:cubicBezTo>
                <a:cubicBezTo>
                  <a:pt x="7733" y="9995"/>
                  <a:pt x="7516" y="10145"/>
                  <a:pt x="7516" y="10212"/>
                </a:cubicBezTo>
                <a:cubicBezTo>
                  <a:pt x="7516" y="10357"/>
                  <a:pt x="7869" y="10209"/>
                  <a:pt x="7901" y="10051"/>
                </a:cubicBezTo>
                <a:cubicBezTo>
                  <a:pt x="7909" y="10010"/>
                  <a:pt x="7959" y="9960"/>
                  <a:pt x="8010" y="9939"/>
                </a:cubicBezTo>
                <a:cubicBezTo>
                  <a:pt x="8125" y="9892"/>
                  <a:pt x="8134" y="9841"/>
                  <a:pt x="8026" y="9841"/>
                </a:cubicBezTo>
                <a:close/>
                <a:moveTo>
                  <a:pt x="12911" y="9880"/>
                </a:moveTo>
                <a:cubicBezTo>
                  <a:pt x="12837" y="9880"/>
                  <a:pt x="12838" y="9915"/>
                  <a:pt x="12915" y="10083"/>
                </a:cubicBezTo>
                <a:cubicBezTo>
                  <a:pt x="12948" y="10158"/>
                  <a:pt x="12964" y="10230"/>
                  <a:pt x="12950" y="10243"/>
                </a:cubicBezTo>
                <a:cubicBezTo>
                  <a:pt x="12935" y="10257"/>
                  <a:pt x="12954" y="10268"/>
                  <a:pt x="12993" y="10268"/>
                </a:cubicBezTo>
                <a:cubicBezTo>
                  <a:pt x="13076" y="10268"/>
                  <a:pt x="13076" y="10271"/>
                  <a:pt x="13016" y="10052"/>
                </a:cubicBezTo>
                <a:cubicBezTo>
                  <a:pt x="12989" y="9952"/>
                  <a:pt x="12944" y="9880"/>
                  <a:pt x="12911" y="9880"/>
                </a:cubicBezTo>
                <a:close/>
                <a:moveTo>
                  <a:pt x="11710" y="9887"/>
                </a:moveTo>
                <a:cubicBezTo>
                  <a:pt x="11706" y="9883"/>
                  <a:pt x="11683" y="9884"/>
                  <a:pt x="11638" y="9888"/>
                </a:cubicBezTo>
                <a:cubicBezTo>
                  <a:pt x="11580" y="9895"/>
                  <a:pt x="11532" y="9927"/>
                  <a:pt x="11526" y="9967"/>
                </a:cubicBezTo>
                <a:cubicBezTo>
                  <a:pt x="11520" y="10005"/>
                  <a:pt x="11542" y="10035"/>
                  <a:pt x="11577" y="10035"/>
                </a:cubicBezTo>
                <a:cubicBezTo>
                  <a:pt x="11611" y="10035"/>
                  <a:pt x="11628" y="10018"/>
                  <a:pt x="11615" y="9998"/>
                </a:cubicBezTo>
                <a:cubicBezTo>
                  <a:pt x="11602" y="9978"/>
                  <a:pt x="11625" y="9943"/>
                  <a:pt x="11666" y="9920"/>
                </a:cubicBezTo>
                <a:cubicBezTo>
                  <a:pt x="11699" y="9901"/>
                  <a:pt x="11714" y="9892"/>
                  <a:pt x="11710" y="9887"/>
                </a:cubicBezTo>
                <a:close/>
                <a:moveTo>
                  <a:pt x="9471" y="9995"/>
                </a:moveTo>
                <a:cubicBezTo>
                  <a:pt x="9407" y="9995"/>
                  <a:pt x="9384" y="10078"/>
                  <a:pt x="9435" y="10125"/>
                </a:cubicBezTo>
                <a:cubicBezTo>
                  <a:pt x="9489" y="10175"/>
                  <a:pt x="9533" y="10151"/>
                  <a:pt x="9533" y="10074"/>
                </a:cubicBezTo>
                <a:cubicBezTo>
                  <a:pt x="9533" y="10031"/>
                  <a:pt x="9506" y="9995"/>
                  <a:pt x="9471" y="9995"/>
                </a:cubicBezTo>
                <a:close/>
                <a:moveTo>
                  <a:pt x="9219" y="10088"/>
                </a:moveTo>
                <a:cubicBezTo>
                  <a:pt x="9207" y="10094"/>
                  <a:pt x="9192" y="10108"/>
                  <a:pt x="9175" y="10129"/>
                </a:cubicBezTo>
                <a:cubicBezTo>
                  <a:pt x="9141" y="10170"/>
                  <a:pt x="9114" y="10223"/>
                  <a:pt x="9115" y="10246"/>
                </a:cubicBezTo>
                <a:cubicBezTo>
                  <a:pt x="9115" y="10268"/>
                  <a:pt x="9143" y="10254"/>
                  <a:pt x="9177" y="10212"/>
                </a:cubicBezTo>
                <a:cubicBezTo>
                  <a:pt x="9211" y="10171"/>
                  <a:pt x="9239" y="10118"/>
                  <a:pt x="9238" y="10095"/>
                </a:cubicBezTo>
                <a:cubicBezTo>
                  <a:pt x="9238" y="10084"/>
                  <a:pt x="9230" y="10082"/>
                  <a:pt x="9219" y="10088"/>
                </a:cubicBezTo>
                <a:close/>
                <a:moveTo>
                  <a:pt x="2130" y="10103"/>
                </a:moveTo>
                <a:cubicBezTo>
                  <a:pt x="2081" y="10104"/>
                  <a:pt x="2046" y="10109"/>
                  <a:pt x="2035" y="10118"/>
                </a:cubicBezTo>
                <a:cubicBezTo>
                  <a:pt x="2012" y="10137"/>
                  <a:pt x="2114" y="10149"/>
                  <a:pt x="2266" y="10146"/>
                </a:cubicBezTo>
                <a:lnTo>
                  <a:pt x="2537" y="10140"/>
                </a:lnTo>
                <a:lnTo>
                  <a:pt x="2306" y="10112"/>
                </a:lnTo>
                <a:cubicBezTo>
                  <a:pt x="2242" y="10105"/>
                  <a:pt x="2179" y="10102"/>
                  <a:pt x="2130" y="10103"/>
                </a:cubicBezTo>
                <a:close/>
                <a:moveTo>
                  <a:pt x="3430" y="10152"/>
                </a:moveTo>
                <a:cubicBezTo>
                  <a:pt x="3353" y="10152"/>
                  <a:pt x="3347" y="10160"/>
                  <a:pt x="3398" y="10190"/>
                </a:cubicBezTo>
                <a:cubicBezTo>
                  <a:pt x="3480" y="10239"/>
                  <a:pt x="3525" y="10239"/>
                  <a:pt x="3525" y="10190"/>
                </a:cubicBezTo>
                <a:cubicBezTo>
                  <a:pt x="3525" y="10169"/>
                  <a:pt x="3482" y="10152"/>
                  <a:pt x="3430" y="10152"/>
                </a:cubicBezTo>
                <a:close/>
                <a:moveTo>
                  <a:pt x="7213" y="10160"/>
                </a:moveTo>
                <a:cubicBezTo>
                  <a:pt x="7142" y="10156"/>
                  <a:pt x="7054" y="10202"/>
                  <a:pt x="7064" y="10254"/>
                </a:cubicBezTo>
                <a:cubicBezTo>
                  <a:pt x="7071" y="10291"/>
                  <a:pt x="7016" y="10331"/>
                  <a:pt x="6914" y="10364"/>
                </a:cubicBezTo>
                <a:cubicBezTo>
                  <a:pt x="6768" y="10411"/>
                  <a:pt x="6639" y="10515"/>
                  <a:pt x="6635" y="10588"/>
                </a:cubicBezTo>
                <a:cubicBezTo>
                  <a:pt x="6633" y="10635"/>
                  <a:pt x="6741" y="10621"/>
                  <a:pt x="6871" y="10559"/>
                </a:cubicBezTo>
                <a:cubicBezTo>
                  <a:pt x="6937" y="10527"/>
                  <a:pt x="7026" y="10501"/>
                  <a:pt x="7068" y="10501"/>
                </a:cubicBezTo>
                <a:cubicBezTo>
                  <a:pt x="7123" y="10501"/>
                  <a:pt x="7137" y="10480"/>
                  <a:pt x="7119" y="10428"/>
                </a:cubicBezTo>
                <a:cubicBezTo>
                  <a:pt x="7101" y="10377"/>
                  <a:pt x="7127" y="10335"/>
                  <a:pt x="7205" y="10288"/>
                </a:cubicBezTo>
                <a:cubicBezTo>
                  <a:pt x="7279" y="10243"/>
                  <a:pt x="7301" y="10208"/>
                  <a:pt x="7273" y="10182"/>
                </a:cubicBezTo>
                <a:cubicBezTo>
                  <a:pt x="7258" y="10168"/>
                  <a:pt x="7236" y="10162"/>
                  <a:pt x="7213" y="10160"/>
                </a:cubicBezTo>
                <a:close/>
                <a:moveTo>
                  <a:pt x="2717" y="10162"/>
                </a:moveTo>
                <a:cubicBezTo>
                  <a:pt x="2618" y="10170"/>
                  <a:pt x="2688" y="10177"/>
                  <a:pt x="2873" y="10177"/>
                </a:cubicBezTo>
                <a:cubicBezTo>
                  <a:pt x="3058" y="10177"/>
                  <a:pt x="3139" y="10170"/>
                  <a:pt x="3053" y="10162"/>
                </a:cubicBezTo>
                <a:cubicBezTo>
                  <a:pt x="2967" y="10153"/>
                  <a:pt x="2815" y="10153"/>
                  <a:pt x="2717" y="10162"/>
                </a:cubicBezTo>
                <a:close/>
                <a:moveTo>
                  <a:pt x="3819" y="10175"/>
                </a:moveTo>
                <a:cubicBezTo>
                  <a:pt x="3736" y="10174"/>
                  <a:pt x="3676" y="10177"/>
                  <a:pt x="3659" y="10186"/>
                </a:cubicBezTo>
                <a:cubicBezTo>
                  <a:pt x="3620" y="10206"/>
                  <a:pt x="3705" y="10221"/>
                  <a:pt x="3883" y="10224"/>
                </a:cubicBezTo>
                <a:cubicBezTo>
                  <a:pt x="4041" y="10227"/>
                  <a:pt x="4178" y="10238"/>
                  <a:pt x="4190" y="10248"/>
                </a:cubicBezTo>
                <a:cubicBezTo>
                  <a:pt x="4201" y="10259"/>
                  <a:pt x="4297" y="10266"/>
                  <a:pt x="4403" y="10264"/>
                </a:cubicBezTo>
                <a:cubicBezTo>
                  <a:pt x="4668" y="10260"/>
                  <a:pt x="4583" y="10239"/>
                  <a:pt x="4117" y="10193"/>
                </a:cubicBezTo>
                <a:cubicBezTo>
                  <a:pt x="4008" y="10182"/>
                  <a:pt x="3902" y="10176"/>
                  <a:pt x="3819" y="10175"/>
                </a:cubicBezTo>
                <a:close/>
                <a:moveTo>
                  <a:pt x="6161" y="10239"/>
                </a:moveTo>
                <a:cubicBezTo>
                  <a:pt x="6062" y="10247"/>
                  <a:pt x="6143" y="10254"/>
                  <a:pt x="6339" y="10254"/>
                </a:cubicBezTo>
                <a:cubicBezTo>
                  <a:pt x="6536" y="10254"/>
                  <a:pt x="6616" y="10247"/>
                  <a:pt x="6518" y="10239"/>
                </a:cubicBezTo>
                <a:cubicBezTo>
                  <a:pt x="6420" y="10230"/>
                  <a:pt x="6259" y="10230"/>
                  <a:pt x="6161" y="10239"/>
                </a:cubicBezTo>
                <a:close/>
                <a:moveTo>
                  <a:pt x="9421" y="10240"/>
                </a:moveTo>
                <a:cubicBezTo>
                  <a:pt x="9354" y="10219"/>
                  <a:pt x="9304" y="10382"/>
                  <a:pt x="9361" y="10435"/>
                </a:cubicBezTo>
                <a:cubicBezTo>
                  <a:pt x="9386" y="10458"/>
                  <a:pt x="9408" y="10517"/>
                  <a:pt x="9408" y="10566"/>
                </a:cubicBezTo>
                <a:cubicBezTo>
                  <a:pt x="9408" y="10684"/>
                  <a:pt x="9464" y="10679"/>
                  <a:pt x="9536" y="10555"/>
                </a:cubicBezTo>
                <a:cubicBezTo>
                  <a:pt x="9585" y="10470"/>
                  <a:pt x="9584" y="10441"/>
                  <a:pt x="9532" y="10355"/>
                </a:cubicBezTo>
                <a:cubicBezTo>
                  <a:pt x="9498" y="10300"/>
                  <a:pt x="9448" y="10248"/>
                  <a:pt x="9421" y="10240"/>
                </a:cubicBezTo>
                <a:close/>
                <a:moveTo>
                  <a:pt x="18936" y="10240"/>
                </a:moveTo>
                <a:cubicBezTo>
                  <a:pt x="18884" y="10249"/>
                  <a:pt x="18927" y="10257"/>
                  <a:pt x="19031" y="10257"/>
                </a:cubicBezTo>
                <a:cubicBezTo>
                  <a:pt x="19135" y="10257"/>
                  <a:pt x="19177" y="10249"/>
                  <a:pt x="19125" y="10240"/>
                </a:cubicBezTo>
                <a:cubicBezTo>
                  <a:pt x="19073" y="10231"/>
                  <a:pt x="18988" y="10231"/>
                  <a:pt x="18936" y="10240"/>
                </a:cubicBezTo>
                <a:close/>
                <a:moveTo>
                  <a:pt x="5827" y="10241"/>
                </a:moveTo>
                <a:cubicBezTo>
                  <a:pt x="5793" y="10253"/>
                  <a:pt x="5804" y="10262"/>
                  <a:pt x="5853" y="10264"/>
                </a:cubicBezTo>
                <a:cubicBezTo>
                  <a:pt x="5897" y="10266"/>
                  <a:pt x="5922" y="10258"/>
                  <a:pt x="5908" y="10245"/>
                </a:cubicBezTo>
                <a:cubicBezTo>
                  <a:pt x="5894" y="10232"/>
                  <a:pt x="5857" y="10230"/>
                  <a:pt x="5827" y="10241"/>
                </a:cubicBezTo>
                <a:close/>
                <a:moveTo>
                  <a:pt x="12354" y="10268"/>
                </a:moveTo>
                <a:cubicBezTo>
                  <a:pt x="12338" y="10259"/>
                  <a:pt x="12310" y="10270"/>
                  <a:pt x="12285" y="10308"/>
                </a:cubicBezTo>
                <a:cubicBezTo>
                  <a:pt x="12267" y="10336"/>
                  <a:pt x="12240" y="10335"/>
                  <a:pt x="12207" y="10310"/>
                </a:cubicBezTo>
                <a:cubicBezTo>
                  <a:pt x="12147" y="10264"/>
                  <a:pt x="11559" y="10263"/>
                  <a:pt x="11529" y="10308"/>
                </a:cubicBezTo>
                <a:cubicBezTo>
                  <a:pt x="11517" y="10326"/>
                  <a:pt x="11380" y="10353"/>
                  <a:pt x="11224" y="10371"/>
                </a:cubicBezTo>
                <a:lnTo>
                  <a:pt x="10941" y="10404"/>
                </a:lnTo>
                <a:lnTo>
                  <a:pt x="11340" y="10423"/>
                </a:lnTo>
                <a:lnTo>
                  <a:pt x="11740" y="10442"/>
                </a:lnTo>
                <a:lnTo>
                  <a:pt x="11731" y="10554"/>
                </a:lnTo>
                <a:cubicBezTo>
                  <a:pt x="11726" y="10615"/>
                  <a:pt x="11691" y="10698"/>
                  <a:pt x="11651" y="10738"/>
                </a:cubicBezTo>
                <a:cubicBezTo>
                  <a:pt x="11612" y="10778"/>
                  <a:pt x="11594" y="10810"/>
                  <a:pt x="11612" y="10810"/>
                </a:cubicBezTo>
                <a:cubicBezTo>
                  <a:pt x="11630" y="10810"/>
                  <a:pt x="11622" y="10836"/>
                  <a:pt x="11593" y="10868"/>
                </a:cubicBezTo>
                <a:cubicBezTo>
                  <a:pt x="11536" y="10931"/>
                  <a:pt x="11580" y="10945"/>
                  <a:pt x="11670" y="10892"/>
                </a:cubicBezTo>
                <a:cubicBezTo>
                  <a:pt x="11701" y="10874"/>
                  <a:pt x="11719" y="10845"/>
                  <a:pt x="11711" y="10826"/>
                </a:cubicBezTo>
                <a:cubicBezTo>
                  <a:pt x="11704" y="10807"/>
                  <a:pt x="11742" y="10785"/>
                  <a:pt x="11796" y="10778"/>
                </a:cubicBezTo>
                <a:cubicBezTo>
                  <a:pt x="11889" y="10766"/>
                  <a:pt x="11890" y="10763"/>
                  <a:pt x="11817" y="10713"/>
                </a:cubicBezTo>
                <a:cubicBezTo>
                  <a:pt x="11746" y="10664"/>
                  <a:pt x="11745" y="10651"/>
                  <a:pt x="11804" y="10550"/>
                </a:cubicBezTo>
                <a:cubicBezTo>
                  <a:pt x="11860" y="10456"/>
                  <a:pt x="11896" y="10440"/>
                  <a:pt x="12087" y="10430"/>
                </a:cubicBezTo>
                <a:cubicBezTo>
                  <a:pt x="12253" y="10421"/>
                  <a:pt x="12317" y="10401"/>
                  <a:pt x="12350" y="10343"/>
                </a:cubicBezTo>
                <a:cubicBezTo>
                  <a:pt x="12373" y="10304"/>
                  <a:pt x="12370" y="10276"/>
                  <a:pt x="12354" y="10268"/>
                </a:cubicBezTo>
                <a:close/>
                <a:moveTo>
                  <a:pt x="12569" y="10280"/>
                </a:moveTo>
                <a:cubicBezTo>
                  <a:pt x="12529" y="10289"/>
                  <a:pt x="12563" y="10298"/>
                  <a:pt x="12643" y="10298"/>
                </a:cubicBezTo>
                <a:cubicBezTo>
                  <a:pt x="12724" y="10298"/>
                  <a:pt x="12757" y="10289"/>
                  <a:pt x="12716" y="10280"/>
                </a:cubicBezTo>
                <a:cubicBezTo>
                  <a:pt x="12676" y="10270"/>
                  <a:pt x="12610" y="10270"/>
                  <a:pt x="12569" y="10280"/>
                </a:cubicBezTo>
                <a:close/>
                <a:moveTo>
                  <a:pt x="9102" y="10317"/>
                </a:moveTo>
                <a:cubicBezTo>
                  <a:pt x="9094" y="10319"/>
                  <a:pt x="9076" y="10338"/>
                  <a:pt x="9044" y="10372"/>
                </a:cubicBezTo>
                <a:cubicBezTo>
                  <a:pt x="8995" y="10426"/>
                  <a:pt x="8905" y="10463"/>
                  <a:pt x="8798" y="10472"/>
                </a:cubicBezTo>
                <a:cubicBezTo>
                  <a:pt x="8648" y="10486"/>
                  <a:pt x="8654" y="10488"/>
                  <a:pt x="8850" y="10494"/>
                </a:cubicBezTo>
                <a:cubicBezTo>
                  <a:pt x="8971" y="10497"/>
                  <a:pt x="9072" y="10485"/>
                  <a:pt x="9072" y="10465"/>
                </a:cubicBezTo>
                <a:cubicBezTo>
                  <a:pt x="9072" y="10445"/>
                  <a:pt x="9083" y="10397"/>
                  <a:pt x="9096" y="10358"/>
                </a:cubicBezTo>
                <a:cubicBezTo>
                  <a:pt x="9107" y="10329"/>
                  <a:pt x="9109" y="10315"/>
                  <a:pt x="9102" y="10317"/>
                </a:cubicBezTo>
                <a:close/>
                <a:moveTo>
                  <a:pt x="1086" y="10426"/>
                </a:moveTo>
                <a:cubicBezTo>
                  <a:pt x="781" y="10426"/>
                  <a:pt x="505" y="10438"/>
                  <a:pt x="520" y="10461"/>
                </a:cubicBezTo>
                <a:cubicBezTo>
                  <a:pt x="536" y="10485"/>
                  <a:pt x="820" y="10499"/>
                  <a:pt x="1247" y="10496"/>
                </a:cubicBezTo>
                <a:cubicBezTo>
                  <a:pt x="1662" y="10494"/>
                  <a:pt x="1897" y="10479"/>
                  <a:pt x="1822" y="10461"/>
                </a:cubicBezTo>
                <a:cubicBezTo>
                  <a:pt x="1725" y="10438"/>
                  <a:pt x="1391" y="10426"/>
                  <a:pt x="1086" y="10426"/>
                </a:cubicBezTo>
                <a:close/>
                <a:moveTo>
                  <a:pt x="20276" y="10441"/>
                </a:moveTo>
                <a:cubicBezTo>
                  <a:pt x="20247" y="10438"/>
                  <a:pt x="20206" y="10439"/>
                  <a:pt x="20155" y="10446"/>
                </a:cubicBezTo>
                <a:cubicBezTo>
                  <a:pt x="20057" y="10458"/>
                  <a:pt x="19645" y="10481"/>
                  <a:pt x="19241" y="10497"/>
                </a:cubicBezTo>
                <a:lnTo>
                  <a:pt x="18506" y="10528"/>
                </a:lnTo>
                <a:lnTo>
                  <a:pt x="19288" y="10534"/>
                </a:lnTo>
                <a:cubicBezTo>
                  <a:pt x="19718" y="10537"/>
                  <a:pt x="20130" y="10528"/>
                  <a:pt x="20202" y="10514"/>
                </a:cubicBezTo>
                <a:cubicBezTo>
                  <a:pt x="20350" y="10487"/>
                  <a:pt x="20364" y="10448"/>
                  <a:pt x="20276" y="10441"/>
                </a:cubicBezTo>
                <a:close/>
                <a:moveTo>
                  <a:pt x="7947" y="10472"/>
                </a:moveTo>
                <a:cubicBezTo>
                  <a:pt x="7883" y="10481"/>
                  <a:pt x="7936" y="10489"/>
                  <a:pt x="8063" y="10489"/>
                </a:cubicBezTo>
                <a:cubicBezTo>
                  <a:pt x="8190" y="10489"/>
                  <a:pt x="8242" y="10481"/>
                  <a:pt x="8179" y="10472"/>
                </a:cubicBezTo>
                <a:cubicBezTo>
                  <a:pt x="8115" y="10463"/>
                  <a:pt x="8010" y="10463"/>
                  <a:pt x="7947" y="10472"/>
                </a:cubicBezTo>
                <a:close/>
                <a:moveTo>
                  <a:pt x="5744" y="10473"/>
                </a:moveTo>
                <a:cubicBezTo>
                  <a:pt x="5710" y="10486"/>
                  <a:pt x="5719" y="10496"/>
                  <a:pt x="5768" y="10497"/>
                </a:cubicBezTo>
                <a:cubicBezTo>
                  <a:pt x="5813" y="10499"/>
                  <a:pt x="5838" y="10490"/>
                  <a:pt x="5824" y="10477"/>
                </a:cubicBezTo>
                <a:cubicBezTo>
                  <a:pt x="5810" y="10464"/>
                  <a:pt x="5774" y="10462"/>
                  <a:pt x="5744" y="10473"/>
                </a:cubicBezTo>
                <a:close/>
                <a:moveTo>
                  <a:pt x="5405" y="10475"/>
                </a:moveTo>
                <a:cubicBezTo>
                  <a:pt x="5376" y="10485"/>
                  <a:pt x="5399" y="10494"/>
                  <a:pt x="5457" y="10494"/>
                </a:cubicBezTo>
                <a:cubicBezTo>
                  <a:pt x="5515" y="10494"/>
                  <a:pt x="5539" y="10485"/>
                  <a:pt x="5510" y="10475"/>
                </a:cubicBezTo>
                <a:cubicBezTo>
                  <a:pt x="5481" y="10464"/>
                  <a:pt x="5433" y="10464"/>
                  <a:pt x="5405" y="10475"/>
                </a:cubicBezTo>
                <a:close/>
                <a:moveTo>
                  <a:pt x="12612" y="10784"/>
                </a:moveTo>
                <a:cubicBezTo>
                  <a:pt x="12571" y="10794"/>
                  <a:pt x="12595" y="10802"/>
                  <a:pt x="12664" y="10803"/>
                </a:cubicBezTo>
                <a:cubicBezTo>
                  <a:pt x="12734" y="10804"/>
                  <a:pt x="12767" y="10796"/>
                  <a:pt x="12739" y="10785"/>
                </a:cubicBezTo>
                <a:cubicBezTo>
                  <a:pt x="12710" y="10775"/>
                  <a:pt x="12653" y="10774"/>
                  <a:pt x="12612" y="10784"/>
                </a:cubicBezTo>
                <a:close/>
                <a:moveTo>
                  <a:pt x="6887" y="10810"/>
                </a:moveTo>
                <a:cubicBezTo>
                  <a:pt x="6864" y="10810"/>
                  <a:pt x="6815" y="10855"/>
                  <a:pt x="6777" y="10908"/>
                </a:cubicBezTo>
                <a:cubicBezTo>
                  <a:pt x="6739" y="10961"/>
                  <a:pt x="6670" y="11004"/>
                  <a:pt x="6623" y="11004"/>
                </a:cubicBezTo>
                <a:cubicBezTo>
                  <a:pt x="6528" y="11004"/>
                  <a:pt x="6339" y="11173"/>
                  <a:pt x="6339" y="11258"/>
                </a:cubicBezTo>
                <a:cubicBezTo>
                  <a:pt x="6339" y="11334"/>
                  <a:pt x="6410" y="11330"/>
                  <a:pt x="6544" y="11244"/>
                </a:cubicBezTo>
                <a:cubicBezTo>
                  <a:pt x="6605" y="11205"/>
                  <a:pt x="6690" y="11161"/>
                  <a:pt x="6733" y="11146"/>
                </a:cubicBezTo>
                <a:cubicBezTo>
                  <a:pt x="6780" y="11130"/>
                  <a:pt x="6801" y="11097"/>
                  <a:pt x="6786" y="11062"/>
                </a:cubicBezTo>
                <a:cubicBezTo>
                  <a:pt x="6772" y="11028"/>
                  <a:pt x="6797" y="10984"/>
                  <a:pt x="6845" y="10956"/>
                </a:cubicBezTo>
                <a:cubicBezTo>
                  <a:pt x="6931" y="10907"/>
                  <a:pt x="6959" y="10810"/>
                  <a:pt x="6887" y="10810"/>
                </a:cubicBezTo>
                <a:close/>
                <a:moveTo>
                  <a:pt x="9676" y="10849"/>
                </a:moveTo>
                <a:cubicBezTo>
                  <a:pt x="9644" y="10849"/>
                  <a:pt x="9618" y="10876"/>
                  <a:pt x="9618" y="10908"/>
                </a:cubicBezTo>
                <a:cubicBezTo>
                  <a:pt x="9618" y="10940"/>
                  <a:pt x="9654" y="10966"/>
                  <a:pt x="9700" y="10966"/>
                </a:cubicBezTo>
                <a:cubicBezTo>
                  <a:pt x="9756" y="10966"/>
                  <a:pt x="9775" y="10948"/>
                  <a:pt x="9759" y="10908"/>
                </a:cubicBezTo>
                <a:cubicBezTo>
                  <a:pt x="9745" y="10876"/>
                  <a:pt x="9709" y="10849"/>
                  <a:pt x="9676" y="10849"/>
                </a:cubicBezTo>
                <a:close/>
                <a:moveTo>
                  <a:pt x="13852" y="10860"/>
                </a:moveTo>
                <a:cubicBezTo>
                  <a:pt x="13753" y="10868"/>
                  <a:pt x="13823" y="10874"/>
                  <a:pt x="14008" y="10874"/>
                </a:cubicBezTo>
                <a:cubicBezTo>
                  <a:pt x="14193" y="10874"/>
                  <a:pt x="14274" y="10868"/>
                  <a:pt x="14188" y="10860"/>
                </a:cubicBezTo>
                <a:cubicBezTo>
                  <a:pt x="14102" y="10851"/>
                  <a:pt x="13951" y="10852"/>
                  <a:pt x="13852" y="10860"/>
                </a:cubicBezTo>
                <a:close/>
                <a:moveTo>
                  <a:pt x="14401" y="10862"/>
                </a:moveTo>
                <a:cubicBezTo>
                  <a:pt x="14367" y="10875"/>
                  <a:pt x="14377" y="10883"/>
                  <a:pt x="14425" y="10885"/>
                </a:cubicBezTo>
                <a:cubicBezTo>
                  <a:pt x="14470" y="10887"/>
                  <a:pt x="14494" y="10877"/>
                  <a:pt x="14480" y="10865"/>
                </a:cubicBezTo>
                <a:cubicBezTo>
                  <a:pt x="14466" y="10852"/>
                  <a:pt x="14431" y="10851"/>
                  <a:pt x="14401" y="10862"/>
                </a:cubicBezTo>
                <a:close/>
                <a:moveTo>
                  <a:pt x="2434" y="10892"/>
                </a:moveTo>
                <a:cubicBezTo>
                  <a:pt x="2411" y="10889"/>
                  <a:pt x="2383" y="10907"/>
                  <a:pt x="2348" y="10946"/>
                </a:cubicBezTo>
                <a:cubicBezTo>
                  <a:pt x="2317" y="10981"/>
                  <a:pt x="2217" y="11007"/>
                  <a:pt x="2101" y="11010"/>
                </a:cubicBezTo>
                <a:cubicBezTo>
                  <a:pt x="1994" y="11013"/>
                  <a:pt x="1954" y="11022"/>
                  <a:pt x="2011" y="11031"/>
                </a:cubicBezTo>
                <a:cubicBezTo>
                  <a:pt x="2225" y="11063"/>
                  <a:pt x="2236" y="11077"/>
                  <a:pt x="2131" y="11179"/>
                </a:cubicBezTo>
                <a:cubicBezTo>
                  <a:pt x="2048" y="11260"/>
                  <a:pt x="1990" y="11276"/>
                  <a:pt x="1760" y="11282"/>
                </a:cubicBezTo>
                <a:cubicBezTo>
                  <a:pt x="1573" y="11287"/>
                  <a:pt x="1539" y="11293"/>
                  <a:pt x="1654" y="11303"/>
                </a:cubicBezTo>
                <a:cubicBezTo>
                  <a:pt x="1946" y="11328"/>
                  <a:pt x="1948" y="11341"/>
                  <a:pt x="1679" y="11577"/>
                </a:cubicBezTo>
                <a:cubicBezTo>
                  <a:pt x="1539" y="11701"/>
                  <a:pt x="1423" y="11815"/>
                  <a:pt x="1423" y="11830"/>
                </a:cubicBezTo>
                <a:cubicBezTo>
                  <a:pt x="1423" y="11892"/>
                  <a:pt x="1487" y="11847"/>
                  <a:pt x="1765" y="11587"/>
                </a:cubicBezTo>
                <a:cubicBezTo>
                  <a:pt x="1924" y="11438"/>
                  <a:pt x="2073" y="11315"/>
                  <a:pt x="2096" y="11315"/>
                </a:cubicBezTo>
                <a:cubicBezTo>
                  <a:pt x="2119" y="11315"/>
                  <a:pt x="2133" y="11300"/>
                  <a:pt x="2127" y="11282"/>
                </a:cubicBezTo>
                <a:cubicBezTo>
                  <a:pt x="2112" y="11236"/>
                  <a:pt x="2368" y="11043"/>
                  <a:pt x="2444" y="11043"/>
                </a:cubicBezTo>
                <a:cubicBezTo>
                  <a:pt x="2487" y="11043"/>
                  <a:pt x="2501" y="11018"/>
                  <a:pt x="2486" y="10966"/>
                </a:cubicBezTo>
                <a:cubicBezTo>
                  <a:pt x="2473" y="10919"/>
                  <a:pt x="2456" y="10895"/>
                  <a:pt x="2434" y="10892"/>
                </a:cubicBezTo>
                <a:close/>
                <a:moveTo>
                  <a:pt x="15659" y="10900"/>
                </a:moveTo>
                <a:cubicBezTo>
                  <a:pt x="15606" y="10909"/>
                  <a:pt x="15639" y="10917"/>
                  <a:pt x="15732" y="10918"/>
                </a:cubicBezTo>
                <a:cubicBezTo>
                  <a:pt x="15824" y="10918"/>
                  <a:pt x="15867" y="10910"/>
                  <a:pt x="15827" y="10901"/>
                </a:cubicBezTo>
                <a:cubicBezTo>
                  <a:pt x="15787" y="10891"/>
                  <a:pt x="15711" y="10890"/>
                  <a:pt x="15659" y="10900"/>
                </a:cubicBezTo>
                <a:close/>
                <a:moveTo>
                  <a:pt x="11605" y="10966"/>
                </a:moveTo>
                <a:cubicBezTo>
                  <a:pt x="11582" y="10966"/>
                  <a:pt x="11542" y="11010"/>
                  <a:pt x="11516" y="11063"/>
                </a:cubicBezTo>
                <a:cubicBezTo>
                  <a:pt x="11489" y="11117"/>
                  <a:pt x="11432" y="11160"/>
                  <a:pt x="11388" y="11160"/>
                </a:cubicBezTo>
                <a:cubicBezTo>
                  <a:pt x="11344" y="11160"/>
                  <a:pt x="11287" y="11184"/>
                  <a:pt x="11259" y="11215"/>
                </a:cubicBezTo>
                <a:cubicBezTo>
                  <a:pt x="11217" y="11261"/>
                  <a:pt x="11235" y="11273"/>
                  <a:pt x="11369" y="11284"/>
                </a:cubicBezTo>
                <a:cubicBezTo>
                  <a:pt x="11507" y="11294"/>
                  <a:pt x="11528" y="11308"/>
                  <a:pt x="11528" y="11392"/>
                </a:cubicBezTo>
                <a:cubicBezTo>
                  <a:pt x="11528" y="11466"/>
                  <a:pt x="11502" y="11493"/>
                  <a:pt x="11423" y="11503"/>
                </a:cubicBezTo>
                <a:cubicBezTo>
                  <a:pt x="11297" y="11518"/>
                  <a:pt x="11237" y="11566"/>
                  <a:pt x="11273" y="11621"/>
                </a:cubicBezTo>
                <a:cubicBezTo>
                  <a:pt x="11301" y="11662"/>
                  <a:pt x="11405" y="11641"/>
                  <a:pt x="11495" y="11577"/>
                </a:cubicBezTo>
                <a:cubicBezTo>
                  <a:pt x="11567" y="11526"/>
                  <a:pt x="11826" y="11557"/>
                  <a:pt x="11813" y="11616"/>
                </a:cubicBezTo>
                <a:cubicBezTo>
                  <a:pt x="11805" y="11651"/>
                  <a:pt x="11884" y="11663"/>
                  <a:pt x="12108" y="11659"/>
                </a:cubicBezTo>
                <a:cubicBezTo>
                  <a:pt x="12275" y="11656"/>
                  <a:pt x="12365" y="11646"/>
                  <a:pt x="12307" y="11637"/>
                </a:cubicBezTo>
                <a:cubicBezTo>
                  <a:pt x="12095" y="11605"/>
                  <a:pt x="12079" y="11591"/>
                  <a:pt x="12160" y="11509"/>
                </a:cubicBezTo>
                <a:cubicBezTo>
                  <a:pt x="12201" y="11467"/>
                  <a:pt x="12250" y="11442"/>
                  <a:pt x="12269" y="11453"/>
                </a:cubicBezTo>
                <a:cubicBezTo>
                  <a:pt x="12306" y="11474"/>
                  <a:pt x="12725" y="11087"/>
                  <a:pt x="12727" y="11031"/>
                </a:cubicBezTo>
                <a:cubicBezTo>
                  <a:pt x="12729" y="10949"/>
                  <a:pt x="12344" y="11147"/>
                  <a:pt x="12232" y="11286"/>
                </a:cubicBezTo>
                <a:cubicBezTo>
                  <a:pt x="12164" y="11369"/>
                  <a:pt x="11977" y="11374"/>
                  <a:pt x="11943" y="11294"/>
                </a:cubicBezTo>
                <a:cubicBezTo>
                  <a:pt x="11930" y="11262"/>
                  <a:pt x="11943" y="11210"/>
                  <a:pt x="11972" y="11178"/>
                </a:cubicBezTo>
                <a:cubicBezTo>
                  <a:pt x="12043" y="11099"/>
                  <a:pt x="11998" y="11065"/>
                  <a:pt x="11893" y="11117"/>
                </a:cubicBezTo>
                <a:cubicBezTo>
                  <a:pt x="11703" y="11211"/>
                  <a:pt x="11486" y="11142"/>
                  <a:pt x="11594" y="11022"/>
                </a:cubicBezTo>
                <a:cubicBezTo>
                  <a:pt x="11622" y="10991"/>
                  <a:pt x="11627" y="10966"/>
                  <a:pt x="11605" y="10966"/>
                </a:cubicBezTo>
                <a:close/>
                <a:moveTo>
                  <a:pt x="3114" y="11014"/>
                </a:moveTo>
                <a:cubicBezTo>
                  <a:pt x="2819" y="11021"/>
                  <a:pt x="3061" y="11026"/>
                  <a:pt x="3650" y="11026"/>
                </a:cubicBezTo>
                <a:cubicBezTo>
                  <a:pt x="4239" y="11026"/>
                  <a:pt x="4480" y="11021"/>
                  <a:pt x="4186" y="11014"/>
                </a:cubicBezTo>
                <a:cubicBezTo>
                  <a:pt x="3891" y="11007"/>
                  <a:pt x="3409" y="11007"/>
                  <a:pt x="3114" y="11014"/>
                </a:cubicBezTo>
                <a:close/>
                <a:moveTo>
                  <a:pt x="8810" y="11054"/>
                </a:moveTo>
                <a:cubicBezTo>
                  <a:pt x="8734" y="11062"/>
                  <a:pt x="8786" y="11070"/>
                  <a:pt x="8924" y="11070"/>
                </a:cubicBezTo>
                <a:cubicBezTo>
                  <a:pt x="9063" y="11071"/>
                  <a:pt x="9124" y="11064"/>
                  <a:pt x="9061" y="11055"/>
                </a:cubicBezTo>
                <a:cubicBezTo>
                  <a:pt x="8998" y="11046"/>
                  <a:pt x="8885" y="11045"/>
                  <a:pt x="8810" y="11054"/>
                </a:cubicBezTo>
                <a:close/>
                <a:moveTo>
                  <a:pt x="10363" y="11055"/>
                </a:moveTo>
                <a:cubicBezTo>
                  <a:pt x="10311" y="11064"/>
                  <a:pt x="10344" y="11072"/>
                  <a:pt x="10436" y="11073"/>
                </a:cubicBezTo>
                <a:cubicBezTo>
                  <a:pt x="10529" y="11073"/>
                  <a:pt x="10572" y="11066"/>
                  <a:pt x="10532" y="11056"/>
                </a:cubicBezTo>
                <a:cubicBezTo>
                  <a:pt x="10491" y="11046"/>
                  <a:pt x="10416" y="11046"/>
                  <a:pt x="10363" y="11055"/>
                </a:cubicBezTo>
                <a:close/>
                <a:moveTo>
                  <a:pt x="5998" y="11089"/>
                </a:moveTo>
                <a:cubicBezTo>
                  <a:pt x="5951" y="11091"/>
                  <a:pt x="5902" y="11113"/>
                  <a:pt x="5888" y="11150"/>
                </a:cubicBezTo>
                <a:cubicBezTo>
                  <a:pt x="5877" y="11180"/>
                  <a:pt x="5911" y="11198"/>
                  <a:pt x="5979" y="11198"/>
                </a:cubicBezTo>
                <a:cubicBezTo>
                  <a:pt x="6050" y="11198"/>
                  <a:pt x="6088" y="11177"/>
                  <a:pt x="6088" y="11138"/>
                </a:cubicBezTo>
                <a:cubicBezTo>
                  <a:pt x="6088" y="11101"/>
                  <a:pt x="6044" y="11086"/>
                  <a:pt x="5998" y="11089"/>
                </a:cubicBezTo>
                <a:close/>
                <a:moveTo>
                  <a:pt x="13394" y="11181"/>
                </a:moveTo>
                <a:cubicBezTo>
                  <a:pt x="13349" y="11162"/>
                  <a:pt x="13339" y="11254"/>
                  <a:pt x="13403" y="11426"/>
                </a:cubicBezTo>
                <a:cubicBezTo>
                  <a:pt x="13429" y="11493"/>
                  <a:pt x="13477" y="11547"/>
                  <a:pt x="13509" y="11547"/>
                </a:cubicBezTo>
                <a:cubicBezTo>
                  <a:pt x="13584" y="11547"/>
                  <a:pt x="13583" y="11512"/>
                  <a:pt x="13505" y="11341"/>
                </a:cubicBezTo>
                <a:cubicBezTo>
                  <a:pt x="13461" y="11243"/>
                  <a:pt x="13421" y="11193"/>
                  <a:pt x="13394" y="11181"/>
                </a:cubicBezTo>
                <a:close/>
                <a:moveTo>
                  <a:pt x="15574" y="11202"/>
                </a:moveTo>
                <a:cubicBezTo>
                  <a:pt x="15463" y="11204"/>
                  <a:pt x="15453" y="11209"/>
                  <a:pt x="15522" y="11234"/>
                </a:cubicBezTo>
                <a:cubicBezTo>
                  <a:pt x="15568" y="11251"/>
                  <a:pt x="15630" y="11257"/>
                  <a:pt x="15659" y="11247"/>
                </a:cubicBezTo>
                <a:cubicBezTo>
                  <a:pt x="15749" y="11216"/>
                  <a:pt x="15716" y="11199"/>
                  <a:pt x="15574" y="11202"/>
                </a:cubicBezTo>
                <a:close/>
                <a:moveTo>
                  <a:pt x="14797" y="11210"/>
                </a:moveTo>
                <a:cubicBezTo>
                  <a:pt x="14757" y="11220"/>
                  <a:pt x="14789" y="11228"/>
                  <a:pt x="14870" y="11228"/>
                </a:cubicBezTo>
                <a:cubicBezTo>
                  <a:pt x="14951" y="11228"/>
                  <a:pt x="14985" y="11220"/>
                  <a:pt x="14944" y="11210"/>
                </a:cubicBezTo>
                <a:cubicBezTo>
                  <a:pt x="14904" y="11200"/>
                  <a:pt x="14837" y="11200"/>
                  <a:pt x="14797" y="11210"/>
                </a:cubicBezTo>
                <a:close/>
                <a:moveTo>
                  <a:pt x="14611" y="11211"/>
                </a:moveTo>
                <a:cubicBezTo>
                  <a:pt x="14577" y="11224"/>
                  <a:pt x="14586" y="11232"/>
                  <a:pt x="14635" y="11234"/>
                </a:cubicBezTo>
                <a:cubicBezTo>
                  <a:pt x="14680" y="11236"/>
                  <a:pt x="14705" y="11227"/>
                  <a:pt x="14691" y="11214"/>
                </a:cubicBezTo>
                <a:cubicBezTo>
                  <a:pt x="14677" y="11201"/>
                  <a:pt x="14641" y="11200"/>
                  <a:pt x="14611" y="11211"/>
                </a:cubicBezTo>
                <a:close/>
                <a:moveTo>
                  <a:pt x="5680" y="11250"/>
                </a:moveTo>
                <a:cubicBezTo>
                  <a:pt x="5647" y="11253"/>
                  <a:pt x="5615" y="11261"/>
                  <a:pt x="5588" y="11274"/>
                </a:cubicBezTo>
                <a:cubicBezTo>
                  <a:pt x="5485" y="11325"/>
                  <a:pt x="5401" y="11456"/>
                  <a:pt x="5437" y="11510"/>
                </a:cubicBezTo>
                <a:cubicBezTo>
                  <a:pt x="5474" y="11565"/>
                  <a:pt x="5524" y="11557"/>
                  <a:pt x="5711" y="11469"/>
                </a:cubicBezTo>
                <a:cubicBezTo>
                  <a:pt x="5802" y="11426"/>
                  <a:pt x="5878" y="11365"/>
                  <a:pt x="5878" y="11334"/>
                </a:cubicBezTo>
                <a:cubicBezTo>
                  <a:pt x="5878" y="11277"/>
                  <a:pt x="5776" y="11242"/>
                  <a:pt x="5680" y="11250"/>
                </a:cubicBezTo>
                <a:close/>
                <a:moveTo>
                  <a:pt x="2558" y="11324"/>
                </a:moveTo>
                <a:cubicBezTo>
                  <a:pt x="2225" y="11328"/>
                  <a:pt x="2216" y="11329"/>
                  <a:pt x="2431" y="11353"/>
                </a:cubicBezTo>
                <a:cubicBezTo>
                  <a:pt x="2558" y="11368"/>
                  <a:pt x="2804" y="11380"/>
                  <a:pt x="2977" y="11381"/>
                </a:cubicBezTo>
                <a:cubicBezTo>
                  <a:pt x="3262" y="11382"/>
                  <a:pt x="3275" y="11380"/>
                  <a:pt x="3104" y="11352"/>
                </a:cubicBezTo>
                <a:cubicBezTo>
                  <a:pt x="3000" y="11335"/>
                  <a:pt x="2754" y="11323"/>
                  <a:pt x="2558" y="11324"/>
                </a:cubicBezTo>
                <a:close/>
                <a:moveTo>
                  <a:pt x="3809" y="11365"/>
                </a:moveTo>
                <a:cubicBezTo>
                  <a:pt x="3757" y="11375"/>
                  <a:pt x="3790" y="11382"/>
                  <a:pt x="3882" y="11382"/>
                </a:cubicBezTo>
                <a:cubicBezTo>
                  <a:pt x="3974" y="11383"/>
                  <a:pt x="4016" y="11375"/>
                  <a:pt x="3976" y="11365"/>
                </a:cubicBezTo>
                <a:cubicBezTo>
                  <a:pt x="3936" y="11356"/>
                  <a:pt x="3861" y="11356"/>
                  <a:pt x="3809" y="11365"/>
                </a:cubicBezTo>
                <a:close/>
                <a:moveTo>
                  <a:pt x="3346" y="11367"/>
                </a:moveTo>
                <a:cubicBezTo>
                  <a:pt x="3317" y="11377"/>
                  <a:pt x="3341" y="11386"/>
                  <a:pt x="3398" y="11386"/>
                </a:cubicBezTo>
                <a:cubicBezTo>
                  <a:pt x="3456" y="11386"/>
                  <a:pt x="3479" y="11377"/>
                  <a:pt x="3450" y="11367"/>
                </a:cubicBezTo>
                <a:cubicBezTo>
                  <a:pt x="3422" y="11356"/>
                  <a:pt x="3375" y="11356"/>
                  <a:pt x="3346" y="11367"/>
                </a:cubicBezTo>
                <a:close/>
                <a:moveTo>
                  <a:pt x="3556" y="11367"/>
                </a:moveTo>
                <a:cubicBezTo>
                  <a:pt x="3527" y="11377"/>
                  <a:pt x="3550" y="11386"/>
                  <a:pt x="3608" y="11386"/>
                </a:cubicBezTo>
                <a:cubicBezTo>
                  <a:pt x="3666" y="11386"/>
                  <a:pt x="3689" y="11377"/>
                  <a:pt x="3660" y="11367"/>
                </a:cubicBezTo>
                <a:cubicBezTo>
                  <a:pt x="3631" y="11356"/>
                  <a:pt x="3585" y="11356"/>
                  <a:pt x="3556" y="11367"/>
                </a:cubicBezTo>
                <a:close/>
                <a:moveTo>
                  <a:pt x="5079" y="11509"/>
                </a:moveTo>
                <a:cubicBezTo>
                  <a:pt x="5056" y="11509"/>
                  <a:pt x="5037" y="11525"/>
                  <a:pt x="5037" y="11545"/>
                </a:cubicBezTo>
                <a:cubicBezTo>
                  <a:pt x="5037" y="11565"/>
                  <a:pt x="4922" y="11741"/>
                  <a:pt x="4780" y="11936"/>
                </a:cubicBezTo>
                <a:cubicBezTo>
                  <a:pt x="4577" y="12217"/>
                  <a:pt x="4506" y="12287"/>
                  <a:pt x="4443" y="12272"/>
                </a:cubicBezTo>
                <a:cubicBezTo>
                  <a:pt x="4387" y="12258"/>
                  <a:pt x="4328" y="12293"/>
                  <a:pt x="4248" y="12385"/>
                </a:cubicBezTo>
                <a:cubicBezTo>
                  <a:pt x="4185" y="12458"/>
                  <a:pt x="4107" y="12517"/>
                  <a:pt x="4075" y="12517"/>
                </a:cubicBezTo>
                <a:cubicBezTo>
                  <a:pt x="4043" y="12517"/>
                  <a:pt x="4067" y="12554"/>
                  <a:pt x="4130" y="12599"/>
                </a:cubicBezTo>
                <a:cubicBezTo>
                  <a:pt x="4239" y="12679"/>
                  <a:pt x="4241" y="12683"/>
                  <a:pt x="4167" y="12758"/>
                </a:cubicBezTo>
                <a:cubicBezTo>
                  <a:pt x="4126" y="12801"/>
                  <a:pt x="4101" y="12842"/>
                  <a:pt x="4113" y="12851"/>
                </a:cubicBezTo>
                <a:cubicBezTo>
                  <a:pt x="4124" y="12859"/>
                  <a:pt x="4081" y="12927"/>
                  <a:pt x="4018" y="13000"/>
                </a:cubicBezTo>
                <a:cubicBezTo>
                  <a:pt x="3954" y="13074"/>
                  <a:pt x="3903" y="13146"/>
                  <a:pt x="3903" y="13160"/>
                </a:cubicBezTo>
                <a:cubicBezTo>
                  <a:pt x="3903" y="13175"/>
                  <a:pt x="3789" y="13334"/>
                  <a:pt x="3650" y="13513"/>
                </a:cubicBezTo>
                <a:cubicBezTo>
                  <a:pt x="3511" y="13692"/>
                  <a:pt x="3398" y="13846"/>
                  <a:pt x="3398" y="13856"/>
                </a:cubicBezTo>
                <a:cubicBezTo>
                  <a:pt x="3398" y="13901"/>
                  <a:pt x="3437" y="13862"/>
                  <a:pt x="3587" y="13660"/>
                </a:cubicBezTo>
                <a:cubicBezTo>
                  <a:pt x="3690" y="13522"/>
                  <a:pt x="3769" y="13452"/>
                  <a:pt x="3806" y="13465"/>
                </a:cubicBezTo>
                <a:cubicBezTo>
                  <a:pt x="3839" y="13476"/>
                  <a:pt x="3916" y="13454"/>
                  <a:pt x="3978" y="13414"/>
                </a:cubicBezTo>
                <a:cubicBezTo>
                  <a:pt x="4041" y="13375"/>
                  <a:pt x="4145" y="13313"/>
                  <a:pt x="4210" y="13276"/>
                </a:cubicBezTo>
                <a:cubicBezTo>
                  <a:pt x="4296" y="13228"/>
                  <a:pt x="4324" y="13187"/>
                  <a:pt x="4308" y="13133"/>
                </a:cubicBezTo>
                <a:cubicBezTo>
                  <a:pt x="4293" y="13078"/>
                  <a:pt x="4315" y="13046"/>
                  <a:pt x="4386" y="13021"/>
                </a:cubicBezTo>
                <a:cubicBezTo>
                  <a:pt x="4441" y="13001"/>
                  <a:pt x="4506" y="12951"/>
                  <a:pt x="4531" y="12907"/>
                </a:cubicBezTo>
                <a:cubicBezTo>
                  <a:pt x="4558" y="12861"/>
                  <a:pt x="4625" y="12825"/>
                  <a:pt x="4692" y="12821"/>
                </a:cubicBezTo>
                <a:cubicBezTo>
                  <a:pt x="4754" y="12817"/>
                  <a:pt x="4694" y="12804"/>
                  <a:pt x="4557" y="12792"/>
                </a:cubicBezTo>
                <a:cubicBezTo>
                  <a:pt x="4420" y="12780"/>
                  <a:pt x="4302" y="12751"/>
                  <a:pt x="4294" y="12728"/>
                </a:cubicBezTo>
                <a:cubicBezTo>
                  <a:pt x="4286" y="12705"/>
                  <a:pt x="4362" y="12609"/>
                  <a:pt x="4463" y="12514"/>
                </a:cubicBezTo>
                <a:cubicBezTo>
                  <a:pt x="4565" y="12418"/>
                  <a:pt x="4657" y="12305"/>
                  <a:pt x="4665" y="12263"/>
                </a:cubicBezTo>
                <a:cubicBezTo>
                  <a:pt x="4674" y="12220"/>
                  <a:pt x="4721" y="12183"/>
                  <a:pt x="4775" y="12176"/>
                </a:cubicBezTo>
                <a:cubicBezTo>
                  <a:pt x="4877" y="12162"/>
                  <a:pt x="4892" y="12129"/>
                  <a:pt x="4827" y="12068"/>
                </a:cubicBezTo>
                <a:cubicBezTo>
                  <a:pt x="4800" y="12043"/>
                  <a:pt x="4843" y="11957"/>
                  <a:pt x="4952" y="11818"/>
                </a:cubicBezTo>
                <a:cubicBezTo>
                  <a:pt x="5118" y="11606"/>
                  <a:pt x="5158" y="11509"/>
                  <a:pt x="5079" y="11509"/>
                </a:cubicBezTo>
                <a:close/>
                <a:moveTo>
                  <a:pt x="8598" y="11522"/>
                </a:moveTo>
                <a:cubicBezTo>
                  <a:pt x="8570" y="11533"/>
                  <a:pt x="8593" y="11541"/>
                  <a:pt x="8651" y="11541"/>
                </a:cubicBezTo>
                <a:cubicBezTo>
                  <a:pt x="8708" y="11541"/>
                  <a:pt x="8733" y="11533"/>
                  <a:pt x="8704" y="11522"/>
                </a:cubicBezTo>
                <a:cubicBezTo>
                  <a:pt x="8675" y="11511"/>
                  <a:pt x="8627" y="11511"/>
                  <a:pt x="8598" y="11522"/>
                </a:cubicBezTo>
                <a:close/>
                <a:moveTo>
                  <a:pt x="12972" y="11599"/>
                </a:moveTo>
                <a:cubicBezTo>
                  <a:pt x="12938" y="11611"/>
                  <a:pt x="12948" y="11620"/>
                  <a:pt x="12997" y="11622"/>
                </a:cubicBezTo>
                <a:cubicBezTo>
                  <a:pt x="13041" y="11623"/>
                  <a:pt x="13065" y="11614"/>
                  <a:pt x="13052" y="11601"/>
                </a:cubicBezTo>
                <a:cubicBezTo>
                  <a:pt x="13038" y="11588"/>
                  <a:pt x="13002" y="11588"/>
                  <a:pt x="12972" y="11599"/>
                </a:cubicBezTo>
                <a:close/>
                <a:moveTo>
                  <a:pt x="5784" y="11675"/>
                </a:moveTo>
                <a:cubicBezTo>
                  <a:pt x="5737" y="11690"/>
                  <a:pt x="5668" y="11749"/>
                  <a:pt x="5668" y="11786"/>
                </a:cubicBezTo>
                <a:cubicBezTo>
                  <a:pt x="5668" y="11804"/>
                  <a:pt x="5696" y="11819"/>
                  <a:pt x="5732" y="11819"/>
                </a:cubicBezTo>
                <a:cubicBezTo>
                  <a:pt x="5800" y="11819"/>
                  <a:pt x="5863" y="11716"/>
                  <a:pt x="5820" y="11676"/>
                </a:cubicBezTo>
                <a:cubicBezTo>
                  <a:pt x="5813" y="11669"/>
                  <a:pt x="5800" y="11670"/>
                  <a:pt x="5784" y="11675"/>
                </a:cubicBezTo>
                <a:close/>
                <a:moveTo>
                  <a:pt x="18989" y="11728"/>
                </a:moveTo>
                <a:cubicBezTo>
                  <a:pt x="18936" y="11730"/>
                  <a:pt x="18917" y="11735"/>
                  <a:pt x="18946" y="11743"/>
                </a:cubicBezTo>
                <a:cubicBezTo>
                  <a:pt x="19047" y="11771"/>
                  <a:pt x="19768" y="11789"/>
                  <a:pt x="19682" y="11761"/>
                </a:cubicBezTo>
                <a:cubicBezTo>
                  <a:pt x="19659" y="11754"/>
                  <a:pt x="19461" y="11740"/>
                  <a:pt x="19241" y="11731"/>
                </a:cubicBezTo>
                <a:cubicBezTo>
                  <a:pt x="19131" y="11727"/>
                  <a:pt x="19043" y="11725"/>
                  <a:pt x="18989" y="11728"/>
                </a:cubicBezTo>
                <a:close/>
                <a:moveTo>
                  <a:pt x="7927" y="11753"/>
                </a:moveTo>
                <a:cubicBezTo>
                  <a:pt x="7875" y="11762"/>
                  <a:pt x="7908" y="11769"/>
                  <a:pt x="8000" y="11770"/>
                </a:cubicBezTo>
                <a:cubicBezTo>
                  <a:pt x="8093" y="11770"/>
                  <a:pt x="8135" y="11763"/>
                  <a:pt x="8095" y="11753"/>
                </a:cubicBezTo>
                <a:cubicBezTo>
                  <a:pt x="8055" y="11743"/>
                  <a:pt x="7979" y="11744"/>
                  <a:pt x="7927" y="11753"/>
                </a:cubicBezTo>
                <a:close/>
                <a:moveTo>
                  <a:pt x="8641" y="11790"/>
                </a:moveTo>
                <a:cubicBezTo>
                  <a:pt x="8566" y="11799"/>
                  <a:pt x="8617" y="11807"/>
                  <a:pt x="8756" y="11807"/>
                </a:cubicBezTo>
                <a:cubicBezTo>
                  <a:pt x="8895" y="11807"/>
                  <a:pt x="8956" y="11800"/>
                  <a:pt x="8893" y="11792"/>
                </a:cubicBezTo>
                <a:cubicBezTo>
                  <a:pt x="8830" y="11783"/>
                  <a:pt x="8717" y="11782"/>
                  <a:pt x="8641" y="11790"/>
                </a:cubicBezTo>
                <a:close/>
                <a:moveTo>
                  <a:pt x="13650" y="11858"/>
                </a:moveTo>
                <a:cubicBezTo>
                  <a:pt x="13594" y="11858"/>
                  <a:pt x="13580" y="11988"/>
                  <a:pt x="13628" y="12061"/>
                </a:cubicBezTo>
                <a:cubicBezTo>
                  <a:pt x="13678" y="12139"/>
                  <a:pt x="13783" y="12153"/>
                  <a:pt x="13767" y="12080"/>
                </a:cubicBezTo>
                <a:cubicBezTo>
                  <a:pt x="13760" y="12046"/>
                  <a:pt x="13846" y="12030"/>
                  <a:pt x="14063" y="12021"/>
                </a:cubicBezTo>
                <a:cubicBezTo>
                  <a:pt x="14231" y="12015"/>
                  <a:pt x="14359" y="11994"/>
                  <a:pt x="14346" y="11975"/>
                </a:cubicBezTo>
                <a:cubicBezTo>
                  <a:pt x="14333" y="11955"/>
                  <a:pt x="14191" y="11950"/>
                  <a:pt x="14031" y="11962"/>
                </a:cubicBezTo>
                <a:cubicBezTo>
                  <a:pt x="13784" y="11982"/>
                  <a:pt x="13734" y="11975"/>
                  <a:pt x="13711" y="11922"/>
                </a:cubicBezTo>
                <a:cubicBezTo>
                  <a:pt x="13697" y="11887"/>
                  <a:pt x="13669" y="11858"/>
                  <a:pt x="13650" y="11858"/>
                </a:cubicBezTo>
                <a:close/>
                <a:moveTo>
                  <a:pt x="5596" y="11896"/>
                </a:moveTo>
                <a:cubicBezTo>
                  <a:pt x="5512" y="11896"/>
                  <a:pt x="5205" y="12112"/>
                  <a:pt x="5205" y="12171"/>
                </a:cubicBezTo>
                <a:cubicBezTo>
                  <a:pt x="5205" y="12220"/>
                  <a:pt x="5314" y="12216"/>
                  <a:pt x="5427" y="12162"/>
                </a:cubicBezTo>
                <a:cubicBezTo>
                  <a:pt x="5478" y="12138"/>
                  <a:pt x="5549" y="12105"/>
                  <a:pt x="5583" y="12090"/>
                </a:cubicBezTo>
                <a:cubicBezTo>
                  <a:pt x="5680" y="12048"/>
                  <a:pt x="5691" y="11896"/>
                  <a:pt x="5596" y="11896"/>
                </a:cubicBezTo>
                <a:close/>
                <a:moveTo>
                  <a:pt x="14461" y="11987"/>
                </a:moveTo>
                <a:cubicBezTo>
                  <a:pt x="14420" y="11996"/>
                  <a:pt x="14453" y="12003"/>
                  <a:pt x="14534" y="12003"/>
                </a:cubicBezTo>
                <a:cubicBezTo>
                  <a:pt x="14615" y="12003"/>
                  <a:pt x="14648" y="11996"/>
                  <a:pt x="14608" y="11987"/>
                </a:cubicBezTo>
                <a:cubicBezTo>
                  <a:pt x="14568" y="11977"/>
                  <a:pt x="14501" y="11977"/>
                  <a:pt x="14461" y="11987"/>
                </a:cubicBezTo>
                <a:close/>
                <a:moveTo>
                  <a:pt x="12905" y="12025"/>
                </a:moveTo>
                <a:cubicBezTo>
                  <a:pt x="12865" y="12035"/>
                  <a:pt x="12899" y="12043"/>
                  <a:pt x="12980" y="12043"/>
                </a:cubicBezTo>
                <a:cubicBezTo>
                  <a:pt x="13061" y="12043"/>
                  <a:pt x="13093" y="12035"/>
                  <a:pt x="13053" y="12025"/>
                </a:cubicBezTo>
                <a:cubicBezTo>
                  <a:pt x="13012" y="12015"/>
                  <a:pt x="12946" y="12015"/>
                  <a:pt x="12905" y="12025"/>
                </a:cubicBezTo>
                <a:close/>
                <a:moveTo>
                  <a:pt x="5994" y="12139"/>
                </a:moveTo>
                <a:cubicBezTo>
                  <a:pt x="5895" y="12148"/>
                  <a:pt x="5965" y="12155"/>
                  <a:pt x="6150" y="12155"/>
                </a:cubicBezTo>
                <a:cubicBezTo>
                  <a:pt x="6335" y="12155"/>
                  <a:pt x="6416" y="12148"/>
                  <a:pt x="6330" y="12139"/>
                </a:cubicBezTo>
                <a:cubicBezTo>
                  <a:pt x="6244" y="12131"/>
                  <a:pt x="6093" y="12131"/>
                  <a:pt x="5994" y="12139"/>
                </a:cubicBezTo>
                <a:close/>
                <a:moveTo>
                  <a:pt x="6635" y="12190"/>
                </a:moveTo>
                <a:cubicBezTo>
                  <a:pt x="6594" y="12192"/>
                  <a:pt x="6591" y="12197"/>
                  <a:pt x="6634" y="12206"/>
                </a:cubicBezTo>
                <a:cubicBezTo>
                  <a:pt x="6784" y="12236"/>
                  <a:pt x="7293" y="12257"/>
                  <a:pt x="7261" y="12231"/>
                </a:cubicBezTo>
                <a:cubicBezTo>
                  <a:pt x="7251" y="12223"/>
                  <a:pt x="7073" y="12207"/>
                  <a:pt x="6865" y="12196"/>
                </a:cubicBezTo>
                <a:cubicBezTo>
                  <a:pt x="6755" y="12190"/>
                  <a:pt x="6676" y="12188"/>
                  <a:pt x="6635" y="12190"/>
                </a:cubicBezTo>
                <a:close/>
                <a:moveTo>
                  <a:pt x="8347" y="12256"/>
                </a:moveTo>
                <a:cubicBezTo>
                  <a:pt x="8202" y="12264"/>
                  <a:pt x="8320" y="12269"/>
                  <a:pt x="8609" y="12269"/>
                </a:cubicBezTo>
                <a:cubicBezTo>
                  <a:pt x="8898" y="12269"/>
                  <a:pt x="9017" y="12264"/>
                  <a:pt x="8872" y="12256"/>
                </a:cubicBezTo>
                <a:cubicBezTo>
                  <a:pt x="8728" y="12249"/>
                  <a:pt x="8491" y="12249"/>
                  <a:pt x="8347" y="12256"/>
                </a:cubicBezTo>
                <a:close/>
                <a:moveTo>
                  <a:pt x="13857" y="12362"/>
                </a:moveTo>
                <a:cubicBezTo>
                  <a:pt x="13808" y="12362"/>
                  <a:pt x="13810" y="12402"/>
                  <a:pt x="13866" y="12550"/>
                </a:cubicBezTo>
                <a:cubicBezTo>
                  <a:pt x="13892" y="12617"/>
                  <a:pt x="13940" y="12673"/>
                  <a:pt x="13974" y="12673"/>
                </a:cubicBezTo>
                <a:cubicBezTo>
                  <a:pt x="14009" y="12673"/>
                  <a:pt x="14029" y="12660"/>
                  <a:pt x="14020" y="12644"/>
                </a:cubicBezTo>
                <a:cubicBezTo>
                  <a:pt x="14011" y="12628"/>
                  <a:pt x="13979" y="12558"/>
                  <a:pt x="13950" y="12489"/>
                </a:cubicBezTo>
                <a:cubicBezTo>
                  <a:pt x="13920" y="12419"/>
                  <a:pt x="13878" y="12362"/>
                  <a:pt x="13857" y="12362"/>
                </a:cubicBezTo>
                <a:close/>
                <a:moveTo>
                  <a:pt x="2232" y="12367"/>
                </a:moveTo>
                <a:cubicBezTo>
                  <a:pt x="2075" y="12372"/>
                  <a:pt x="2075" y="12371"/>
                  <a:pt x="2200" y="12401"/>
                </a:cubicBezTo>
                <a:cubicBezTo>
                  <a:pt x="2382" y="12443"/>
                  <a:pt x="2389" y="12443"/>
                  <a:pt x="2389" y="12401"/>
                </a:cubicBezTo>
                <a:cubicBezTo>
                  <a:pt x="2389" y="12379"/>
                  <a:pt x="2318" y="12364"/>
                  <a:pt x="2232" y="12367"/>
                </a:cubicBezTo>
                <a:close/>
                <a:moveTo>
                  <a:pt x="11877" y="12373"/>
                </a:moveTo>
                <a:cubicBezTo>
                  <a:pt x="11801" y="12382"/>
                  <a:pt x="11853" y="12388"/>
                  <a:pt x="11992" y="12389"/>
                </a:cubicBezTo>
                <a:cubicBezTo>
                  <a:pt x="12130" y="12389"/>
                  <a:pt x="12192" y="12382"/>
                  <a:pt x="12129" y="12373"/>
                </a:cubicBezTo>
                <a:cubicBezTo>
                  <a:pt x="12065" y="12364"/>
                  <a:pt x="11952" y="12364"/>
                  <a:pt x="11877" y="12373"/>
                </a:cubicBezTo>
                <a:close/>
                <a:moveTo>
                  <a:pt x="15101" y="12380"/>
                </a:moveTo>
                <a:cubicBezTo>
                  <a:pt x="15069" y="12371"/>
                  <a:pt x="15029" y="12373"/>
                  <a:pt x="14981" y="12384"/>
                </a:cubicBezTo>
                <a:cubicBezTo>
                  <a:pt x="14836" y="12417"/>
                  <a:pt x="14702" y="12576"/>
                  <a:pt x="14702" y="12714"/>
                </a:cubicBezTo>
                <a:cubicBezTo>
                  <a:pt x="14702" y="12773"/>
                  <a:pt x="14684" y="12867"/>
                  <a:pt x="14661" y="12922"/>
                </a:cubicBezTo>
                <a:cubicBezTo>
                  <a:pt x="14621" y="13019"/>
                  <a:pt x="14611" y="13022"/>
                  <a:pt x="14188" y="13027"/>
                </a:cubicBezTo>
                <a:cubicBezTo>
                  <a:pt x="13935" y="13030"/>
                  <a:pt x="13816" y="13041"/>
                  <a:pt x="13900" y="13056"/>
                </a:cubicBezTo>
                <a:cubicBezTo>
                  <a:pt x="14007" y="13073"/>
                  <a:pt x="14060" y="13111"/>
                  <a:pt x="14110" y="13205"/>
                </a:cubicBezTo>
                <a:cubicBezTo>
                  <a:pt x="14147" y="13274"/>
                  <a:pt x="14192" y="13331"/>
                  <a:pt x="14209" y="13331"/>
                </a:cubicBezTo>
                <a:cubicBezTo>
                  <a:pt x="14259" y="13333"/>
                  <a:pt x="14245" y="13197"/>
                  <a:pt x="14191" y="13147"/>
                </a:cubicBezTo>
                <a:cubicBezTo>
                  <a:pt x="14123" y="13085"/>
                  <a:pt x="14225" y="13052"/>
                  <a:pt x="14435" y="13068"/>
                </a:cubicBezTo>
                <a:cubicBezTo>
                  <a:pt x="14590" y="13079"/>
                  <a:pt x="14596" y="13085"/>
                  <a:pt x="14583" y="13206"/>
                </a:cubicBezTo>
                <a:cubicBezTo>
                  <a:pt x="14575" y="13278"/>
                  <a:pt x="14589" y="13331"/>
                  <a:pt x="14615" y="13331"/>
                </a:cubicBezTo>
                <a:cubicBezTo>
                  <a:pt x="14639" y="13331"/>
                  <a:pt x="14660" y="13308"/>
                  <a:pt x="14660" y="13278"/>
                </a:cubicBezTo>
                <a:cubicBezTo>
                  <a:pt x="14660" y="13249"/>
                  <a:pt x="14689" y="13160"/>
                  <a:pt x="14725" y="13081"/>
                </a:cubicBezTo>
                <a:cubicBezTo>
                  <a:pt x="14789" y="12941"/>
                  <a:pt x="14794" y="12938"/>
                  <a:pt x="14873" y="13004"/>
                </a:cubicBezTo>
                <a:cubicBezTo>
                  <a:pt x="14922" y="13045"/>
                  <a:pt x="14955" y="13123"/>
                  <a:pt x="14955" y="13202"/>
                </a:cubicBezTo>
                <a:cubicBezTo>
                  <a:pt x="14955" y="13292"/>
                  <a:pt x="14974" y="13331"/>
                  <a:pt x="15017" y="13331"/>
                </a:cubicBezTo>
                <a:cubicBezTo>
                  <a:pt x="15097" y="13331"/>
                  <a:pt x="15099" y="13213"/>
                  <a:pt x="15021" y="13042"/>
                </a:cubicBezTo>
                <a:cubicBezTo>
                  <a:pt x="14953" y="12892"/>
                  <a:pt x="14970" y="12859"/>
                  <a:pt x="15102" y="12889"/>
                </a:cubicBezTo>
                <a:cubicBezTo>
                  <a:pt x="15181" y="12908"/>
                  <a:pt x="15197" y="12894"/>
                  <a:pt x="15204" y="12802"/>
                </a:cubicBezTo>
                <a:cubicBezTo>
                  <a:pt x="15223" y="12533"/>
                  <a:pt x="15197" y="12408"/>
                  <a:pt x="15101" y="12380"/>
                </a:cubicBezTo>
                <a:close/>
                <a:moveTo>
                  <a:pt x="2410" y="12407"/>
                </a:moveTo>
                <a:lnTo>
                  <a:pt x="2747" y="12457"/>
                </a:lnTo>
                <a:cubicBezTo>
                  <a:pt x="2931" y="12485"/>
                  <a:pt x="3186" y="12507"/>
                  <a:pt x="3314" y="12507"/>
                </a:cubicBezTo>
                <a:lnTo>
                  <a:pt x="3546" y="12505"/>
                </a:lnTo>
                <a:lnTo>
                  <a:pt x="3293" y="12475"/>
                </a:lnTo>
                <a:cubicBezTo>
                  <a:pt x="3154" y="12459"/>
                  <a:pt x="2899" y="12437"/>
                  <a:pt x="2726" y="12426"/>
                </a:cubicBezTo>
                <a:lnTo>
                  <a:pt x="2410" y="12407"/>
                </a:lnTo>
                <a:close/>
                <a:moveTo>
                  <a:pt x="14147" y="12412"/>
                </a:moveTo>
                <a:cubicBezTo>
                  <a:pt x="14071" y="12420"/>
                  <a:pt x="14123" y="12427"/>
                  <a:pt x="14261" y="12427"/>
                </a:cubicBezTo>
                <a:cubicBezTo>
                  <a:pt x="14400" y="12427"/>
                  <a:pt x="14461" y="12420"/>
                  <a:pt x="14398" y="12412"/>
                </a:cubicBezTo>
                <a:cubicBezTo>
                  <a:pt x="14335" y="12403"/>
                  <a:pt x="14222" y="12403"/>
                  <a:pt x="14147" y="12412"/>
                </a:cubicBezTo>
                <a:close/>
                <a:moveTo>
                  <a:pt x="19950" y="12439"/>
                </a:moveTo>
                <a:cubicBezTo>
                  <a:pt x="19900" y="12439"/>
                  <a:pt x="19903" y="12456"/>
                  <a:pt x="20001" y="12769"/>
                </a:cubicBezTo>
                <a:cubicBezTo>
                  <a:pt x="20048" y="12918"/>
                  <a:pt x="20103" y="13105"/>
                  <a:pt x="20125" y="13182"/>
                </a:cubicBezTo>
                <a:cubicBezTo>
                  <a:pt x="20146" y="13259"/>
                  <a:pt x="20221" y="13479"/>
                  <a:pt x="20290" y="13672"/>
                </a:cubicBezTo>
                <a:cubicBezTo>
                  <a:pt x="20360" y="13864"/>
                  <a:pt x="20417" y="14050"/>
                  <a:pt x="20417" y="14085"/>
                </a:cubicBezTo>
                <a:cubicBezTo>
                  <a:pt x="20417" y="14119"/>
                  <a:pt x="20435" y="14178"/>
                  <a:pt x="20456" y="14215"/>
                </a:cubicBezTo>
                <a:cubicBezTo>
                  <a:pt x="20477" y="14252"/>
                  <a:pt x="20510" y="14317"/>
                  <a:pt x="20526" y="14359"/>
                </a:cubicBezTo>
                <a:cubicBezTo>
                  <a:pt x="20554" y="14431"/>
                  <a:pt x="20558" y="14431"/>
                  <a:pt x="20575" y="14367"/>
                </a:cubicBezTo>
                <a:cubicBezTo>
                  <a:pt x="20585" y="14328"/>
                  <a:pt x="20579" y="14268"/>
                  <a:pt x="20562" y="14232"/>
                </a:cubicBezTo>
                <a:cubicBezTo>
                  <a:pt x="20544" y="14196"/>
                  <a:pt x="20523" y="14124"/>
                  <a:pt x="20513" y="14073"/>
                </a:cubicBezTo>
                <a:cubicBezTo>
                  <a:pt x="20504" y="14021"/>
                  <a:pt x="20470" y="13942"/>
                  <a:pt x="20436" y="13898"/>
                </a:cubicBezTo>
                <a:cubicBezTo>
                  <a:pt x="20403" y="13854"/>
                  <a:pt x="20375" y="13781"/>
                  <a:pt x="20375" y="13734"/>
                </a:cubicBezTo>
                <a:cubicBezTo>
                  <a:pt x="20375" y="13688"/>
                  <a:pt x="20301" y="13440"/>
                  <a:pt x="20210" y="13183"/>
                </a:cubicBezTo>
                <a:cubicBezTo>
                  <a:pt x="20118" y="12926"/>
                  <a:pt x="20031" y="12654"/>
                  <a:pt x="20015" y="12578"/>
                </a:cubicBezTo>
                <a:cubicBezTo>
                  <a:pt x="20000" y="12502"/>
                  <a:pt x="19971" y="12439"/>
                  <a:pt x="19950" y="12439"/>
                </a:cubicBezTo>
                <a:close/>
                <a:moveTo>
                  <a:pt x="11499" y="12527"/>
                </a:moveTo>
                <a:cubicBezTo>
                  <a:pt x="11400" y="12535"/>
                  <a:pt x="11470" y="12543"/>
                  <a:pt x="11655" y="12543"/>
                </a:cubicBezTo>
                <a:cubicBezTo>
                  <a:pt x="11840" y="12543"/>
                  <a:pt x="11921" y="12537"/>
                  <a:pt x="11835" y="12528"/>
                </a:cubicBezTo>
                <a:cubicBezTo>
                  <a:pt x="11749" y="12520"/>
                  <a:pt x="11598" y="12519"/>
                  <a:pt x="11499" y="12527"/>
                </a:cubicBezTo>
                <a:close/>
                <a:moveTo>
                  <a:pt x="4946" y="12607"/>
                </a:moveTo>
                <a:cubicBezTo>
                  <a:pt x="4912" y="12619"/>
                  <a:pt x="4922" y="12629"/>
                  <a:pt x="4970" y="12631"/>
                </a:cubicBezTo>
                <a:cubicBezTo>
                  <a:pt x="5015" y="12632"/>
                  <a:pt x="5039" y="12623"/>
                  <a:pt x="5025" y="12610"/>
                </a:cubicBezTo>
                <a:cubicBezTo>
                  <a:pt x="5011" y="12597"/>
                  <a:pt x="4976" y="12595"/>
                  <a:pt x="4946" y="12607"/>
                </a:cubicBezTo>
                <a:close/>
                <a:moveTo>
                  <a:pt x="5510" y="12645"/>
                </a:moveTo>
                <a:cubicBezTo>
                  <a:pt x="5447" y="12654"/>
                  <a:pt x="5498" y="12661"/>
                  <a:pt x="5625" y="12661"/>
                </a:cubicBezTo>
                <a:cubicBezTo>
                  <a:pt x="5752" y="12661"/>
                  <a:pt x="5804" y="12654"/>
                  <a:pt x="5741" y="12645"/>
                </a:cubicBezTo>
                <a:cubicBezTo>
                  <a:pt x="5677" y="12636"/>
                  <a:pt x="5574" y="12636"/>
                  <a:pt x="5510" y="12645"/>
                </a:cubicBezTo>
                <a:close/>
                <a:moveTo>
                  <a:pt x="1689" y="12655"/>
                </a:moveTo>
                <a:cubicBezTo>
                  <a:pt x="1674" y="12657"/>
                  <a:pt x="1660" y="12664"/>
                  <a:pt x="1653" y="12674"/>
                </a:cubicBezTo>
                <a:cubicBezTo>
                  <a:pt x="1639" y="12694"/>
                  <a:pt x="1667" y="12711"/>
                  <a:pt x="1714" y="12711"/>
                </a:cubicBezTo>
                <a:cubicBezTo>
                  <a:pt x="1816" y="12711"/>
                  <a:pt x="1827" y="12689"/>
                  <a:pt x="1740" y="12658"/>
                </a:cubicBezTo>
                <a:cubicBezTo>
                  <a:pt x="1723" y="12652"/>
                  <a:pt x="1705" y="12652"/>
                  <a:pt x="1689" y="12655"/>
                </a:cubicBezTo>
                <a:close/>
                <a:moveTo>
                  <a:pt x="8515" y="12686"/>
                </a:moveTo>
                <a:cubicBezTo>
                  <a:pt x="8486" y="12697"/>
                  <a:pt x="8509" y="12705"/>
                  <a:pt x="8567" y="12705"/>
                </a:cubicBezTo>
                <a:cubicBezTo>
                  <a:pt x="8625" y="12705"/>
                  <a:pt x="8648" y="12697"/>
                  <a:pt x="8619" y="12686"/>
                </a:cubicBezTo>
                <a:cubicBezTo>
                  <a:pt x="8590" y="12675"/>
                  <a:pt x="8544" y="12675"/>
                  <a:pt x="8515" y="12686"/>
                </a:cubicBezTo>
                <a:close/>
                <a:moveTo>
                  <a:pt x="7400" y="12722"/>
                </a:moveTo>
                <a:cubicBezTo>
                  <a:pt x="7314" y="12730"/>
                  <a:pt x="7385" y="12737"/>
                  <a:pt x="7558" y="12737"/>
                </a:cubicBezTo>
                <a:cubicBezTo>
                  <a:pt x="7731" y="12737"/>
                  <a:pt x="7803" y="12730"/>
                  <a:pt x="7716" y="12722"/>
                </a:cubicBezTo>
                <a:cubicBezTo>
                  <a:pt x="7629" y="12714"/>
                  <a:pt x="7487" y="12714"/>
                  <a:pt x="7400" y="12722"/>
                </a:cubicBezTo>
                <a:close/>
                <a:moveTo>
                  <a:pt x="7971" y="12723"/>
                </a:moveTo>
                <a:cubicBezTo>
                  <a:pt x="7938" y="12736"/>
                  <a:pt x="7947" y="12746"/>
                  <a:pt x="7996" y="12747"/>
                </a:cubicBezTo>
                <a:cubicBezTo>
                  <a:pt x="8040" y="12749"/>
                  <a:pt x="8065" y="12740"/>
                  <a:pt x="8051" y="12727"/>
                </a:cubicBezTo>
                <a:cubicBezTo>
                  <a:pt x="8037" y="12714"/>
                  <a:pt x="8002" y="12712"/>
                  <a:pt x="7971" y="12723"/>
                </a:cubicBezTo>
                <a:close/>
                <a:moveTo>
                  <a:pt x="3367" y="12762"/>
                </a:moveTo>
                <a:cubicBezTo>
                  <a:pt x="3326" y="12772"/>
                  <a:pt x="3350" y="12780"/>
                  <a:pt x="3419" y="12781"/>
                </a:cubicBezTo>
                <a:cubicBezTo>
                  <a:pt x="3489" y="12782"/>
                  <a:pt x="3522" y="12774"/>
                  <a:pt x="3494" y="12763"/>
                </a:cubicBezTo>
                <a:cubicBezTo>
                  <a:pt x="3465" y="12752"/>
                  <a:pt x="3408" y="12752"/>
                  <a:pt x="3367" y="12762"/>
                </a:cubicBezTo>
                <a:close/>
                <a:moveTo>
                  <a:pt x="3851" y="12762"/>
                </a:moveTo>
                <a:cubicBezTo>
                  <a:pt x="3798" y="12771"/>
                  <a:pt x="3831" y="12778"/>
                  <a:pt x="3924" y="12779"/>
                </a:cubicBezTo>
                <a:cubicBezTo>
                  <a:pt x="4016" y="12779"/>
                  <a:pt x="4059" y="12772"/>
                  <a:pt x="4019" y="12762"/>
                </a:cubicBezTo>
                <a:cubicBezTo>
                  <a:pt x="3979" y="12752"/>
                  <a:pt x="3903" y="12753"/>
                  <a:pt x="3851" y="12762"/>
                </a:cubicBezTo>
                <a:close/>
                <a:moveTo>
                  <a:pt x="10447" y="12800"/>
                </a:moveTo>
                <a:cubicBezTo>
                  <a:pt x="10395" y="12810"/>
                  <a:pt x="10438" y="12817"/>
                  <a:pt x="10542" y="12817"/>
                </a:cubicBezTo>
                <a:cubicBezTo>
                  <a:pt x="10646" y="12817"/>
                  <a:pt x="10688" y="12810"/>
                  <a:pt x="10636" y="12800"/>
                </a:cubicBezTo>
                <a:cubicBezTo>
                  <a:pt x="10584" y="12791"/>
                  <a:pt x="10499" y="12791"/>
                  <a:pt x="10447" y="12800"/>
                </a:cubicBezTo>
                <a:close/>
                <a:moveTo>
                  <a:pt x="11031" y="12823"/>
                </a:moveTo>
                <a:cubicBezTo>
                  <a:pt x="10928" y="12821"/>
                  <a:pt x="10824" y="12825"/>
                  <a:pt x="10809" y="12839"/>
                </a:cubicBezTo>
                <a:cubicBezTo>
                  <a:pt x="10793" y="12854"/>
                  <a:pt x="10891" y="12867"/>
                  <a:pt x="11026" y="12867"/>
                </a:cubicBezTo>
                <a:cubicBezTo>
                  <a:pt x="11161" y="12867"/>
                  <a:pt x="11262" y="12860"/>
                  <a:pt x="11253" y="12851"/>
                </a:cubicBezTo>
                <a:cubicBezTo>
                  <a:pt x="11237" y="12836"/>
                  <a:pt x="11134" y="12826"/>
                  <a:pt x="11031" y="12823"/>
                </a:cubicBezTo>
                <a:close/>
                <a:moveTo>
                  <a:pt x="11740" y="12867"/>
                </a:moveTo>
                <a:cubicBezTo>
                  <a:pt x="11687" y="12867"/>
                  <a:pt x="11649" y="12891"/>
                  <a:pt x="11649" y="12924"/>
                </a:cubicBezTo>
                <a:cubicBezTo>
                  <a:pt x="11649" y="12958"/>
                  <a:pt x="11687" y="12982"/>
                  <a:pt x="11740" y="12982"/>
                </a:cubicBezTo>
                <a:cubicBezTo>
                  <a:pt x="11793" y="12982"/>
                  <a:pt x="11831" y="12958"/>
                  <a:pt x="11831" y="12924"/>
                </a:cubicBezTo>
                <a:cubicBezTo>
                  <a:pt x="11831" y="12891"/>
                  <a:pt x="11793" y="12867"/>
                  <a:pt x="11740" y="12867"/>
                </a:cubicBezTo>
                <a:close/>
                <a:moveTo>
                  <a:pt x="18669" y="12982"/>
                </a:moveTo>
                <a:cubicBezTo>
                  <a:pt x="18581" y="12982"/>
                  <a:pt x="18532" y="12999"/>
                  <a:pt x="18547" y="13022"/>
                </a:cubicBezTo>
                <a:cubicBezTo>
                  <a:pt x="18562" y="13043"/>
                  <a:pt x="18640" y="13060"/>
                  <a:pt x="18721" y="13060"/>
                </a:cubicBezTo>
                <a:cubicBezTo>
                  <a:pt x="18808" y="13060"/>
                  <a:pt x="18858" y="13045"/>
                  <a:pt x="18842" y="13022"/>
                </a:cubicBezTo>
                <a:cubicBezTo>
                  <a:pt x="18828" y="13001"/>
                  <a:pt x="18750" y="12982"/>
                  <a:pt x="18669" y="12982"/>
                </a:cubicBezTo>
                <a:close/>
                <a:moveTo>
                  <a:pt x="12569" y="12993"/>
                </a:moveTo>
                <a:cubicBezTo>
                  <a:pt x="12459" y="13001"/>
                  <a:pt x="12549" y="13007"/>
                  <a:pt x="12769" y="13007"/>
                </a:cubicBezTo>
                <a:cubicBezTo>
                  <a:pt x="12988" y="13007"/>
                  <a:pt x="13079" y="13001"/>
                  <a:pt x="12969" y="12993"/>
                </a:cubicBezTo>
                <a:cubicBezTo>
                  <a:pt x="12860" y="12985"/>
                  <a:pt x="12679" y="12985"/>
                  <a:pt x="12569" y="12993"/>
                </a:cubicBezTo>
                <a:close/>
                <a:moveTo>
                  <a:pt x="13242" y="12994"/>
                </a:moveTo>
                <a:cubicBezTo>
                  <a:pt x="13201" y="13004"/>
                  <a:pt x="13235" y="13012"/>
                  <a:pt x="13316" y="13012"/>
                </a:cubicBezTo>
                <a:cubicBezTo>
                  <a:pt x="13397" y="13012"/>
                  <a:pt x="13430" y="13004"/>
                  <a:pt x="13389" y="12994"/>
                </a:cubicBezTo>
                <a:cubicBezTo>
                  <a:pt x="13349" y="12984"/>
                  <a:pt x="13282" y="12984"/>
                  <a:pt x="13242" y="12994"/>
                </a:cubicBezTo>
                <a:close/>
                <a:moveTo>
                  <a:pt x="7303" y="13099"/>
                </a:moveTo>
                <a:cubicBezTo>
                  <a:pt x="7104" y="13099"/>
                  <a:pt x="7038" y="13116"/>
                  <a:pt x="6951" y="13190"/>
                </a:cubicBezTo>
                <a:cubicBezTo>
                  <a:pt x="6825" y="13298"/>
                  <a:pt x="6816" y="13357"/>
                  <a:pt x="6918" y="13383"/>
                </a:cubicBezTo>
                <a:cubicBezTo>
                  <a:pt x="7004" y="13405"/>
                  <a:pt x="7288" y="13375"/>
                  <a:pt x="7416" y="13330"/>
                </a:cubicBezTo>
                <a:cubicBezTo>
                  <a:pt x="7465" y="13313"/>
                  <a:pt x="7514" y="13254"/>
                  <a:pt x="7526" y="13199"/>
                </a:cubicBezTo>
                <a:cubicBezTo>
                  <a:pt x="7546" y="13101"/>
                  <a:pt x="7542" y="13099"/>
                  <a:pt x="7303" y="13099"/>
                </a:cubicBezTo>
                <a:close/>
                <a:moveTo>
                  <a:pt x="3577" y="13101"/>
                </a:moveTo>
                <a:cubicBezTo>
                  <a:pt x="3535" y="13108"/>
                  <a:pt x="3483" y="13137"/>
                  <a:pt x="3441" y="13184"/>
                </a:cubicBezTo>
                <a:cubicBezTo>
                  <a:pt x="3370" y="13266"/>
                  <a:pt x="3336" y="13270"/>
                  <a:pt x="2741" y="13269"/>
                </a:cubicBezTo>
                <a:cubicBezTo>
                  <a:pt x="2276" y="13268"/>
                  <a:pt x="2234" y="13271"/>
                  <a:pt x="2578" y="13281"/>
                </a:cubicBezTo>
                <a:cubicBezTo>
                  <a:pt x="3170" y="13297"/>
                  <a:pt x="3195" y="13307"/>
                  <a:pt x="3049" y="13441"/>
                </a:cubicBezTo>
                <a:cubicBezTo>
                  <a:pt x="2986" y="13498"/>
                  <a:pt x="2899" y="13588"/>
                  <a:pt x="2856" y="13641"/>
                </a:cubicBezTo>
                <a:cubicBezTo>
                  <a:pt x="2777" y="13736"/>
                  <a:pt x="2777" y="13736"/>
                  <a:pt x="2027" y="13732"/>
                </a:cubicBezTo>
                <a:lnTo>
                  <a:pt x="1276" y="13728"/>
                </a:lnTo>
                <a:lnTo>
                  <a:pt x="2023" y="13757"/>
                </a:lnTo>
                <a:cubicBezTo>
                  <a:pt x="2434" y="13773"/>
                  <a:pt x="2783" y="13798"/>
                  <a:pt x="2797" y="13812"/>
                </a:cubicBezTo>
                <a:cubicBezTo>
                  <a:pt x="2857" y="13867"/>
                  <a:pt x="2978" y="13830"/>
                  <a:pt x="3097" y="13720"/>
                </a:cubicBezTo>
                <a:cubicBezTo>
                  <a:pt x="3167" y="13656"/>
                  <a:pt x="3254" y="13603"/>
                  <a:pt x="3291" y="13603"/>
                </a:cubicBezTo>
                <a:cubicBezTo>
                  <a:pt x="3329" y="13603"/>
                  <a:pt x="3386" y="13547"/>
                  <a:pt x="3418" y="13477"/>
                </a:cubicBezTo>
                <a:cubicBezTo>
                  <a:pt x="3449" y="13407"/>
                  <a:pt x="3514" y="13317"/>
                  <a:pt x="3563" y="13277"/>
                </a:cubicBezTo>
                <a:cubicBezTo>
                  <a:pt x="3611" y="13237"/>
                  <a:pt x="3650" y="13179"/>
                  <a:pt x="3650" y="13151"/>
                </a:cubicBezTo>
                <a:cubicBezTo>
                  <a:pt x="3650" y="13110"/>
                  <a:pt x="3619" y="13095"/>
                  <a:pt x="3577" y="13101"/>
                </a:cubicBezTo>
                <a:close/>
                <a:moveTo>
                  <a:pt x="19135" y="13261"/>
                </a:moveTo>
                <a:lnTo>
                  <a:pt x="18799" y="13267"/>
                </a:lnTo>
                <a:lnTo>
                  <a:pt x="19052" y="13293"/>
                </a:lnTo>
                <a:cubicBezTo>
                  <a:pt x="19191" y="13307"/>
                  <a:pt x="19313" y="13322"/>
                  <a:pt x="19324" y="13325"/>
                </a:cubicBezTo>
                <a:cubicBezTo>
                  <a:pt x="19336" y="13328"/>
                  <a:pt x="19374" y="13313"/>
                  <a:pt x="19409" y="13293"/>
                </a:cubicBezTo>
                <a:cubicBezTo>
                  <a:pt x="19452" y="13267"/>
                  <a:pt x="19366" y="13257"/>
                  <a:pt x="19135" y="13261"/>
                </a:cubicBezTo>
                <a:close/>
                <a:moveTo>
                  <a:pt x="1623" y="13265"/>
                </a:moveTo>
                <a:cubicBezTo>
                  <a:pt x="1571" y="13274"/>
                  <a:pt x="1613" y="13282"/>
                  <a:pt x="1717" y="13282"/>
                </a:cubicBezTo>
                <a:cubicBezTo>
                  <a:pt x="1821" y="13282"/>
                  <a:pt x="1864" y="13274"/>
                  <a:pt x="1812" y="13265"/>
                </a:cubicBezTo>
                <a:cubicBezTo>
                  <a:pt x="1760" y="13256"/>
                  <a:pt x="1675" y="13256"/>
                  <a:pt x="1623" y="13265"/>
                </a:cubicBezTo>
                <a:close/>
                <a:moveTo>
                  <a:pt x="13689" y="13352"/>
                </a:moveTo>
                <a:lnTo>
                  <a:pt x="13630" y="13448"/>
                </a:lnTo>
                <a:cubicBezTo>
                  <a:pt x="13598" y="13501"/>
                  <a:pt x="13570" y="13559"/>
                  <a:pt x="13569" y="13577"/>
                </a:cubicBezTo>
                <a:cubicBezTo>
                  <a:pt x="13568" y="13595"/>
                  <a:pt x="13590" y="13603"/>
                  <a:pt x="13616" y="13595"/>
                </a:cubicBezTo>
                <a:cubicBezTo>
                  <a:pt x="13642" y="13587"/>
                  <a:pt x="13669" y="13529"/>
                  <a:pt x="13676" y="13466"/>
                </a:cubicBezTo>
                <a:lnTo>
                  <a:pt x="13689" y="13352"/>
                </a:lnTo>
                <a:close/>
                <a:moveTo>
                  <a:pt x="6590" y="13371"/>
                </a:moveTo>
                <a:cubicBezTo>
                  <a:pt x="6496" y="13371"/>
                  <a:pt x="6426" y="13384"/>
                  <a:pt x="6436" y="13400"/>
                </a:cubicBezTo>
                <a:cubicBezTo>
                  <a:pt x="6445" y="13416"/>
                  <a:pt x="6464" y="13459"/>
                  <a:pt x="6479" y="13496"/>
                </a:cubicBezTo>
                <a:cubicBezTo>
                  <a:pt x="6510" y="13576"/>
                  <a:pt x="6584" y="13582"/>
                  <a:pt x="6686" y="13511"/>
                </a:cubicBezTo>
                <a:cubicBezTo>
                  <a:pt x="6809" y="13424"/>
                  <a:pt x="6772" y="13371"/>
                  <a:pt x="6590" y="13371"/>
                </a:cubicBezTo>
                <a:close/>
                <a:moveTo>
                  <a:pt x="5741" y="13382"/>
                </a:moveTo>
                <a:cubicBezTo>
                  <a:pt x="5689" y="13391"/>
                  <a:pt x="5721" y="13399"/>
                  <a:pt x="5814" y="13400"/>
                </a:cubicBezTo>
                <a:cubicBezTo>
                  <a:pt x="5906" y="13400"/>
                  <a:pt x="5949" y="13393"/>
                  <a:pt x="5909" y="13383"/>
                </a:cubicBezTo>
                <a:cubicBezTo>
                  <a:pt x="5869" y="13373"/>
                  <a:pt x="5793" y="13373"/>
                  <a:pt x="5741" y="13382"/>
                </a:cubicBezTo>
                <a:close/>
                <a:moveTo>
                  <a:pt x="4900" y="13420"/>
                </a:moveTo>
                <a:cubicBezTo>
                  <a:pt x="4802" y="13428"/>
                  <a:pt x="4882" y="13435"/>
                  <a:pt x="5079" y="13435"/>
                </a:cubicBezTo>
                <a:cubicBezTo>
                  <a:pt x="5275" y="13435"/>
                  <a:pt x="5356" y="13428"/>
                  <a:pt x="5257" y="13420"/>
                </a:cubicBezTo>
                <a:cubicBezTo>
                  <a:pt x="5159" y="13412"/>
                  <a:pt x="4998" y="13412"/>
                  <a:pt x="4900" y="13420"/>
                </a:cubicBezTo>
                <a:close/>
                <a:moveTo>
                  <a:pt x="10667" y="13487"/>
                </a:moveTo>
                <a:cubicBezTo>
                  <a:pt x="10629" y="13487"/>
                  <a:pt x="10577" y="13593"/>
                  <a:pt x="10560" y="13706"/>
                </a:cubicBezTo>
                <a:cubicBezTo>
                  <a:pt x="10542" y="13828"/>
                  <a:pt x="10378" y="14146"/>
                  <a:pt x="10332" y="14146"/>
                </a:cubicBezTo>
                <a:cubicBezTo>
                  <a:pt x="10310" y="14146"/>
                  <a:pt x="10303" y="14172"/>
                  <a:pt x="10317" y="14204"/>
                </a:cubicBezTo>
                <a:cubicBezTo>
                  <a:pt x="10342" y="14265"/>
                  <a:pt x="10416" y="14248"/>
                  <a:pt x="10416" y="14180"/>
                </a:cubicBezTo>
                <a:cubicBezTo>
                  <a:pt x="10416" y="14158"/>
                  <a:pt x="10476" y="14023"/>
                  <a:pt x="10550" y="13881"/>
                </a:cubicBezTo>
                <a:cubicBezTo>
                  <a:pt x="10685" y="13620"/>
                  <a:pt x="10725" y="13487"/>
                  <a:pt x="10667" y="13487"/>
                </a:cubicBezTo>
                <a:close/>
                <a:moveTo>
                  <a:pt x="14944" y="13500"/>
                </a:moveTo>
                <a:cubicBezTo>
                  <a:pt x="14915" y="13511"/>
                  <a:pt x="14939" y="13519"/>
                  <a:pt x="14996" y="13519"/>
                </a:cubicBezTo>
                <a:cubicBezTo>
                  <a:pt x="15054" y="13519"/>
                  <a:pt x="15078" y="13511"/>
                  <a:pt x="15049" y="13500"/>
                </a:cubicBezTo>
                <a:cubicBezTo>
                  <a:pt x="15020" y="13489"/>
                  <a:pt x="14973" y="13489"/>
                  <a:pt x="14944" y="13500"/>
                </a:cubicBezTo>
                <a:close/>
                <a:moveTo>
                  <a:pt x="14319" y="13526"/>
                </a:moveTo>
                <a:cubicBezTo>
                  <a:pt x="14271" y="13526"/>
                  <a:pt x="14319" y="13715"/>
                  <a:pt x="14390" y="13812"/>
                </a:cubicBezTo>
                <a:cubicBezTo>
                  <a:pt x="14420" y="13851"/>
                  <a:pt x="14434" y="13908"/>
                  <a:pt x="14422" y="13938"/>
                </a:cubicBezTo>
                <a:cubicBezTo>
                  <a:pt x="14408" y="13970"/>
                  <a:pt x="14427" y="13991"/>
                  <a:pt x="14467" y="13991"/>
                </a:cubicBezTo>
                <a:cubicBezTo>
                  <a:pt x="14504" y="13991"/>
                  <a:pt x="14534" y="13973"/>
                  <a:pt x="14534" y="13950"/>
                </a:cubicBezTo>
                <a:cubicBezTo>
                  <a:pt x="14534" y="13875"/>
                  <a:pt x="14357" y="13526"/>
                  <a:pt x="14319" y="13526"/>
                </a:cubicBezTo>
                <a:close/>
                <a:moveTo>
                  <a:pt x="3830" y="13541"/>
                </a:moveTo>
                <a:cubicBezTo>
                  <a:pt x="3825" y="13545"/>
                  <a:pt x="3823" y="13558"/>
                  <a:pt x="3822" y="13580"/>
                </a:cubicBezTo>
                <a:cubicBezTo>
                  <a:pt x="3820" y="13621"/>
                  <a:pt x="3830" y="13644"/>
                  <a:pt x="3844" y="13631"/>
                </a:cubicBezTo>
                <a:cubicBezTo>
                  <a:pt x="3858" y="13618"/>
                  <a:pt x="3859" y="13586"/>
                  <a:pt x="3847" y="13558"/>
                </a:cubicBezTo>
                <a:cubicBezTo>
                  <a:pt x="3840" y="13542"/>
                  <a:pt x="3834" y="13537"/>
                  <a:pt x="3830" y="13541"/>
                </a:cubicBezTo>
                <a:close/>
                <a:moveTo>
                  <a:pt x="11833" y="13574"/>
                </a:moveTo>
                <a:cubicBezTo>
                  <a:pt x="11745" y="13566"/>
                  <a:pt x="11614" y="13567"/>
                  <a:pt x="11539" y="13576"/>
                </a:cubicBezTo>
                <a:cubicBezTo>
                  <a:pt x="11465" y="13584"/>
                  <a:pt x="11535" y="13590"/>
                  <a:pt x="11697" y="13590"/>
                </a:cubicBezTo>
                <a:cubicBezTo>
                  <a:pt x="11859" y="13590"/>
                  <a:pt x="11920" y="13583"/>
                  <a:pt x="11833" y="13574"/>
                </a:cubicBezTo>
                <a:close/>
                <a:moveTo>
                  <a:pt x="12905" y="13577"/>
                </a:moveTo>
                <a:cubicBezTo>
                  <a:pt x="12865" y="13587"/>
                  <a:pt x="12899" y="13595"/>
                  <a:pt x="12980" y="13595"/>
                </a:cubicBezTo>
                <a:cubicBezTo>
                  <a:pt x="13061" y="13595"/>
                  <a:pt x="13093" y="13587"/>
                  <a:pt x="13053" y="13577"/>
                </a:cubicBezTo>
                <a:cubicBezTo>
                  <a:pt x="13012" y="13567"/>
                  <a:pt x="12946" y="13567"/>
                  <a:pt x="12905" y="13577"/>
                </a:cubicBezTo>
                <a:close/>
                <a:moveTo>
                  <a:pt x="10069" y="13614"/>
                </a:moveTo>
                <a:cubicBezTo>
                  <a:pt x="9994" y="13623"/>
                  <a:pt x="10056" y="13630"/>
                  <a:pt x="10206" y="13630"/>
                </a:cubicBezTo>
                <a:cubicBezTo>
                  <a:pt x="10356" y="13630"/>
                  <a:pt x="10418" y="13623"/>
                  <a:pt x="10343" y="13614"/>
                </a:cubicBezTo>
                <a:cubicBezTo>
                  <a:pt x="10268" y="13606"/>
                  <a:pt x="10144" y="13606"/>
                  <a:pt x="10069" y="13614"/>
                </a:cubicBezTo>
                <a:close/>
                <a:moveTo>
                  <a:pt x="9250" y="13654"/>
                </a:moveTo>
                <a:cubicBezTo>
                  <a:pt x="9210" y="13664"/>
                  <a:pt x="9242" y="13672"/>
                  <a:pt x="9323" y="13672"/>
                </a:cubicBezTo>
                <a:cubicBezTo>
                  <a:pt x="9404" y="13672"/>
                  <a:pt x="9438" y="13664"/>
                  <a:pt x="9398" y="13654"/>
                </a:cubicBezTo>
                <a:cubicBezTo>
                  <a:pt x="9357" y="13644"/>
                  <a:pt x="9291" y="13644"/>
                  <a:pt x="9250" y="13654"/>
                </a:cubicBezTo>
                <a:close/>
                <a:moveTo>
                  <a:pt x="1108" y="13680"/>
                </a:moveTo>
                <a:cubicBezTo>
                  <a:pt x="1073" y="13680"/>
                  <a:pt x="1045" y="13699"/>
                  <a:pt x="1045" y="13720"/>
                </a:cubicBezTo>
                <a:cubicBezTo>
                  <a:pt x="1045" y="13741"/>
                  <a:pt x="1073" y="13759"/>
                  <a:pt x="1108" y="13759"/>
                </a:cubicBezTo>
                <a:cubicBezTo>
                  <a:pt x="1143" y="13759"/>
                  <a:pt x="1170" y="13741"/>
                  <a:pt x="1170" y="13720"/>
                </a:cubicBezTo>
                <a:cubicBezTo>
                  <a:pt x="1170" y="13699"/>
                  <a:pt x="1143" y="13680"/>
                  <a:pt x="1108" y="13680"/>
                </a:cubicBezTo>
                <a:close/>
                <a:moveTo>
                  <a:pt x="13583" y="13682"/>
                </a:moveTo>
                <a:cubicBezTo>
                  <a:pt x="13578" y="13687"/>
                  <a:pt x="13572" y="13701"/>
                  <a:pt x="13564" y="13720"/>
                </a:cubicBezTo>
                <a:cubicBezTo>
                  <a:pt x="13540" y="13773"/>
                  <a:pt x="13512" y="13939"/>
                  <a:pt x="13503" y="14088"/>
                </a:cubicBezTo>
                <a:cubicBezTo>
                  <a:pt x="13489" y="14306"/>
                  <a:pt x="13492" y="14328"/>
                  <a:pt x="13521" y="14204"/>
                </a:cubicBezTo>
                <a:cubicBezTo>
                  <a:pt x="13540" y="14119"/>
                  <a:pt x="13568" y="13953"/>
                  <a:pt x="13582" y="13836"/>
                </a:cubicBezTo>
                <a:cubicBezTo>
                  <a:pt x="13597" y="13709"/>
                  <a:pt x="13598" y="13664"/>
                  <a:pt x="13583" y="13682"/>
                </a:cubicBezTo>
                <a:close/>
                <a:moveTo>
                  <a:pt x="6775" y="13753"/>
                </a:moveTo>
                <a:cubicBezTo>
                  <a:pt x="6700" y="13747"/>
                  <a:pt x="6589" y="13764"/>
                  <a:pt x="6440" y="13804"/>
                </a:cubicBezTo>
                <a:cubicBezTo>
                  <a:pt x="6262" y="13853"/>
                  <a:pt x="6175" y="13897"/>
                  <a:pt x="6161" y="13948"/>
                </a:cubicBezTo>
                <a:cubicBezTo>
                  <a:pt x="6145" y="14003"/>
                  <a:pt x="6113" y="14016"/>
                  <a:pt x="6029" y="14002"/>
                </a:cubicBezTo>
                <a:cubicBezTo>
                  <a:pt x="5897" y="13978"/>
                  <a:pt x="5757" y="14062"/>
                  <a:pt x="5844" y="14112"/>
                </a:cubicBezTo>
                <a:cubicBezTo>
                  <a:pt x="5905" y="14148"/>
                  <a:pt x="6036" y="14121"/>
                  <a:pt x="6125" y="14055"/>
                </a:cubicBezTo>
                <a:cubicBezTo>
                  <a:pt x="6185" y="14010"/>
                  <a:pt x="6270" y="13998"/>
                  <a:pt x="6567" y="13991"/>
                </a:cubicBezTo>
                <a:cubicBezTo>
                  <a:pt x="6773" y="13986"/>
                  <a:pt x="6885" y="13932"/>
                  <a:pt x="6885" y="13839"/>
                </a:cubicBezTo>
                <a:cubicBezTo>
                  <a:pt x="6885" y="13787"/>
                  <a:pt x="6849" y="13758"/>
                  <a:pt x="6775" y="13753"/>
                </a:cubicBezTo>
                <a:close/>
                <a:moveTo>
                  <a:pt x="5472" y="13836"/>
                </a:moveTo>
                <a:cubicBezTo>
                  <a:pt x="5311" y="13836"/>
                  <a:pt x="5246" y="13860"/>
                  <a:pt x="5094" y="13974"/>
                </a:cubicBezTo>
                <a:cubicBezTo>
                  <a:pt x="4994" y="14050"/>
                  <a:pt x="4892" y="14101"/>
                  <a:pt x="4867" y="14087"/>
                </a:cubicBezTo>
                <a:cubicBezTo>
                  <a:pt x="4810" y="14054"/>
                  <a:pt x="4607" y="14177"/>
                  <a:pt x="4639" y="14226"/>
                </a:cubicBezTo>
                <a:cubicBezTo>
                  <a:pt x="4683" y="14291"/>
                  <a:pt x="4810" y="14265"/>
                  <a:pt x="4907" y="14170"/>
                </a:cubicBezTo>
                <a:cubicBezTo>
                  <a:pt x="4980" y="14098"/>
                  <a:pt x="5056" y="14074"/>
                  <a:pt x="5248" y="14061"/>
                </a:cubicBezTo>
                <a:cubicBezTo>
                  <a:pt x="5410" y="14050"/>
                  <a:pt x="5526" y="14020"/>
                  <a:pt x="5582" y="13973"/>
                </a:cubicBezTo>
                <a:cubicBezTo>
                  <a:pt x="5711" y="13865"/>
                  <a:pt x="5687" y="13836"/>
                  <a:pt x="5472" y="13836"/>
                </a:cubicBezTo>
                <a:close/>
                <a:moveTo>
                  <a:pt x="3362" y="13939"/>
                </a:moveTo>
                <a:cubicBezTo>
                  <a:pt x="3360" y="13937"/>
                  <a:pt x="3354" y="13939"/>
                  <a:pt x="3345" y="13946"/>
                </a:cubicBezTo>
                <a:cubicBezTo>
                  <a:pt x="3307" y="13975"/>
                  <a:pt x="3239" y="13986"/>
                  <a:pt x="3192" y="13973"/>
                </a:cubicBezTo>
                <a:cubicBezTo>
                  <a:pt x="3131" y="13955"/>
                  <a:pt x="3090" y="13976"/>
                  <a:pt x="3039" y="14047"/>
                </a:cubicBezTo>
                <a:cubicBezTo>
                  <a:pt x="3000" y="14102"/>
                  <a:pt x="2940" y="14146"/>
                  <a:pt x="2906" y="14146"/>
                </a:cubicBezTo>
                <a:cubicBezTo>
                  <a:pt x="2812" y="14146"/>
                  <a:pt x="2558" y="14399"/>
                  <a:pt x="2558" y="14492"/>
                </a:cubicBezTo>
                <a:cubicBezTo>
                  <a:pt x="2558" y="14582"/>
                  <a:pt x="2675" y="14603"/>
                  <a:pt x="2757" y="14528"/>
                </a:cubicBezTo>
                <a:cubicBezTo>
                  <a:pt x="2794" y="14494"/>
                  <a:pt x="2821" y="14494"/>
                  <a:pt x="2868" y="14530"/>
                </a:cubicBezTo>
                <a:cubicBezTo>
                  <a:pt x="2918" y="14569"/>
                  <a:pt x="2939" y="14563"/>
                  <a:pt x="2979" y="14495"/>
                </a:cubicBezTo>
                <a:cubicBezTo>
                  <a:pt x="3005" y="14450"/>
                  <a:pt x="3016" y="14387"/>
                  <a:pt x="3003" y="14356"/>
                </a:cubicBezTo>
                <a:cubicBezTo>
                  <a:pt x="2989" y="14320"/>
                  <a:pt x="3015" y="14286"/>
                  <a:pt x="3075" y="14265"/>
                </a:cubicBezTo>
                <a:cubicBezTo>
                  <a:pt x="3128" y="14247"/>
                  <a:pt x="3225" y="14156"/>
                  <a:pt x="3291" y="14063"/>
                </a:cubicBezTo>
                <a:cubicBezTo>
                  <a:pt x="3341" y="13994"/>
                  <a:pt x="3368" y="13946"/>
                  <a:pt x="3362" y="13939"/>
                </a:cubicBezTo>
                <a:close/>
                <a:moveTo>
                  <a:pt x="18747" y="14041"/>
                </a:moveTo>
                <a:cubicBezTo>
                  <a:pt x="18706" y="14051"/>
                  <a:pt x="18739" y="14060"/>
                  <a:pt x="18820" y="14060"/>
                </a:cubicBezTo>
                <a:cubicBezTo>
                  <a:pt x="18901" y="14060"/>
                  <a:pt x="18935" y="14051"/>
                  <a:pt x="18894" y="14041"/>
                </a:cubicBezTo>
                <a:cubicBezTo>
                  <a:pt x="18854" y="14032"/>
                  <a:pt x="18787" y="14032"/>
                  <a:pt x="18747" y="14041"/>
                </a:cubicBezTo>
                <a:close/>
                <a:moveTo>
                  <a:pt x="19062" y="14043"/>
                </a:moveTo>
                <a:cubicBezTo>
                  <a:pt x="19034" y="14053"/>
                  <a:pt x="19057" y="14063"/>
                  <a:pt x="19115" y="14063"/>
                </a:cubicBezTo>
                <a:cubicBezTo>
                  <a:pt x="19172" y="14063"/>
                  <a:pt x="19196" y="14053"/>
                  <a:pt x="19167" y="14043"/>
                </a:cubicBezTo>
                <a:cubicBezTo>
                  <a:pt x="19138" y="14032"/>
                  <a:pt x="19091" y="14032"/>
                  <a:pt x="19062" y="14043"/>
                </a:cubicBezTo>
                <a:close/>
                <a:moveTo>
                  <a:pt x="19818" y="14080"/>
                </a:moveTo>
                <a:cubicBezTo>
                  <a:pt x="19766" y="14089"/>
                  <a:pt x="19799" y="14098"/>
                  <a:pt x="19891" y="14098"/>
                </a:cubicBezTo>
                <a:cubicBezTo>
                  <a:pt x="19984" y="14098"/>
                  <a:pt x="20027" y="14091"/>
                  <a:pt x="19987" y="14081"/>
                </a:cubicBezTo>
                <a:cubicBezTo>
                  <a:pt x="19946" y="14071"/>
                  <a:pt x="19871" y="14071"/>
                  <a:pt x="19818" y="14080"/>
                </a:cubicBezTo>
                <a:close/>
                <a:moveTo>
                  <a:pt x="12529" y="14119"/>
                </a:moveTo>
                <a:cubicBezTo>
                  <a:pt x="12465" y="14127"/>
                  <a:pt x="12507" y="14135"/>
                  <a:pt x="12623" y="14135"/>
                </a:cubicBezTo>
                <a:cubicBezTo>
                  <a:pt x="12738" y="14136"/>
                  <a:pt x="12790" y="14128"/>
                  <a:pt x="12739" y="14119"/>
                </a:cubicBezTo>
                <a:cubicBezTo>
                  <a:pt x="12687" y="14109"/>
                  <a:pt x="12593" y="14110"/>
                  <a:pt x="12529" y="14119"/>
                </a:cubicBezTo>
                <a:close/>
                <a:moveTo>
                  <a:pt x="13014" y="14120"/>
                </a:moveTo>
                <a:cubicBezTo>
                  <a:pt x="12980" y="14132"/>
                  <a:pt x="12990" y="14142"/>
                  <a:pt x="13038" y="14144"/>
                </a:cubicBezTo>
                <a:cubicBezTo>
                  <a:pt x="13083" y="14145"/>
                  <a:pt x="13108" y="14136"/>
                  <a:pt x="13095" y="14123"/>
                </a:cubicBezTo>
                <a:cubicBezTo>
                  <a:pt x="13081" y="14110"/>
                  <a:pt x="13044" y="14109"/>
                  <a:pt x="13014" y="14120"/>
                </a:cubicBezTo>
                <a:close/>
                <a:moveTo>
                  <a:pt x="11940" y="14157"/>
                </a:moveTo>
                <a:cubicBezTo>
                  <a:pt x="11876" y="14166"/>
                  <a:pt x="11918" y="14174"/>
                  <a:pt x="12033" y="14174"/>
                </a:cubicBezTo>
                <a:cubicBezTo>
                  <a:pt x="12149" y="14174"/>
                  <a:pt x="12201" y="14167"/>
                  <a:pt x="12149" y="14158"/>
                </a:cubicBezTo>
                <a:cubicBezTo>
                  <a:pt x="12098" y="14149"/>
                  <a:pt x="12003" y="14148"/>
                  <a:pt x="11940" y="14157"/>
                </a:cubicBezTo>
                <a:close/>
                <a:moveTo>
                  <a:pt x="10006" y="14158"/>
                </a:moveTo>
                <a:cubicBezTo>
                  <a:pt x="9966" y="14168"/>
                  <a:pt x="9998" y="14176"/>
                  <a:pt x="10079" y="14176"/>
                </a:cubicBezTo>
                <a:cubicBezTo>
                  <a:pt x="10160" y="14176"/>
                  <a:pt x="10194" y="14168"/>
                  <a:pt x="10154" y="14158"/>
                </a:cubicBezTo>
                <a:cubicBezTo>
                  <a:pt x="10113" y="14148"/>
                  <a:pt x="10047" y="14148"/>
                  <a:pt x="10006" y="14158"/>
                </a:cubicBezTo>
                <a:close/>
                <a:moveTo>
                  <a:pt x="14634" y="14185"/>
                </a:moveTo>
                <a:cubicBezTo>
                  <a:pt x="14580" y="14185"/>
                  <a:pt x="14552" y="14212"/>
                  <a:pt x="14552" y="14263"/>
                </a:cubicBezTo>
                <a:cubicBezTo>
                  <a:pt x="14552" y="14306"/>
                  <a:pt x="14567" y="14340"/>
                  <a:pt x="14586" y="14340"/>
                </a:cubicBezTo>
                <a:cubicBezTo>
                  <a:pt x="14604" y="14340"/>
                  <a:pt x="14642" y="14384"/>
                  <a:pt x="14668" y="14438"/>
                </a:cubicBezTo>
                <a:cubicBezTo>
                  <a:pt x="14694" y="14491"/>
                  <a:pt x="14733" y="14534"/>
                  <a:pt x="14753" y="14534"/>
                </a:cubicBezTo>
                <a:cubicBezTo>
                  <a:pt x="14803" y="14534"/>
                  <a:pt x="14773" y="14361"/>
                  <a:pt x="14711" y="14292"/>
                </a:cubicBezTo>
                <a:cubicBezTo>
                  <a:pt x="14683" y="14261"/>
                  <a:pt x="14674" y="14224"/>
                  <a:pt x="14689" y="14210"/>
                </a:cubicBezTo>
                <a:cubicBezTo>
                  <a:pt x="14704" y="14196"/>
                  <a:pt x="14679" y="14185"/>
                  <a:pt x="14634" y="14185"/>
                </a:cubicBezTo>
                <a:close/>
                <a:moveTo>
                  <a:pt x="14187" y="14198"/>
                </a:moveTo>
                <a:cubicBezTo>
                  <a:pt x="14158" y="14209"/>
                  <a:pt x="14183" y="14217"/>
                  <a:pt x="14240" y="14217"/>
                </a:cubicBezTo>
                <a:cubicBezTo>
                  <a:pt x="14298" y="14217"/>
                  <a:pt x="14321" y="14209"/>
                  <a:pt x="14293" y="14198"/>
                </a:cubicBezTo>
                <a:cubicBezTo>
                  <a:pt x="14264" y="14187"/>
                  <a:pt x="14216" y="14187"/>
                  <a:pt x="14187" y="14198"/>
                </a:cubicBezTo>
                <a:close/>
                <a:moveTo>
                  <a:pt x="13894" y="14236"/>
                </a:moveTo>
                <a:cubicBezTo>
                  <a:pt x="13865" y="14247"/>
                  <a:pt x="13888" y="14257"/>
                  <a:pt x="13946" y="14257"/>
                </a:cubicBezTo>
                <a:cubicBezTo>
                  <a:pt x="14004" y="14257"/>
                  <a:pt x="14027" y="14247"/>
                  <a:pt x="13998" y="14236"/>
                </a:cubicBezTo>
                <a:cubicBezTo>
                  <a:pt x="13969" y="14226"/>
                  <a:pt x="13923" y="14226"/>
                  <a:pt x="13894" y="14236"/>
                </a:cubicBezTo>
                <a:close/>
                <a:moveTo>
                  <a:pt x="2279" y="14286"/>
                </a:moveTo>
                <a:cubicBezTo>
                  <a:pt x="2187" y="14253"/>
                  <a:pt x="2029" y="14379"/>
                  <a:pt x="2105" y="14424"/>
                </a:cubicBezTo>
                <a:cubicBezTo>
                  <a:pt x="2181" y="14468"/>
                  <a:pt x="2238" y="14464"/>
                  <a:pt x="2297" y="14410"/>
                </a:cubicBezTo>
                <a:cubicBezTo>
                  <a:pt x="2365" y="14347"/>
                  <a:pt x="2361" y="14315"/>
                  <a:pt x="2279" y="14286"/>
                </a:cubicBezTo>
                <a:close/>
                <a:moveTo>
                  <a:pt x="10323" y="14304"/>
                </a:moveTo>
                <a:cubicBezTo>
                  <a:pt x="10317" y="14303"/>
                  <a:pt x="10308" y="14315"/>
                  <a:pt x="10290" y="14340"/>
                </a:cubicBezTo>
                <a:cubicBezTo>
                  <a:pt x="10268" y="14372"/>
                  <a:pt x="10249" y="14413"/>
                  <a:pt x="10249" y="14430"/>
                </a:cubicBezTo>
                <a:cubicBezTo>
                  <a:pt x="10248" y="14448"/>
                  <a:pt x="10267" y="14451"/>
                  <a:pt x="10290" y="14438"/>
                </a:cubicBezTo>
                <a:cubicBezTo>
                  <a:pt x="10314" y="14424"/>
                  <a:pt x="10331" y="14383"/>
                  <a:pt x="10331" y="14347"/>
                </a:cubicBezTo>
                <a:cubicBezTo>
                  <a:pt x="10331" y="14319"/>
                  <a:pt x="10329" y="14305"/>
                  <a:pt x="10323" y="14304"/>
                </a:cubicBezTo>
                <a:close/>
                <a:moveTo>
                  <a:pt x="18999" y="14312"/>
                </a:moveTo>
                <a:cubicBezTo>
                  <a:pt x="18912" y="14321"/>
                  <a:pt x="18983" y="14327"/>
                  <a:pt x="19156" y="14327"/>
                </a:cubicBezTo>
                <a:cubicBezTo>
                  <a:pt x="19330" y="14327"/>
                  <a:pt x="19401" y="14321"/>
                  <a:pt x="19314" y="14312"/>
                </a:cubicBezTo>
                <a:cubicBezTo>
                  <a:pt x="19227" y="14304"/>
                  <a:pt x="19085" y="14304"/>
                  <a:pt x="18999" y="14312"/>
                </a:cubicBezTo>
                <a:close/>
                <a:moveTo>
                  <a:pt x="19719" y="14328"/>
                </a:moveTo>
                <a:cubicBezTo>
                  <a:pt x="19682" y="14329"/>
                  <a:pt x="19654" y="14334"/>
                  <a:pt x="19643" y="14344"/>
                </a:cubicBezTo>
                <a:cubicBezTo>
                  <a:pt x="19618" y="14365"/>
                  <a:pt x="19685" y="14378"/>
                  <a:pt x="19811" y="14375"/>
                </a:cubicBezTo>
                <a:lnTo>
                  <a:pt x="20018" y="14370"/>
                </a:lnTo>
                <a:lnTo>
                  <a:pt x="19850" y="14339"/>
                </a:lnTo>
                <a:cubicBezTo>
                  <a:pt x="19803" y="14330"/>
                  <a:pt x="19757" y="14327"/>
                  <a:pt x="19719" y="14328"/>
                </a:cubicBezTo>
                <a:close/>
                <a:moveTo>
                  <a:pt x="13452" y="14383"/>
                </a:moveTo>
                <a:cubicBezTo>
                  <a:pt x="13446" y="14383"/>
                  <a:pt x="13445" y="14401"/>
                  <a:pt x="13444" y="14440"/>
                </a:cubicBezTo>
                <a:cubicBezTo>
                  <a:pt x="13442" y="14484"/>
                  <a:pt x="13431" y="14531"/>
                  <a:pt x="13418" y="14543"/>
                </a:cubicBezTo>
                <a:cubicBezTo>
                  <a:pt x="13405" y="14556"/>
                  <a:pt x="13386" y="14673"/>
                  <a:pt x="13377" y="14803"/>
                </a:cubicBezTo>
                <a:cubicBezTo>
                  <a:pt x="13368" y="14934"/>
                  <a:pt x="13349" y="15059"/>
                  <a:pt x="13336" y="15079"/>
                </a:cubicBezTo>
                <a:cubicBezTo>
                  <a:pt x="13321" y="15101"/>
                  <a:pt x="13111" y="15109"/>
                  <a:pt x="12819" y="15098"/>
                </a:cubicBezTo>
                <a:lnTo>
                  <a:pt x="12328" y="15082"/>
                </a:lnTo>
                <a:lnTo>
                  <a:pt x="12769" y="15118"/>
                </a:lnTo>
                <a:cubicBezTo>
                  <a:pt x="13011" y="15138"/>
                  <a:pt x="13238" y="15158"/>
                  <a:pt x="13273" y="15165"/>
                </a:cubicBezTo>
                <a:cubicBezTo>
                  <a:pt x="13401" y="15188"/>
                  <a:pt x="13609" y="15177"/>
                  <a:pt x="13609" y="15147"/>
                </a:cubicBezTo>
                <a:cubicBezTo>
                  <a:pt x="13609" y="15130"/>
                  <a:pt x="13573" y="15116"/>
                  <a:pt x="13529" y="15116"/>
                </a:cubicBezTo>
                <a:cubicBezTo>
                  <a:pt x="13414" y="15116"/>
                  <a:pt x="13404" y="15088"/>
                  <a:pt x="13435" y="14825"/>
                </a:cubicBezTo>
                <a:cubicBezTo>
                  <a:pt x="13460" y="14606"/>
                  <a:pt x="13470" y="14592"/>
                  <a:pt x="13589" y="14569"/>
                </a:cubicBezTo>
                <a:cubicBezTo>
                  <a:pt x="13688" y="14549"/>
                  <a:pt x="13694" y="14542"/>
                  <a:pt x="13619" y="14539"/>
                </a:cubicBezTo>
                <a:cubicBezTo>
                  <a:pt x="13561" y="14536"/>
                  <a:pt x="13507" y="14499"/>
                  <a:pt x="13484" y="14447"/>
                </a:cubicBezTo>
                <a:cubicBezTo>
                  <a:pt x="13466" y="14405"/>
                  <a:pt x="13457" y="14384"/>
                  <a:pt x="13452" y="14383"/>
                </a:cubicBezTo>
                <a:close/>
                <a:moveTo>
                  <a:pt x="5122" y="14454"/>
                </a:moveTo>
                <a:cubicBezTo>
                  <a:pt x="4970" y="14443"/>
                  <a:pt x="4653" y="14494"/>
                  <a:pt x="4546" y="14565"/>
                </a:cubicBezTo>
                <a:cubicBezTo>
                  <a:pt x="4460" y="14621"/>
                  <a:pt x="4353" y="14651"/>
                  <a:pt x="4238" y="14651"/>
                </a:cubicBezTo>
                <a:lnTo>
                  <a:pt x="4061" y="14651"/>
                </a:lnTo>
                <a:lnTo>
                  <a:pt x="4161" y="14725"/>
                </a:lnTo>
                <a:cubicBezTo>
                  <a:pt x="4265" y="14803"/>
                  <a:pt x="4257" y="14810"/>
                  <a:pt x="4049" y="14859"/>
                </a:cubicBezTo>
                <a:cubicBezTo>
                  <a:pt x="4003" y="14870"/>
                  <a:pt x="4050" y="14872"/>
                  <a:pt x="4154" y="14864"/>
                </a:cubicBezTo>
                <a:cubicBezTo>
                  <a:pt x="4258" y="14855"/>
                  <a:pt x="4371" y="14848"/>
                  <a:pt x="4403" y="14847"/>
                </a:cubicBezTo>
                <a:cubicBezTo>
                  <a:pt x="4436" y="14846"/>
                  <a:pt x="4450" y="14833"/>
                  <a:pt x="4435" y="14819"/>
                </a:cubicBezTo>
                <a:cubicBezTo>
                  <a:pt x="4380" y="14769"/>
                  <a:pt x="4503" y="14689"/>
                  <a:pt x="4637" y="14689"/>
                </a:cubicBezTo>
                <a:cubicBezTo>
                  <a:pt x="4865" y="14689"/>
                  <a:pt x="5162" y="14642"/>
                  <a:pt x="5140" y="14610"/>
                </a:cubicBezTo>
                <a:cubicBezTo>
                  <a:pt x="5129" y="14593"/>
                  <a:pt x="5139" y="14568"/>
                  <a:pt x="5162" y="14554"/>
                </a:cubicBezTo>
                <a:cubicBezTo>
                  <a:pt x="5186" y="14541"/>
                  <a:pt x="5205" y="14511"/>
                  <a:pt x="5205" y="14488"/>
                </a:cubicBezTo>
                <a:cubicBezTo>
                  <a:pt x="5205" y="14469"/>
                  <a:pt x="5172" y="14458"/>
                  <a:pt x="5122" y="14454"/>
                </a:cubicBezTo>
                <a:close/>
                <a:moveTo>
                  <a:pt x="3784" y="14500"/>
                </a:moveTo>
                <a:cubicBezTo>
                  <a:pt x="3735" y="14497"/>
                  <a:pt x="3662" y="14498"/>
                  <a:pt x="3572" y="14504"/>
                </a:cubicBezTo>
                <a:cubicBezTo>
                  <a:pt x="3359" y="14518"/>
                  <a:pt x="3262" y="14543"/>
                  <a:pt x="3200" y="14600"/>
                </a:cubicBezTo>
                <a:cubicBezTo>
                  <a:pt x="3125" y="14670"/>
                  <a:pt x="3123" y="14682"/>
                  <a:pt x="3183" y="14718"/>
                </a:cubicBezTo>
                <a:cubicBezTo>
                  <a:pt x="3220" y="14740"/>
                  <a:pt x="3270" y="14745"/>
                  <a:pt x="3293" y="14729"/>
                </a:cubicBezTo>
                <a:cubicBezTo>
                  <a:pt x="3316" y="14713"/>
                  <a:pt x="3427" y="14688"/>
                  <a:pt x="3540" y="14675"/>
                </a:cubicBezTo>
                <a:cubicBezTo>
                  <a:pt x="3747" y="14650"/>
                  <a:pt x="3860" y="14597"/>
                  <a:pt x="3860" y="14524"/>
                </a:cubicBezTo>
                <a:cubicBezTo>
                  <a:pt x="3860" y="14512"/>
                  <a:pt x="3834" y="14504"/>
                  <a:pt x="3784" y="14500"/>
                </a:cubicBezTo>
                <a:close/>
                <a:moveTo>
                  <a:pt x="7197" y="14500"/>
                </a:moveTo>
                <a:cubicBezTo>
                  <a:pt x="7069" y="14501"/>
                  <a:pt x="6914" y="14513"/>
                  <a:pt x="6823" y="14534"/>
                </a:cubicBezTo>
                <a:cubicBezTo>
                  <a:pt x="6735" y="14554"/>
                  <a:pt x="6801" y="14564"/>
                  <a:pt x="7043" y="14565"/>
                </a:cubicBezTo>
                <a:cubicBezTo>
                  <a:pt x="7234" y="14566"/>
                  <a:pt x="7400" y="14550"/>
                  <a:pt x="7413" y="14530"/>
                </a:cubicBezTo>
                <a:cubicBezTo>
                  <a:pt x="7427" y="14509"/>
                  <a:pt x="7325" y="14499"/>
                  <a:pt x="7197" y="14500"/>
                </a:cubicBezTo>
                <a:close/>
                <a:moveTo>
                  <a:pt x="1895" y="14505"/>
                </a:moveTo>
                <a:cubicBezTo>
                  <a:pt x="1784" y="14520"/>
                  <a:pt x="1683" y="14605"/>
                  <a:pt x="1623" y="14738"/>
                </a:cubicBezTo>
                <a:cubicBezTo>
                  <a:pt x="1582" y="14829"/>
                  <a:pt x="1549" y="14917"/>
                  <a:pt x="1549" y="14935"/>
                </a:cubicBezTo>
                <a:cubicBezTo>
                  <a:pt x="1549" y="14998"/>
                  <a:pt x="1724" y="14912"/>
                  <a:pt x="1907" y="14758"/>
                </a:cubicBezTo>
                <a:cubicBezTo>
                  <a:pt x="2120" y="14579"/>
                  <a:pt x="2132" y="14550"/>
                  <a:pt x="2009" y="14513"/>
                </a:cubicBezTo>
                <a:cubicBezTo>
                  <a:pt x="1971" y="14502"/>
                  <a:pt x="1932" y="14500"/>
                  <a:pt x="1895" y="14505"/>
                </a:cubicBezTo>
                <a:close/>
                <a:moveTo>
                  <a:pt x="6477" y="14546"/>
                </a:moveTo>
                <a:cubicBezTo>
                  <a:pt x="6437" y="14556"/>
                  <a:pt x="6459" y="14564"/>
                  <a:pt x="6528" y="14565"/>
                </a:cubicBezTo>
                <a:cubicBezTo>
                  <a:pt x="6598" y="14566"/>
                  <a:pt x="6631" y="14558"/>
                  <a:pt x="6603" y="14547"/>
                </a:cubicBezTo>
                <a:cubicBezTo>
                  <a:pt x="6574" y="14536"/>
                  <a:pt x="6518" y="14536"/>
                  <a:pt x="6477" y="14546"/>
                </a:cubicBezTo>
                <a:close/>
                <a:moveTo>
                  <a:pt x="13770" y="14546"/>
                </a:moveTo>
                <a:cubicBezTo>
                  <a:pt x="13736" y="14558"/>
                  <a:pt x="13747" y="14568"/>
                  <a:pt x="13796" y="14570"/>
                </a:cubicBezTo>
                <a:cubicBezTo>
                  <a:pt x="13840" y="14572"/>
                  <a:pt x="13865" y="14562"/>
                  <a:pt x="13851" y="14549"/>
                </a:cubicBezTo>
                <a:cubicBezTo>
                  <a:pt x="13837" y="14537"/>
                  <a:pt x="13800" y="14535"/>
                  <a:pt x="13770" y="14546"/>
                </a:cubicBezTo>
                <a:close/>
                <a:moveTo>
                  <a:pt x="9344" y="14572"/>
                </a:moveTo>
                <a:cubicBezTo>
                  <a:pt x="9337" y="14572"/>
                  <a:pt x="9321" y="14599"/>
                  <a:pt x="9308" y="14631"/>
                </a:cubicBezTo>
                <a:cubicBezTo>
                  <a:pt x="9293" y="14666"/>
                  <a:pt x="9308" y="14689"/>
                  <a:pt x="9344" y="14689"/>
                </a:cubicBezTo>
                <a:cubicBezTo>
                  <a:pt x="9380" y="14689"/>
                  <a:pt x="9395" y="14666"/>
                  <a:pt x="9381" y="14631"/>
                </a:cubicBezTo>
                <a:cubicBezTo>
                  <a:pt x="9367" y="14599"/>
                  <a:pt x="9351" y="14572"/>
                  <a:pt x="9344" y="14572"/>
                </a:cubicBezTo>
                <a:close/>
                <a:moveTo>
                  <a:pt x="11288" y="14623"/>
                </a:moveTo>
                <a:cubicBezTo>
                  <a:pt x="11236" y="14632"/>
                  <a:pt x="11279" y="14640"/>
                  <a:pt x="11383" y="14640"/>
                </a:cubicBezTo>
                <a:cubicBezTo>
                  <a:pt x="11487" y="14640"/>
                  <a:pt x="11529" y="14632"/>
                  <a:pt x="11477" y="14623"/>
                </a:cubicBezTo>
                <a:cubicBezTo>
                  <a:pt x="11425" y="14614"/>
                  <a:pt x="11340" y="14614"/>
                  <a:pt x="11288" y="14623"/>
                </a:cubicBezTo>
                <a:close/>
                <a:moveTo>
                  <a:pt x="5553" y="14624"/>
                </a:moveTo>
                <a:cubicBezTo>
                  <a:pt x="5512" y="14634"/>
                  <a:pt x="5535" y="14643"/>
                  <a:pt x="5604" y="14643"/>
                </a:cubicBezTo>
                <a:cubicBezTo>
                  <a:pt x="5673" y="14644"/>
                  <a:pt x="5707" y="14636"/>
                  <a:pt x="5678" y="14625"/>
                </a:cubicBezTo>
                <a:cubicBezTo>
                  <a:pt x="5650" y="14615"/>
                  <a:pt x="5594" y="14614"/>
                  <a:pt x="5553" y="14624"/>
                </a:cubicBezTo>
                <a:close/>
                <a:moveTo>
                  <a:pt x="3041" y="14765"/>
                </a:moveTo>
                <a:lnTo>
                  <a:pt x="2894" y="14776"/>
                </a:lnTo>
                <a:cubicBezTo>
                  <a:pt x="2793" y="14783"/>
                  <a:pt x="2743" y="14808"/>
                  <a:pt x="2734" y="14854"/>
                </a:cubicBezTo>
                <a:cubicBezTo>
                  <a:pt x="2715" y="14944"/>
                  <a:pt x="2805" y="14938"/>
                  <a:pt x="2936" y="14842"/>
                </a:cubicBezTo>
                <a:lnTo>
                  <a:pt x="3041" y="14765"/>
                </a:lnTo>
                <a:close/>
                <a:moveTo>
                  <a:pt x="2073" y="14850"/>
                </a:moveTo>
                <a:cubicBezTo>
                  <a:pt x="2031" y="14858"/>
                  <a:pt x="1989" y="14888"/>
                  <a:pt x="1979" y="14917"/>
                </a:cubicBezTo>
                <a:cubicBezTo>
                  <a:pt x="1967" y="14950"/>
                  <a:pt x="1987" y="14964"/>
                  <a:pt x="2035" y="14955"/>
                </a:cubicBezTo>
                <a:cubicBezTo>
                  <a:pt x="2076" y="14948"/>
                  <a:pt x="2118" y="14918"/>
                  <a:pt x="2129" y="14889"/>
                </a:cubicBezTo>
                <a:cubicBezTo>
                  <a:pt x="2141" y="14856"/>
                  <a:pt x="2120" y="14842"/>
                  <a:pt x="2073" y="14850"/>
                </a:cubicBezTo>
                <a:close/>
                <a:moveTo>
                  <a:pt x="10615" y="15011"/>
                </a:moveTo>
                <a:cubicBezTo>
                  <a:pt x="10540" y="15019"/>
                  <a:pt x="10611" y="15026"/>
                  <a:pt x="10773" y="15026"/>
                </a:cubicBezTo>
                <a:cubicBezTo>
                  <a:pt x="10935" y="15026"/>
                  <a:pt x="10996" y="15019"/>
                  <a:pt x="10908" y="15011"/>
                </a:cubicBezTo>
                <a:cubicBezTo>
                  <a:pt x="10821" y="15002"/>
                  <a:pt x="10690" y="15002"/>
                  <a:pt x="10615" y="15011"/>
                </a:cubicBezTo>
                <a:close/>
                <a:moveTo>
                  <a:pt x="3510" y="15031"/>
                </a:moveTo>
                <a:cubicBezTo>
                  <a:pt x="3314" y="15023"/>
                  <a:pt x="2894" y="15178"/>
                  <a:pt x="2894" y="15278"/>
                </a:cubicBezTo>
                <a:cubicBezTo>
                  <a:pt x="2894" y="15323"/>
                  <a:pt x="3394" y="15310"/>
                  <a:pt x="3424" y="15265"/>
                </a:cubicBezTo>
                <a:cubicBezTo>
                  <a:pt x="3437" y="15246"/>
                  <a:pt x="3464" y="15241"/>
                  <a:pt x="3486" y="15254"/>
                </a:cubicBezTo>
                <a:cubicBezTo>
                  <a:pt x="3507" y="15266"/>
                  <a:pt x="3525" y="15250"/>
                  <a:pt x="3525" y="15218"/>
                </a:cubicBezTo>
                <a:cubicBezTo>
                  <a:pt x="3525" y="15185"/>
                  <a:pt x="3556" y="15142"/>
                  <a:pt x="3594" y="15122"/>
                </a:cubicBezTo>
                <a:cubicBezTo>
                  <a:pt x="3657" y="15090"/>
                  <a:pt x="3656" y="15083"/>
                  <a:pt x="3580" y="15045"/>
                </a:cubicBezTo>
                <a:cubicBezTo>
                  <a:pt x="3562" y="15037"/>
                  <a:pt x="3539" y="15032"/>
                  <a:pt x="3510" y="15031"/>
                </a:cubicBezTo>
                <a:close/>
                <a:moveTo>
                  <a:pt x="1758" y="15057"/>
                </a:moveTo>
                <a:cubicBezTo>
                  <a:pt x="1710" y="15062"/>
                  <a:pt x="1671" y="15083"/>
                  <a:pt x="1603" y="15125"/>
                </a:cubicBezTo>
                <a:cubicBezTo>
                  <a:pt x="1443" y="15223"/>
                  <a:pt x="1275" y="15489"/>
                  <a:pt x="1354" y="15519"/>
                </a:cubicBezTo>
                <a:cubicBezTo>
                  <a:pt x="1381" y="15529"/>
                  <a:pt x="1409" y="15537"/>
                  <a:pt x="1417" y="15539"/>
                </a:cubicBezTo>
                <a:cubicBezTo>
                  <a:pt x="1425" y="15541"/>
                  <a:pt x="1487" y="15506"/>
                  <a:pt x="1554" y="15462"/>
                </a:cubicBezTo>
                <a:cubicBezTo>
                  <a:pt x="1621" y="15418"/>
                  <a:pt x="1675" y="15389"/>
                  <a:pt x="1675" y="15398"/>
                </a:cubicBezTo>
                <a:cubicBezTo>
                  <a:pt x="1675" y="15407"/>
                  <a:pt x="1794" y="15385"/>
                  <a:pt x="1938" y="15349"/>
                </a:cubicBezTo>
                <a:cubicBezTo>
                  <a:pt x="2135" y="15299"/>
                  <a:pt x="2200" y="15266"/>
                  <a:pt x="2200" y="15214"/>
                </a:cubicBezTo>
                <a:cubicBezTo>
                  <a:pt x="2200" y="15163"/>
                  <a:pt x="2142" y="15130"/>
                  <a:pt x="1974" y="15090"/>
                </a:cubicBezTo>
                <a:cubicBezTo>
                  <a:pt x="1865" y="15064"/>
                  <a:pt x="1807" y="15053"/>
                  <a:pt x="1758" y="15057"/>
                </a:cubicBezTo>
                <a:close/>
                <a:moveTo>
                  <a:pt x="8591" y="15061"/>
                </a:moveTo>
                <a:cubicBezTo>
                  <a:pt x="8512" y="15042"/>
                  <a:pt x="8314" y="15069"/>
                  <a:pt x="8314" y="15098"/>
                </a:cubicBezTo>
                <a:cubicBezTo>
                  <a:pt x="8314" y="15174"/>
                  <a:pt x="8459" y="15364"/>
                  <a:pt x="8630" y="15513"/>
                </a:cubicBezTo>
                <a:cubicBezTo>
                  <a:pt x="8745" y="15613"/>
                  <a:pt x="8854" y="15696"/>
                  <a:pt x="8871" y="15697"/>
                </a:cubicBezTo>
                <a:cubicBezTo>
                  <a:pt x="8888" y="15698"/>
                  <a:pt x="8890" y="15615"/>
                  <a:pt x="8876" y="15514"/>
                </a:cubicBezTo>
                <a:cubicBezTo>
                  <a:pt x="8847" y="15304"/>
                  <a:pt x="8714" y="15091"/>
                  <a:pt x="8591" y="15061"/>
                </a:cubicBezTo>
                <a:close/>
                <a:moveTo>
                  <a:pt x="1234" y="15077"/>
                </a:moveTo>
                <a:cubicBezTo>
                  <a:pt x="1159" y="15077"/>
                  <a:pt x="1129" y="15098"/>
                  <a:pt x="1129" y="15151"/>
                </a:cubicBezTo>
                <a:cubicBezTo>
                  <a:pt x="1129" y="15192"/>
                  <a:pt x="1152" y="15234"/>
                  <a:pt x="1181" y="15244"/>
                </a:cubicBezTo>
                <a:cubicBezTo>
                  <a:pt x="1232" y="15262"/>
                  <a:pt x="1339" y="15170"/>
                  <a:pt x="1339" y="15108"/>
                </a:cubicBezTo>
                <a:cubicBezTo>
                  <a:pt x="1339" y="15091"/>
                  <a:pt x="1292" y="15077"/>
                  <a:pt x="1234" y="15077"/>
                </a:cubicBezTo>
                <a:close/>
                <a:moveTo>
                  <a:pt x="13766" y="15166"/>
                </a:moveTo>
                <a:cubicBezTo>
                  <a:pt x="13691" y="15174"/>
                  <a:pt x="13763" y="15180"/>
                  <a:pt x="13925" y="15180"/>
                </a:cubicBezTo>
                <a:cubicBezTo>
                  <a:pt x="14087" y="15180"/>
                  <a:pt x="14148" y="15174"/>
                  <a:pt x="14060" y="15166"/>
                </a:cubicBezTo>
                <a:cubicBezTo>
                  <a:pt x="13973" y="15157"/>
                  <a:pt x="13840" y="15157"/>
                  <a:pt x="13766" y="15166"/>
                </a:cubicBezTo>
                <a:close/>
                <a:moveTo>
                  <a:pt x="9151" y="15181"/>
                </a:moveTo>
                <a:cubicBezTo>
                  <a:pt x="9099" y="15186"/>
                  <a:pt x="9072" y="15218"/>
                  <a:pt x="9072" y="15279"/>
                </a:cubicBezTo>
                <a:cubicBezTo>
                  <a:pt x="9072" y="15333"/>
                  <a:pt x="9091" y="15350"/>
                  <a:pt x="9135" y="15334"/>
                </a:cubicBezTo>
                <a:cubicBezTo>
                  <a:pt x="9178" y="15319"/>
                  <a:pt x="9213" y="15342"/>
                  <a:pt x="9237" y="15402"/>
                </a:cubicBezTo>
                <a:cubicBezTo>
                  <a:pt x="9258" y="15452"/>
                  <a:pt x="9305" y="15503"/>
                  <a:pt x="9341" y="15516"/>
                </a:cubicBezTo>
                <a:cubicBezTo>
                  <a:pt x="9379" y="15529"/>
                  <a:pt x="9408" y="15587"/>
                  <a:pt x="9409" y="15649"/>
                </a:cubicBezTo>
                <a:cubicBezTo>
                  <a:pt x="9410" y="15718"/>
                  <a:pt x="9450" y="15784"/>
                  <a:pt x="9520" y="15834"/>
                </a:cubicBezTo>
                <a:cubicBezTo>
                  <a:pt x="9580" y="15877"/>
                  <a:pt x="9672" y="15947"/>
                  <a:pt x="9723" y="15989"/>
                </a:cubicBezTo>
                <a:cubicBezTo>
                  <a:pt x="9775" y="16032"/>
                  <a:pt x="9852" y="16087"/>
                  <a:pt x="9895" y="16112"/>
                </a:cubicBezTo>
                <a:cubicBezTo>
                  <a:pt x="9939" y="16137"/>
                  <a:pt x="9989" y="16160"/>
                  <a:pt x="10006" y="16161"/>
                </a:cubicBezTo>
                <a:cubicBezTo>
                  <a:pt x="10072" y="16166"/>
                  <a:pt x="10028" y="15980"/>
                  <a:pt x="9919" y="15794"/>
                </a:cubicBezTo>
                <a:cubicBezTo>
                  <a:pt x="9822" y="15630"/>
                  <a:pt x="9782" y="15598"/>
                  <a:pt x="9658" y="15581"/>
                </a:cubicBezTo>
                <a:cubicBezTo>
                  <a:pt x="9528" y="15564"/>
                  <a:pt x="9514" y="15550"/>
                  <a:pt x="9525" y="15457"/>
                </a:cubicBezTo>
                <a:cubicBezTo>
                  <a:pt x="9536" y="15371"/>
                  <a:pt x="9509" y="15336"/>
                  <a:pt x="9370" y="15255"/>
                </a:cubicBezTo>
                <a:cubicBezTo>
                  <a:pt x="9278" y="15201"/>
                  <a:pt x="9203" y="15177"/>
                  <a:pt x="9151" y="15181"/>
                </a:cubicBezTo>
                <a:close/>
                <a:moveTo>
                  <a:pt x="6835" y="15204"/>
                </a:moveTo>
                <a:cubicBezTo>
                  <a:pt x="6759" y="15213"/>
                  <a:pt x="6811" y="15220"/>
                  <a:pt x="6949" y="15220"/>
                </a:cubicBezTo>
                <a:cubicBezTo>
                  <a:pt x="7088" y="15220"/>
                  <a:pt x="7149" y="15213"/>
                  <a:pt x="7086" y="15204"/>
                </a:cubicBezTo>
                <a:cubicBezTo>
                  <a:pt x="7023" y="15196"/>
                  <a:pt x="6910" y="15196"/>
                  <a:pt x="6835" y="15204"/>
                </a:cubicBezTo>
                <a:close/>
                <a:moveTo>
                  <a:pt x="6098" y="15243"/>
                </a:moveTo>
                <a:cubicBezTo>
                  <a:pt x="6034" y="15252"/>
                  <a:pt x="6078" y="15259"/>
                  <a:pt x="6193" y="15260"/>
                </a:cubicBezTo>
                <a:cubicBezTo>
                  <a:pt x="6309" y="15260"/>
                  <a:pt x="6361" y="15253"/>
                  <a:pt x="6309" y="15244"/>
                </a:cubicBezTo>
                <a:cubicBezTo>
                  <a:pt x="6258" y="15235"/>
                  <a:pt x="6162" y="15234"/>
                  <a:pt x="6098" y="15243"/>
                </a:cubicBezTo>
                <a:close/>
                <a:moveTo>
                  <a:pt x="2657" y="15289"/>
                </a:moveTo>
                <a:cubicBezTo>
                  <a:pt x="2629" y="15282"/>
                  <a:pt x="2599" y="15291"/>
                  <a:pt x="2547" y="15313"/>
                </a:cubicBezTo>
                <a:cubicBezTo>
                  <a:pt x="2459" y="15350"/>
                  <a:pt x="2443" y="15373"/>
                  <a:pt x="2479" y="15413"/>
                </a:cubicBezTo>
                <a:cubicBezTo>
                  <a:pt x="2528" y="15467"/>
                  <a:pt x="2510" y="15479"/>
                  <a:pt x="2327" y="15517"/>
                </a:cubicBezTo>
                <a:cubicBezTo>
                  <a:pt x="2281" y="15527"/>
                  <a:pt x="2488" y="15525"/>
                  <a:pt x="2788" y="15514"/>
                </a:cubicBezTo>
                <a:cubicBezTo>
                  <a:pt x="3372" y="15491"/>
                  <a:pt x="3544" y="15466"/>
                  <a:pt x="3102" y="15466"/>
                </a:cubicBezTo>
                <a:cubicBezTo>
                  <a:pt x="2865" y="15466"/>
                  <a:pt x="2825" y="15453"/>
                  <a:pt x="2748" y="15364"/>
                </a:cubicBezTo>
                <a:cubicBezTo>
                  <a:pt x="2709" y="15319"/>
                  <a:pt x="2684" y="15296"/>
                  <a:pt x="2657" y="15289"/>
                </a:cubicBezTo>
                <a:close/>
                <a:moveTo>
                  <a:pt x="13350" y="15291"/>
                </a:moveTo>
                <a:lnTo>
                  <a:pt x="13316" y="15395"/>
                </a:lnTo>
                <a:cubicBezTo>
                  <a:pt x="13297" y="15452"/>
                  <a:pt x="13272" y="15609"/>
                  <a:pt x="13259" y="15744"/>
                </a:cubicBezTo>
                <a:lnTo>
                  <a:pt x="13234" y="15989"/>
                </a:lnTo>
                <a:lnTo>
                  <a:pt x="13294" y="15736"/>
                </a:lnTo>
                <a:cubicBezTo>
                  <a:pt x="13326" y="15598"/>
                  <a:pt x="13352" y="15441"/>
                  <a:pt x="13351" y="15387"/>
                </a:cubicBezTo>
                <a:lnTo>
                  <a:pt x="13350" y="15291"/>
                </a:lnTo>
                <a:close/>
                <a:moveTo>
                  <a:pt x="19756" y="15356"/>
                </a:moveTo>
                <a:cubicBezTo>
                  <a:pt x="19181" y="15361"/>
                  <a:pt x="19064" y="15369"/>
                  <a:pt x="19324" y="15385"/>
                </a:cubicBezTo>
                <a:cubicBezTo>
                  <a:pt x="20012" y="15427"/>
                  <a:pt x="20543" y="15429"/>
                  <a:pt x="20543" y="15389"/>
                </a:cubicBezTo>
                <a:cubicBezTo>
                  <a:pt x="20543" y="15363"/>
                  <a:pt x="20265" y="15351"/>
                  <a:pt x="19756" y="15356"/>
                </a:cubicBezTo>
                <a:close/>
                <a:moveTo>
                  <a:pt x="965" y="15377"/>
                </a:moveTo>
                <a:cubicBezTo>
                  <a:pt x="731" y="15387"/>
                  <a:pt x="677" y="15436"/>
                  <a:pt x="645" y="15679"/>
                </a:cubicBezTo>
                <a:cubicBezTo>
                  <a:pt x="620" y="15869"/>
                  <a:pt x="622" y="15874"/>
                  <a:pt x="759" y="15931"/>
                </a:cubicBezTo>
                <a:cubicBezTo>
                  <a:pt x="858" y="15974"/>
                  <a:pt x="918" y="15979"/>
                  <a:pt x="971" y="15951"/>
                </a:cubicBezTo>
                <a:cubicBezTo>
                  <a:pt x="1068" y="15899"/>
                  <a:pt x="1064" y="15865"/>
                  <a:pt x="953" y="15810"/>
                </a:cubicBezTo>
                <a:cubicBezTo>
                  <a:pt x="861" y="15765"/>
                  <a:pt x="862" y="15764"/>
                  <a:pt x="996" y="15653"/>
                </a:cubicBezTo>
                <a:cubicBezTo>
                  <a:pt x="1070" y="15592"/>
                  <a:pt x="1134" y="15504"/>
                  <a:pt x="1139" y="15456"/>
                </a:cubicBezTo>
                <a:cubicBezTo>
                  <a:pt x="1148" y="15376"/>
                  <a:pt x="1134" y="15369"/>
                  <a:pt x="965" y="15377"/>
                </a:cubicBezTo>
                <a:close/>
                <a:moveTo>
                  <a:pt x="11204" y="15398"/>
                </a:moveTo>
                <a:cubicBezTo>
                  <a:pt x="11129" y="15407"/>
                  <a:pt x="11190" y="15414"/>
                  <a:pt x="11340" y="15414"/>
                </a:cubicBezTo>
                <a:cubicBezTo>
                  <a:pt x="11490" y="15414"/>
                  <a:pt x="11552" y="15407"/>
                  <a:pt x="11477" y="15398"/>
                </a:cubicBezTo>
                <a:cubicBezTo>
                  <a:pt x="11402" y="15390"/>
                  <a:pt x="11279" y="15390"/>
                  <a:pt x="11204" y="15398"/>
                </a:cubicBezTo>
                <a:close/>
                <a:moveTo>
                  <a:pt x="15118" y="15504"/>
                </a:moveTo>
                <a:cubicBezTo>
                  <a:pt x="15076" y="15504"/>
                  <a:pt x="15088" y="15567"/>
                  <a:pt x="15170" y="15768"/>
                </a:cubicBezTo>
                <a:cubicBezTo>
                  <a:pt x="15210" y="15867"/>
                  <a:pt x="15297" y="15849"/>
                  <a:pt x="15278" y="15745"/>
                </a:cubicBezTo>
                <a:cubicBezTo>
                  <a:pt x="15260" y="15644"/>
                  <a:pt x="15166" y="15504"/>
                  <a:pt x="15118" y="15504"/>
                </a:cubicBezTo>
                <a:close/>
                <a:moveTo>
                  <a:pt x="19942" y="15584"/>
                </a:moveTo>
                <a:cubicBezTo>
                  <a:pt x="19832" y="15585"/>
                  <a:pt x="19787" y="15597"/>
                  <a:pt x="19787" y="15618"/>
                </a:cubicBezTo>
                <a:cubicBezTo>
                  <a:pt x="19787" y="15639"/>
                  <a:pt x="19971" y="15662"/>
                  <a:pt x="20197" y="15669"/>
                </a:cubicBezTo>
                <a:cubicBezTo>
                  <a:pt x="20422" y="15676"/>
                  <a:pt x="20668" y="15685"/>
                  <a:pt x="20743" y="15689"/>
                </a:cubicBezTo>
                <a:cubicBezTo>
                  <a:pt x="20818" y="15694"/>
                  <a:pt x="20880" y="15682"/>
                  <a:pt x="20880" y="15664"/>
                </a:cubicBezTo>
                <a:cubicBezTo>
                  <a:pt x="20880" y="15646"/>
                  <a:pt x="20707" y="15620"/>
                  <a:pt x="20495" y="15606"/>
                </a:cubicBezTo>
                <a:cubicBezTo>
                  <a:pt x="20230" y="15589"/>
                  <a:pt x="20053" y="15582"/>
                  <a:pt x="19942" y="15584"/>
                </a:cubicBezTo>
                <a:close/>
                <a:moveTo>
                  <a:pt x="15995" y="15610"/>
                </a:moveTo>
                <a:cubicBezTo>
                  <a:pt x="15937" y="15590"/>
                  <a:pt x="15414" y="15648"/>
                  <a:pt x="15381" y="15679"/>
                </a:cubicBezTo>
                <a:cubicBezTo>
                  <a:pt x="15370" y="15689"/>
                  <a:pt x="15516" y="15698"/>
                  <a:pt x="15704" y="15698"/>
                </a:cubicBezTo>
                <a:cubicBezTo>
                  <a:pt x="16013" y="15698"/>
                  <a:pt x="16137" y="15660"/>
                  <a:pt x="15995" y="15610"/>
                </a:cubicBezTo>
                <a:close/>
                <a:moveTo>
                  <a:pt x="1753" y="15617"/>
                </a:moveTo>
                <a:cubicBezTo>
                  <a:pt x="1626" y="15586"/>
                  <a:pt x="1176" y="15765"/>
                  <a:pt x="1173" y="15848"/>
                </a:cubicBezTo>
                <a:cubicBezTo>
                  <a:pt x="1171" y="15934"/>
                  <a:pt x="1749" y="15881"/>
                  <a:pt x="1825" y="15788"/>
                </a:cubicBezTo>
                <a:cubicBezTo>
                  <a:pt x="1901" y="15695"/>
                  <a:pt x="1882" y="15649"/>
                  <a:pt x="1753" y="15617"/>
                </a:cubicBezTo>
                <a:close/>
                <a:moveTo>
                  <a:pt x="14693" y="15670"/>
                </a:moveTo>
                <a:cubicBezTo>
                  <a:pt x="14617" y="15679"/>
                  <a:pt x="14669" y="15686"/>
                  <a:pt x="14807" y="15686"/>
                </a:cubicBezTo>
                <a:cubicBezTo>
                  <a:pt x="14946" y="15686"/>
                  <a:pt x="15007" y="15679"/>
                  <a:pt x="14944" y="15670"/>
                </a:cubicBezTo>
                <a:cubicBezTo>
                  <a:pt x="14881" y="15661"/>
                  <a:pt x="14768" y="15662"/>
                  <a:pt x="14693" y="15670"/>
                </a:cubicBezTo>
                <a:close/>
                <a:moveTo>
                  <a:pt x="4796" y="15671"/>
                </a:moveTo>
                <a:cubicBezTo>
                  <a:pt x="4755" y="15681"/>
                  <a:pt x="4788" y="15688"/>
                  <a:pt x="4869" y="15688"/>
                </a:cubicBezTo>
                <a:cubicBezTo>
                  <a:pt x="4950" y="15688"/>
                  <a:pt x="4982" y="15681"/>
                  <a:pt x="4942" y="15671"/>
                </a:cubicBezTo>
                <a:cubicBezTo>
                  <a:pt x="4901" y="15662"/>
                  <a:pt x="4836" y="15662"/>
                  <a:pt x="4796" y="15671"/>
                </a:cubicBezTo>
                <a:close/>
                <a:moveTo>
                  <a:pt x="6069" y="15682"/>
                </a:moveTo>
                <a:cubicBezTo>
                  <a:pt x="6052" y="15684"/>
                  <a:pt x="6029" y="15692"/>
                  <a:pt x="6004" y="15706"/>
                </a:cubicBezTo>
                <a:cubicBezTo>
                  <a:pt x="5961" y="15732"/>
                  <a:pt x="5933" y="15763"/>
                  <a:pt x="5942" y="15776"/>
                </a:cubicBezTo>
                <a:cubicBezTo>
                  <a:pt x="5962" y="15807"/>
                  <a:pt x="5801" y="16122"/>
                  <a:pt x="5717" y="16212"/>
                </a:cubicBezTo>
                <a:cubicBezTo>
                  <a:pt x="5683" y="16249"/>
                  <a:pt x="5667" y="16279"/>
                  <a:pt x="5684" y="16279"/>
                </a:cubicBezTo>
                <a:cubicBezTo>
                  <a:pt x="5721" y="16279"/>
                  <a:pt x="5511" y="16622"/>
                  <a:pt x="5408" y="16728"/>
                </a:cubicBezTo>
                <a:cubicBezTo>
                  <a:pt x="5366" y="16773"/>
                  <a:pt x="5342" y="16820"/>
                  <a:pt x="5356" y="16833"/>
                </a:cubicBezTo>
                <a:cubicBezTo>
                  <a:pt x="5391" y="16865"/>
                  <a:pt x="5542" y="16777"/>
                  <a:pt x="5517" y="16739"/>
                </a:cubicBezTo>
                <a:cubicBezTo>
                  <a:pt x="5483" y="16689"/>
                  <a:pt x="5727" y="16308"/>
                  <a:pt x="5805" y="16289"/>
                </a:cubicBezTo>
                <a:cubicBezTo>
                  <a:pt x="5855" y="16276"/>
                  <a:pt x="5866" y="16256"/>
                  <a:pt x="5839" y="16225"/>
                </a:cubicBezTo>
                <a:cubicBezTo>
                  <a:pt x="5812" y="16195"/>
                  <a:pt x="5837" y="16117"/>
                  <a:pt x="5912" y="15988"/>
                </a:cubicBezTo>
                <a:cubicBezTo>
                  <a:pt x="6019" y="15804"/>
                  <a:pt x="6035" y="15793"/>
                  <a:pt x="6235" y="15771"/>
                </a:cubicBezTo>
                <a:cubicBezTo>
                  <a:pt x="6418" y="15751"/>
                  <a:pt x="6425" y="15748"/>
                  <a:pt x="6290" y="15742"/>
                </a:cubicBezTo>
                <a:cubicBezTo>
                  <a:pt x="6204" y="15739"/>
                  <a:pt x="6123" y="15720"/>
                  <a:pt x="6109" y="15699"/>
                </a:cubicBezTo>
                <a:cubicBezTo>
                  <a:pt x="6100" y="15687"/>
                  <a:pt x="6087" y="15681"/>
                  <a:pt x="6069" y="15682"/>
                </a:cubicBezTo>
                <a:close/>
                <a:moveTo>
                  <a:pt x="5467" y="15709"/>
                </a:moveTo>
                <a:cubicBezTo>
                  <a:pt x="5404" y="15718"/>
                  <a:pt x="5456" y="15724"/>
                  <a:pt x="5583" y="15724"/>
                </a:cubicBezTo>
                <a:cubicBezTo>
                  <a:pt x="5710" y="15724"/>
                  <a:pt x="5763" y="15718"/>
                  <a:pt x="5699" y="15709"/>
                </a:cubicBezTo>
                <a:cubicBezTo>
                  <a:pt x="5636" y="15700"/>
                  <a:pt x="5531" y="15700"/>
                  <a:pt x="5467" y="15709"/>
                </a:cubicBezTo>
                <a:close/>
                <a:moveTo>
                  <a:pt x="6854" y="15786"/>
                </a:moveTo>
                <a:cubicBezTo>
                  <a:pt x="6768" y="15794"/>
                  <a:pt x="6839" y="15801"/>
                  <a:pt x="7012" y="15801"/>
                </a:cubicBezTo>
                <a:cubicBezTo>
                  <a:pt x="7185" y="15801"/>
                  <a:pt x="7256" y="15794"/>
                  <a:pt x="7170" y="15786"/>
                </a:cubicBezTo>
                <a:cubicBezTo>
                  <a:pt x="7083" y="15777"/>
                  <a:pt x="6941" y="15777"/>
                  <a:pt x="6854" y="15786"/>
                </a:cubicBezTo>
                <a:close/>
                <a:moveTo>
                  <a:pt x="10639" y="15863"/>
                </a:moveTo>
                <a:cubicBezTo>
                  <a:pt x="10505" y="15871"/>
                  <a:pt x="10603" y="15877"/>
                  <a:pt x="10858" y="15877"/>
                </a:cubicBezTo>
                <a:cubicBezTo>
                  <a:pt x="11112" y="15877"/>
                  <a:pt x="11221" y="15871"/>
                  <a:pt x="11100" y="15863"/>
                </a:cubicBezTo>
                <a:cubicBezTo>
                  <a:pt x="10980" y="15855"/>
                  <a:pt x="10772" y="15855"/>
                  <a:pt x="10639" y="15863"/>
                </a:cubicBezTo>
                <a:close/>
                <a:moveTo>
                  <a:pt x="13214" y="16035"/>
                </a:moveTo>
                <a:cubicBezTo>
                  <a:pt x="13208" y="16041"/>
                  <a:pt x="13199" y="16070"/>
                  <a:pt x="13183" y="16124"/>
                </a:cubicBezTo>
                <a:cubicBezTo>
                  <a:pt x="13161" y="16199"/>
                  <a:pt x="13134" y="16304"/>
                  <a:pt x="13123" y="16358"/>
                </a:cubicBezTo>
                <a:cubicBezTo>
                  <a:pt x="13110" y="16423"/>
                  <a:pt x="13124" y="16409"/>
                  <a:pt x="13165" y="16318"/>
                </a:cubicBezTo>
                <a:cubicBezTo>
                  <a:pt x="13198" y="16243"/>
                  <a:pt x="13224" y="16139"/>
                  <a:pt x="13224" y="16086"/>
                </a:cubicBezTo>
                <a:cubicBezTo>
                  <a:pt x="13223" y="16047"/>
                  <a:pt x="13221" y="16029"/>
                  <a:pt x="13214" y="16035"/>
                </a:cubicBezTo>
                <a:close/>
                <a:moveTo>
                  <a:pt x="15334" y="16047"/>
                </a:moveTo>
                <a:cubicBezTo>
                  <a:pt x="15278" y="16047"/>
                  <a:pt x="15277" y="16112"/>
                  <a:pt x="15333" y="16143"/>
                </a:cubicBezTo>
                <a:cubicBezTo>
                  <a:pt x="15356" y="16157"/>
                  <a:pt x="15375" y="16208"/>
                  <a:pt x="15375" y="16256"/>
                </a:cubicBezTo>
                <a:cubicBezTo>
                  <a:pt x="15375" y="16305"/>
                  <a:pt x="15388" y="16355"/>
                  <a:pt x="15403" y="16370"/>
                </a:cubicBezTo>
                <a:cubicBezTo>
                  <a:pt x="15446" y="16409"/>
                  <a:pt x="15501" y="16402"/>
                  <a:pt x="15501" y="16356"/>
                </a:cubicBezTo>
                <a:cubicBezTo>
                  <a:pt x="15501" y="16276"/>
                  <a:pt x="15377" y="16047"/>
                  <a:pt x="15334" y="16047"/>
                </a:cubicBezTo>
                <a:close/>
                <a:moveTo>
                  <a:pt x="2653" y="16096"/>
                </a:moveTo>
                <a:cubicBezTo>
                  <a:pt x="2589" y="16105"/>
                  <a:pt x="2640" y="16113"/>
                  <a:pt x="2767" y="16113"/>
                </a:cubicBezTo>
                <a:cubicBezTo>
                  <a:pt x="2895" y="16113"/>
                  <a:pt x="2947" y="16105"/>
                  <a:pt x="2883" y="16096"/>
                </a:cubicBezTo>
                <a:cubicBezTo>
                  <a:pt x="2820" y="16087"/>
                  <a:pt x="2716" y="16087"/>
                  <a:pt x="2653" y="16096"/>
                </a:cubicBezTo>
                <a:close/>
                <a:moveTo>
                  <a:pt x="2190" y="16135"/>
                </a:moveTo>
                <a:cubicBezTo>
                  <a:pt x="2126" y="16144"/>
                  <a:pt x="2170" y="16151"/>
                  <a:pt x="2285" y="16152"/>
                </a:cubicBezTo>
                <a:cubicBezTo>
                  <a:pt x="2401" y="16152"/>
                  <a:pt x="2453" y="16145"/>
                  <a:pt x="2401" y="16136"/>
                </a:cubicBezTo>
                <a:cubicBezTo>
                  <a:pt x="2349" y="16127"/>
                  <a:pt x="2254" y="16126"/>
                  <a:pt x="2190" y="16135"/>
                </a:cubicBezTo>
                <a:close/>
                <a:moveTo>
                  <a:pt x="3557" y="16212"/>
                </a:moveTo>
                <a:cubicBezTo>
                  <a:pt x="3412" y="16220"/>
                  <a:pt x="3520" y="16226"/>
                  <a:pt x="3797" y="16226"/>
                </a:cubicBezTo>
                <a:cubicBezTo>
                  <a:pt x="4075" y="16226"/>
                  <a:pt x="4194" y="16220"/>
                  <a:pt x="4062" y="16212"/>
                </a:cubicBezTo>
                <a:cubicBezTo>
                  <a:pt x="3930" y="16204"/>
                  <a:pt x="3703" y="16204"/>
                  <a:pt x="3557" y="16212"/>
                </a:cubicBezTo>
                <a:close/>
                <a:moveTo>
                  <a:pt x="1066" y="16247"/>
                </a:moveTo>
                <a:cubicBezTo>
                  <a:pt x="1020" y="16247"/>
                  <a:pt x="944" y="16261"/>
                  <a:pt x="898" y="16279"/>
                </a:cubicBezTo>
                <a:lnTo>
                  <a:pt x="813" y="16313"/>
                </a:lnTo>
                <a:lnTo>
                  <a:pt x="898" y="16313"/>
                </a:lnTo>
                <a:cubicBezTo>
                  <a:pt x="944" y="16313"/>
                  <a:pt x="1020" y="16298"/>
                  <a:pt x="1066" y="16279"/>
                </a:cubicBezTo>
                <a:lnTo>
                  <a:pt x="1150" y="16247"/>
                </a:lnTo>
                <a:lnTo>
                  <a:pt x="1066" y="16247"/>
                </a:lnTo>
                <a:close/>
                <a:moveTo>
                  <a:pt x="2717" y="16252"/>
                </a:moveTo>
                <a:cubicBezTo>
                  <a:pt x="2618" y="16260"/>
                  <a:pt x="2688" y="16266"/>
                  <a:pt x="2873" y="16266"/>
                </a:cubicBezTo>
                <a:cubicBezTo>
                  <a:pt x="3058" y="16266"/>
                  <a:pt x="3139" y="16260"/>
                  <a:pt x="3053" y="16252"/>
                </a:cubicBezTo>
                <a:cubicBezTo>
                  <a:pt x="2967" y="16243"/>
                  <a:pt x="2815" y="16243"/>
                  <a:pt x="2717" y="16252"/>
                </a:cubicBezTo>
                <a:close/>
                <a:moveTo>
                  <a:pt x="18431" y="16254"/>
                </a:moveTo>
                <a:cubicBezTo>
                  <a:pt x="18403" y="16265"/>
                  <a:pt x="18427" y="16273"/>
                  <a:pt x="18485" y="16273"/>
                </a:cubicBezTo>
                <a:cubicBezTo>
                  <a:pt x="18543" y="16273"/>
                  <a:pt x="18566" y="16265"/>
                  <a:pt x="18537" y="16254"/>
                </a:cubicBezTo>
                <a:cubicBezTo>
                  <a:pt x="18508" y="16243"/>
                  <a:pt x="18460" y="16243"/>
                  <a:pt x="18431" y="16254"/>
                </a:cubicBezTo>
                <a:close/>
                <a:moveTo>
                  <a:pt x="21062" y="16255"/>
                </a:moveTo>
                <a:cubicBezTo>
                  <a:pt x="21052" y="16276"/>
                  <a:pt x="21077" y="16380"/>
                  <a:pt x="21159" y="16707"/>
                </a:cubicBezTo>
                <a:cubicBezTo>
                  <a:pt x="21245" y="17052"/>
                  <a:pt x="21340" y="17389"/>
                  <a:pt x="21413" y="17608"/>
                </a:cubicBezTo>
                <a:cubicBezTo>
                  <a:pt x="21448" y="17714"/>
                  <a:pt x="21500" y="17793"/>
                  <a:pt x="21534" y="17793"/>
                </a:cubicBezTo>
                <a:cubicBezTo>
                  <a:pt x="21582" y="17793"/>
                  <a:pt x="21588" y="17736"/>
                  <a:pt x="21567" y="17492"/>
                </a:cubicBezTo>
                <a:cubicBezTo>
                  <a:pt x="21552" y="17326"/>
                  <a:pt x="21533" y="17184"/>
                  <a:pt x="21525" y="17175"/>
                </a:cubicBezTo>
                <a:cubicBezTo>
                  <a:pt x="21516" y="17166"/>
                  <a:pt x="21483" y="17191"/>
                  <a:pt x="21452" y="17230"/>
                </a:cubicBezTo>
                <a:cubicBezTo>
                  <a:pt x="21397" y="17300"/>
                  <a:pt x="21394" y="17299"/>
                  <a:pt x="21348" y="17220"/>
                </a:cubicBezTo>
                <a:cubicBezTo>
                  <a:pt x="21321" y="17174"/>
                  <a:pt x="21299" y="17096"/>
                  <a:pt x="21299" y="17044"/>
                </a:cubicBezTo>
                <a:cubicBezTo>
                  <a:pt x="21299" y="16992"/>
                  <a:pt x="21272" y="16878"/>
                  <a:pt x="21239" y="16792"/>
                </a:cubicBezTo>
                <a:cubicBezTo>
                  <a:pt x="21206" y="16706"/>
                  <a:pt x="21167" y="16554"/>
                  <a:pt x="21151" y="16456"/>
                </a:cubicBezTo>
                <a:cubicBezTo>
                  <a:pt x="21135" y="16358"/>
                  <a:pt x="21104" y="16269"/>
                  <a:pt x="21083" y="16256"/>
                </a:cubicBezTo>
                <a:cubicBezTo>
                  <a:pt x="21073" y="16251"/>
                  <a:pt x="21066" y="16248"/>
                  <a:pt x="21062" y="16255"/>
                </a:cubicBezTo>
                <a:close/>
                <a:moveTo>
                  <a:pt x="13894" y="16290"/>
                </a:moveTo>
                <a:cubicBezTo>
                  <a:pt x="13795" y="16298"/>
                  <a:pt x="13876" y="16305"/>
                  <a:pt x="14072" y="16305"/>
                </a:cubicBezTo>
                <a:cubicBezTo>
                  <a:pt x="14269" y="16305"/>
                  <a:pt x="14349" y="16298"/>
                  <a:pt x="14251" y="16290"/>
                </a:cubicBezTo>
                <a:cubicBezTo>
                  <a:pt x="14153" y="16282"/>
                  <a:pt x="13992" y="16282"/>
                  <a:pt x="13894" y="16290"/>
                </a:cubicBezTo>
                <a:close/>
                <a:moveTo>
                  <a:pt x="14609" y="16290"/>
                </a:moveTo>
                <a:cubicBezTo>
                  <a:pt x="14510" y="16298"/>
                  <a:pt x="14581" y="16305"/>
                  <a:pt x="14766" y="16305"/>
                </a:cubicBezTo>
                <a:cubicBezTo>
                  <a:pt x="14951" y="16305"/>
                  <a:pt x="15032" y="16299"/>
                  <a:pt x="14946" y="16290"/>
                </a:cubicBezTo>
                <a:cubicBezTo>
                  <a:pt x="14860" y="16282"/>
                  <a:pt x="14708" y="16282"/>
                  <a:pt x="14609" y="16290"/>
                </a:cubicBezTo>
                <a:close/>
                <a:moveTo>
                  <a:pt x="18705" y="16290"/>
                </a:moveTo>
                <a:cubicBezTo>
                  <a:pt x="18642" y="16299"/>
                  <a:pt x="18693" y="16307"/>
                  <a:pt x="18820" y="16307"/>
                </a:cubicBezTo>
                <a:cubicBezTo>
                  <a:pt x="18947" y="16307"/>
                  <a:pt x="19000" y="16299"/>
                  <a:pt x="18936" y="16290"/>
                </a:cubicBezTo>
                <a:cubicBezTo>
                  <a:pt x="18872" y="16281"/>
                  <a:pt x="18769" y="16281"/>
                  <a:pt x="18705" y="16290"/>
                </a:cubicBezTo>
                <a:close/>
                <a:moveTo>
                  <a:pt x="2084" y="16291"/>
                </a:moveTo>
                <a:cubicBezTo>
                  <a:pt x="2032" y="16301"/>
                  <a:pt x="2075" y="16308"/>
                  <a:pt x="2179" y="16308"/>
                </a:cubicBezTo>
                <a:cubicBezTo>
                  <a:pt x="2283" y="16308"/>
                  <a:pt x="2327" y="16301"/>
                  <a:pt x="2275" y="16291"/>
                </a:cubicBezTo>
                <a:cubicBezTo>
                  <a:pt x="2223" y="16282"/>
                  <a:pt x="2136" y="16282"/>
                  <a:pt x="2084" y="16291"/>
                </a:cubicBezTo>
                <a:close/>
                <a:moveTo>
                  <a:pt x="13433" y="16291"/>
                </a:moveTo>
                <a:cubicBezTo>
                  <a:pt x="13400" y="16304"/>
                  <a:pt x="13411" y="16314"/>
                  <a:pt x="13460" y="16315"/>
                </a:cubicBezTo>
                <a:cubicBezTo>
                  <a:pt x="13504" y="16317"/>
                  <a:pt x="13528" y="16308"/>
                  <a:pt x="13514" y="16295"/>
                </a:cubicBezTo>
                <a:cubicBezTo>
                  <a:pt x="13500" y="16282"/>
                  <a:pt x="13464" y="16280"/>
                  <a:pt x="13433" y="16291"/>
                </a:cubicBezTo>
                <a:close/>
                <a:moveTo>
                  <a:pt x="1645" y="16330"/>
                </a:moveTo>
                <a:cubicBezTo>
                  <a:pt x="1604" y="16340"/>
                  <a:pt x="1627" y="16348"/>
                  <a:pt x="1696" y="16349"/>
                </a:cubicBezTo>
                <a:cubicBezTo>
                  <a:pt x="1765" y="16350"/>
                  <a:pt x="1799" y="16343"/>
                  <a:pt x="1770" y="16332"/>
                </a:cubicBezTo>
                <a:cubicBezTo>
                  <a:pt x="1742" y="16322"/>
                  <a:pt x="1686" y="16320"/>
                  <a:pt x="1645" y="16330"/>
                </a:cubicBezTo>
                <a:close/>
                <a:moveTo>
                  <a:pt x="533" y="16331"/>
                </a:moveTo>
                <a:cubicBezTo>
                  <a:pt x="500" y="16344"/>
                  <a:pt x="509" y="16352"/>
                  <a:pt x="558" y="16354"/>
                </a:cubicBezTo>
                <a:cubicBezTo>
                  <a:pt x="602" y="16356"/>
                  <a:pt x="628" y="16346"/>
                  <a:pt x="614" y="16334"/>
                </a:cubicBezTo>
                <a:cubicBezTo>
                  <a:pt x="600" y="16321"/>
                  <a:pt x="563" y="16320"/>
                  <a:pt x="533" y="16331"/>
                </a:cubicBezTo>
                <a:close/>
                <a:moveTo>
                  <a:pt x="6247" y="16367"/>
                </a:moveTo>
                <a:cubicBezTo>
                  <a:pt x="6148" y="16375"/>
                  <a:pt x="6218" y="16383"/>
                  <a:pt x="6403" y="16383"/>
                </a:cubicBezTo>
                <a:cubicBezTo>
                  <a:pt x="6588" y="16383"/>
                  <a:pt x="6669" y="16376"/>
                  <a:pt x="6583" y="16367"/>
                </a:cubicBezTo>
                <a:cubicBezTo>
                  <a:pt x="6497" y="16359"/>
                  <a:pt x="6346" y="16359"/>
                  <a:pt x="6247" y="16367"/>
                </a:cubicBezTo>
                <a:close/>
                <a:moveTo>
                  <a:pt x="10174" y="16367"/>
                </a:moveTo>
                <a:cubicBezTo>
                  <a:pt x="10088" y="16376"/>
                  <a:pt x="10159" y="16383"/>
                  <a:pt x="10332" y="16383"/>
                </a:cubicBezTo>
                <a:cubicBezTo>
                  <a:pt x="10506" y="16383"/>
                  <a:pt x="10577" y="16376"/>
                  <a:pt x="10490" y="16367"/>
                </a:cubicBezTo>
                <a:cubicBezTo>
                  <a:pt x="10403" y="16359"/>
                  <a:pt x="10261" y="16359"/>
                  <a:pt x="10174" y="16367"/>
                </a:cubicBezTo>
                <a:close/>
                <a:moveTo>
                  <a:pt x="11206" y="16367"/>
                </a:moveTo>
                <a:cubicBezTo>
                  <a:pt x="11083" y="16375"/>
                  <a:pt x="11173" y="16382"/>
                  <a:pt x="11404" y="16382"/>
                </a:cubicBezTo>
                <a:cubicBezTo>
                  <a:pt x="11635" y="16382"/>
                  <a:pt x="11734" y="16375"/>
                  <a:pt x="11625" y="16367"/>
                </a:cubicBezTo>
                <a:cubicBezTo>
                  <a:pt x="11516" y="16359"/>
                  <a:pt x="11328" y="16359"/>
                  <a:pt x="11206" y="16367"/>
                </a:cubicBezTo>
                <a:close/>
                <a:moveTo>
                  <a:pt x="11960" y="16368"/>
                </a:moveTo>
                <a:cubicBezTo>
                  <a:pt x="11908" y="16378"/>
                  <a:pt x="11941" y="16386"/>
                  <a:pt x="12033" y="16387"/>
                </a:cubicBezTo>
                <a:cubicBezTo>
                  <a:pt x="12126" y="16387"/>
                  <a:pt x="12169" y="16379"/>
                  <a:pt x="12129" y="16370"/>
                </a:cubicBezTo>
                <a:cubicBezTo>
                  <a:pt x="12088" y="16360"/>
                  <a:pt x="12013" y="16359"/>
                  <a:pt x="11960" y="16368"/>
                </a:cubicBezTo>
                <a:close/>
                <a:moveTo>
                  <a:pt x="9555" y="16439"/>
                </a:moveTo>
                <a:cubicBezTo>
                  <a:pt x="9524" y="16447"/>
                  <a:pt x="9491" y="16478"/>
                  <a:pt x="9464" y="16532"/>
                </a:cubicBezTo>
                <a:cubicBezTo>
                  <a:pt x="9424" y="16612"/>
                  <a:pt x="9427" y="16635"/>
                  <a:pt x="9485" y="16667"/>
                </a:cubicBezTo>
                <a:cubicBezTo>
                  <a:pt x="9523" y="16688"/>
                  <a:pt x="9592" y="16698"/>
                  <a:pt x="9639" y="16687"/>
                </a:cubicBezTo>
                <a:cubicBezTo>
                  <a:pt x="9685" y="16677"/>
                  <a:pt x="9758" y="16668"/>
                  <a:pt x="9802" y="16668"/>
                </a:cubicBezTo>
                <a:cubicBezTo>
                  <a:pt x="9867" y="16668"/>
                  <a:pt x="9871" y="16657"/>
                  <a:pt x="9828" y="16609"/>
                </a:cubicBezTo>
                <a:cubicBezTo>
                  <a:pt x="9799" y="16577"/>
                  <a:pt x="9748" y="16551"/>
                  <a:pt x="9716" y="16551"/>
                </a:cubicBezTo>
                <a:cubicBezTo>
                  <a:pt x="9683" y="16551"/>
                  <a:pt x="9645" y="16524"/>
                  <a:pt x="9632" y="16492"/>
                </a:cubicBezTo>
                <a:cubicBezTo>
                  <a:pt x="9614" y="16449"/>
                  <a:pt x="9586" y="16432"/>
                  <a:pt x="9555" y="16439"/>
                </a:cubicBezTo>
                <a:close/>
                <a:moveTo>
                  <a:pt x="13620" y="16595"/>
                </a:moveTo>
                <a:cubicBezTo>
                  <a:pt x="13506" y="16599"/>
                  <a:pt x="13374" y="16611"/>
                  <a:pt x="13316" y="16628"/>
                </a:cubicBezTo>
                <a:cubicBezTo>
                  <a:pt x="13250" y="16648"/>
                  <a:pt x="13319" y="16654"/>
                  <a:pt x="13501" y="16644"/>
                </a:cubicBezTo>
                <a:cubicBezTo>
                  <a:pt x="13661" y="16635"/>
                  <a:pt x="13801" y="16620"/>
                  <a:pt x="13813" y="16609"/>
                </a:cubicBezTo>
                <a:cubicBezTo>
                  <a:pt x="13830" y="16594"/>
                  <a:pt x="13734" y="16590"/>
                  <a:pt x="13620" y="16595"/>
                </a:cubicBezTo>
                <a:close/>
                <a:moveTo>
                  <a:pt x="13079" y="16612"/>
                </a:moveTo>
                <a:cubicBezTo>
                  <a:pt x="13034" y="16623"/>
                  <a:pt x="13006" y="16682"/>
                  <a:pt x="12993" y="16792"/>
                </a:cubicBezTo>
                <a:lnTo>
                  <a:pt x="12980" y="16901"/>
                </a:lnTo>
                <a:lnTo>
                  <a:pt x="13431" y="16892"/>
                </a:lnTo>
                <a:lnTo>
                  <a:pt x="13883" y="16884"/>
                </a:lnTo>
                <a:lnTo>
                  <a:pt x="13492" y="16872"/>
                </a:lnTo>
                <a:cubicBezTo>
                  <a:pt x="13181" y="16861"/>
                  <a:pt x="13097" y="16845"/>
                  <a:pt x="13076" y="16796"/>
                </a:cubicBezTo>
                <a:cubicBezTo>
                  <a:pt x="13061" y="16759"/>
                  <a:pt x="13079" y="16714"/>
                  <a:pt x="13121" y="16686"/>
                </a:cubicBezTo>
                <a:cubicBezTo>
                  <a:pt x="13182" y="16645"/>
                  <a:pt x="13183" y="16634"/>
                  <a:pt x="13128" y="16615"/>
                </a:cubicBezTo>
                <a:cubicBezTo>
                  <a:pt x="13110" y="16609"/>
                  <a:pt x="13094" y="16608"/>
                  <a:pt x="13079" y="16612"/>
                </a:cubicBezTo>
                <a:close/>
                <a:moveTo>
                  <a:pt x="8914" y="16639"/>
                </a:moveTo>
                <a:cubicBezTo>
                  <a:pt x="8850" y="16648"/>
                  <a:pt x="8901" y="16656"/>
                  <a:pt x="9029" y="16656"/>
                </a:cubicBezTo>
                <a:cubicBezTo>
                  <a:pt x="9156" y="16656"/>
                  <a:pt x="9208" y="16648"/>
                  <a:pt x="9145" y="16639"/>
                </a:cubicBezTo>
                <a:cubicBezTo>
                  <a:pt x="9081" y="16630"/>
                  <a:pt x="8977" y="16630"/>
                  <a:pt x="8914" y="16639"/>
                </a:cubicBezTo>
                <a:close/>
                <a:moveTo>
                  <a:pt x="12355" y="16641"/>
                </a:moveTo>
                <a:cubicBezTo>
                  <a:pt x="12323" y="16645"/>
                  <a:pt x="12297" y="16659"/>
                  <a:pt x="12272" y="16683"/>
                </a:cubicBezTo>
                <a:cubicBezTo>
                  <a:pt x="12210" y="16740"/>
                  <a:pt x="12212" y="16745"/>
                  <a:pt x="12288" y="16740"/>
                </a:cubicBezTo>
                <a:cubicBezTo>
                  <a:pt x="12333" y="16738"/>
                  <a:pt x="12427" y="16724"/>
                  <a:pt x="12496" y="16709"/>
                </a:cubicBezTo>
                <a:lnTo>
                  <a:pt x="12623" y="16683"/>
                </a:lnTo>
                <a:lnTo>
                  <a:pt x="12481" y="16651"/>
                </a:lnTo>
                <a:cubicBezTo>
                  <a:pt x="12427" y="16640"/>
                  <a:pt x="12388" y="16636"/>
                  <a:pt x="12355" y="16641"/>
                </a:cubicBezTo>
                <a:close/>
                <a:moveTo>
                  <a:pt x="15652" y="16707"/>
                </a:moveTo>
                <a:cubicBezTo>
                  <a:pt x="15620" y="16707"/>
                  <a:pt x="15597" y="16737"/>
                  <a:pt x="15600" y="16774"/>
                </a:cubicBezTo>
                <a:cubicBezTo>
                  <a:pt x="15605" y="16826"/>
                  <a:pt x="15562" y="16848"/>
                  <a:pt x="15416" y="16866"/>
                </a:cubicBezTo>
                <a:lnTo>
                  <a:pt x="15227" y="16888"/>
                </a:lnTo>
                <a:lnTo>
                  <a:pt x="15425" y="16895"/>
                </a:lnTo>
                <a:cubicBezTo>
                  <a:pt x="15584" y="16899"/>
                  <a:pt x="15634" y="16918"/>
                  <a:pt x="15674" y="16987"/>
                </a:cubicBezTo>
                <a:cubicBezTo>
                  <a:pt x="15723" y="17071"/>
                  <a:pt x="15725" y="17071"/>
                  <a:pt x="15755" y="16997"/>
                </a:cubicBezTo>
                <a:cubicBezTo>
                  <a:pt x="15772" y="16955"/>
                  <a:pt x="15769" y="16903"/>
                  <a:pt x="15749" y="16882"/>
                </a:cubicBezTo>
                <a:cubicBezTo>
                  <a:pt x="15728" y="16862"/>
                  <a:pt x="15711" y="16815"/>
                  <a:pt x="15711" y="16777"/>
                </a:cubicBezTo>
                <a:cubicBezTo>
                  <a:pt x="15711" y="16738"/>
                  <a:pt x="15684" y="16707"/>
                  <a:pt x="15652" y="16707"/>
                </a:cubicBezTo>
                <a:close/>
                <a:moveTo>
                  <a:pt x="12044" y="16758"/>
                </a:moveTo>
                <a:cubicBezTo>
                  <a:pt x="12015" y="16769"/>
                  <a:pt x="12039" y="16778"/>
                  <a:pt x="12097" y="16778"/>
                </a:cubicBezTo>
                <a:cubicBezTo>
                  <a:pt x="12155" y="16778"/>
                  <a:pt x="12178" y="16769"/>
                  <a:pt x="12149" y="16758"/>
                </a:cubicBezTo>
                <a:cubicBezTo>
                  <a:pt x="12121" y="16748"/>
                  <a:pt x="12073" y="16748"/>
                  <a:pt x="12044" y="16758"/>
                </a:cubicBezTo>
                <a:close/>
                <a:moveTo>
                  <a:pt x="19335" y="16795"/>
                </a:moveTo>
                <a:cubicBezTo>
                  <a:pt x="19248" y="16803"/>
                  <a:pt x="19319" y="16809"/>
                  <a:pt x="19493" y="16809"/>
                </a:cubicBezTo>
                <a:cubicBezTo>
                  <a:pt x="19666" y="16809"/>
                  <a:pt x="19737" y="16803"/>
                  <a:pt x="19650" y="16795"/>
                </a:cubicBezTo>
                <a:cubicBezTo>
                  <a:pt x="19564" y="16786"/>
                  <a:pt x="19422" y="16786"/>
                  <a:pt x="19335" y="16795"/>
                </a:cubicBezTo>
                <a:close/>
                <a:moveTo>
                  <a:pt x="4903" y="16796"/>
                </a:moveTo>
                <a:cubicBezTo>
                  <a:pt x="4869" y="16808"/>
                  <a:pt x="4880" y="16818"/>
                  <a:pt x="4929" y="16820"/>
                </a:cubicBezTo>
                <a:cubicBezTo>
                  <a:pt x="4973" y="16822"/>
                  <a:pt x="4997" y="16812"/>
                  <a:pt x="4984" y="16799"/>
                </a:cubicBezTo>
                <a:cubicBezTo>
                  <a:pt x="4970" y="16787"/>
                  <a:pt x="4933" y="16785"/>
                  <a:pt x="4903" y="16796"/>
                </a:cubicBezTo>
                <a:close/>
                <a:moveTo>
                  <a:pt x="9803" y="16822"/>
                </a:moveTo>
                <a:cubicBezTo>
                  <a:pt x="9611" y="16822"/>
                  <a:pt x="9565" y="16875"/>
                  <a:pt x="9670" y="16973"/>
                </a:cubicBezTo>
                <a:cubicBezTo>
                  <a:pt x="9712" y="17012"/>
                  <a:pt x="9708" y="17032"/>
                  <a:pt x="9648" y="17073"/>
                </a:cubicBezTo>
                <a:cubicBezTo>
                  <a:pt x="9580" y="17119"/>
                  <a:pt x="9586" y="17126"/>
                  <a:pt x="9714" y="17149"/>
                </a:cubicBezTo>
                <a:cubicBezTo>
                  <a:pt x="9802" y="17164"/>
                  <a:pt x="9890" y="17216"/>
                  <a:pt x="9948" y="17288"/>
                </a:cubicBezTo>
                <a:cubicBezTo>
                  <a:pt x="10151" y="17542"/>
                  <a:pt x="10247" y="17317"/>
                  <a:pt x="10075" y="16990"/>
                </a:cubicBezTo>
                <a:cubicBezTo>
                  <a:pt x="9992" y="16830"/>
                  <a:pt x="9980" y="16822"/>
                  <a:pt x="9803" y="16822"/>
                </a:cubicBezTo>
                <a:close/>
                <a:moveTo>
                  <a:pt x="4470" y="16827"/>
                </a:moveTo>
                <a:lnTo>
                  <a:pt x="3407" y="16845"/>
                </a:lnTo>
                <a:cubicBezTo>
                  <a:pt x="2823" y="16856"/>
                  <a:pt x="2319" y="16874"/>
                  <a:pt x="2286" y="16886"/>
                </a:cubicBezTo>
                <a:cubicBezTo>
                  <a:pt x="2254" y="16898"/>
                  <a:pt x="2237" y="16932"/>
                  <a:pt x="2250" y="16962"/>
                </a:cubicBezTo>
                <a:cubicBezTo>
                  <a:pt x="2277" y="17028"/>
                  <a:pt x="2298" y="17029"/>
                  <a:pt x="2462" y="16976"/>
                </a:cubicBezTo>
                <a:cubicBezTo>
                  <a:pt x="2532" y="16954"/>
                  <a:pt x="3011" y="16911"/>
                  <a:pt x="3529" y="16881"/>
                </a:cubicBezTo>
                <a:lnTo>
                  <a:pt x="4470" y="16827"/>
                </a:lnTo>
                <a:close/>
                <a:moveTo>
                  <a:pt x="14398" y="16872"/>
                </a:moveTo>
                <a:cubicBezTo>
                  <a:pt x="14277" y="16879"/>
                  <a:pt x="14376" y="16886"/>
                  <a:pt x="14618" y="16886"/>
                </a:cubicBezTo>
                <a:cubicBezTo>
                  <a:pt x="14861" y="16886"/>
                  <a:pt x="14960" y="16879"/>
                  <a:pt x="14839" y="16872"/>
                </a:cubicBezTo>
                <a:cubicBezTo>
                  <a:pt x="14717" y="16864"/>
                  <a:pt x="14519" y="16864"/>
                  <a:pt x="14398" y="16872"/>
                </a:cubicBezTo>
                <a:close/>
                <a:moveTo>
                  <a:pt x="1393" y="16910"/>
                </a:moveTo>
                <a:cubicBezTo>
                  <a:pt x="1283" y="16918"/>
                  <a:pt x="1363" y="16926"/>
                  <a:pt x="1571" y="16926"/>
                </a:cubicBezTo>
                <a:cubicBezTo>
                  <a:pt x="1779" y="16926"/>
                  <a:pt x="1869" y="16918"/>
                  <a:pt x="1771" y="16910"/>
                </a:cubicBezTo>
                <a:cubicBezTo>
                  <a:pt x="1674" y="16902"/>
                  <a:pt x="1504" y="16902"/>
                  <a:pt x="1393" y="16910"/>
                </a:cubicBezTo>
                <a:close/>
                <a:moveTo>
                  <a:pt x="730" y="16946"/>
                </a:moveTo>
                <a:cubicBezTo>
                  <a:pt x="637" y="16945"/>
                  <a:pt x="523" y="16959"/>
                  <a:pt x="477" y="16978"/>
                </a:cubicBezTo>
                <a:lnTo>
                  <a:pt x="394" y="17011"/>
                </a:lnTo>
                <a:lnTo>
                  <a:pt x="477" y="17011"/>
                </a:lnTo>
                <a:cubicBezTo>
                  <a:pt x="523" y="17012"/>
                  <a:pt x="637" y="16998"/>
                  <a:pt x="730" y="16980"/>
                </a:cubicBezTo>
                <a:lnTo>
                  <a:pt x="898" y="16947"/>
                </a:lnTo>
                <a:lnTo>
                  <a:pt x="730" y="16946"/>
                </a:lnTo>
                <a:close/>
                <a:moveTo>
                  <a:pt x="10460" y="17016"/>
                </a:moveTo>
                <a:cubicBezTo>
                  <a:pt x="10392" y="17016"/>
                  <a:pt x="10409" y="17126"/>
                  <a:pt x="10490" y="17208"/>
                </a:cubicBezTo>
                <a:cubicBezTo>
                  <a:pt x="10587" y="17306"/>
                  <a:pt x="10710" y="17309"/>
                  <a:pt x="10710" y="17215"/>
                </a:cubicBezTo>
                <a:cubicBezTo>
                  <a:pt x="10710" y="17144"/>
                  <a:pt x="10549" y="17016"/>
                  <a:pt x="10460" y="17016"/>
                </a:cubicBezTo>
                <a:close/>
                <a:moveTo>
                  <a:pt x="6416" y="17029"/>
                </a:moveTo>
                <a:cubicBezTo>
                  <a:pt x="6383" y="17042"/>
                  <a:pt x="6392" y="17050"/>
                  <a:pt x="6441" y="17052"/>
                </a:cubicBezTo>
                <a:cubicBezTo>
                  <a:pt x="6485" y="17054"/>
                  <a:pt x="6511" y="17045"/>
                  <a:pt x="6497" y="17032"/>
                </a:cubicBezTo>
                <a:cubicBezTo>
                  <a:pt x="6483" y="17019"/>
                  <a:pt x="6447" y="17018"/>
                  <a:pt x="6416" y="17029"/>
                </a:cubicBezTo>
                <a:close/>
                <a:moveTo>
                  <a:pt x="6709" y="17029"/>
                </a:moveTo>
                <a:cubicBezTo>
                  <a:pt x="6676" y="17042"/>
                  <a:pt x="6687" y="17050"/>
                  <a:pt x="6736" y="17052"/>
                </a:cubicBezTo>
                <a:cubicBezTo>
                  <a:pt x="6780" y="17054"/>
                  <a:pt x="6804" y="17045"/>
                  <a:pt x="6790" y="17032"/>
                </a:cubicBezTo>
                <a:cubicBezTo>
                  <a:pt x="6776" y="17019"/>
                  <a:pt x="6740" y="17018"/>
                  <a:pt x="6709" y="17029"/>
                </a:cubicBezTo>
                <a:close/>
                <a:moveTo>
                  <a:pt x="5058" y="17065"/>
                </a:moveTo>
                <a:cubicBezTo>
                  <a:pt x="4896" y="17066"/>
                  <a:pt x="4798" y="17078"/>
                  <a:pt x="4840" y="17092"/>
                </a:cubicBezTo>
                <a:cubicBezTo>
                  <a:pt x="4882" y="17106"/>
                  <a:pt x="4987" y="17110"/>
                  <a:pt x="5072" y="17103"/>
                </a:cubicBezTo>
                <a:cubicBezTo>
                  <a:pt x="5359" y="17078"/>
                  <a:pt x="5353" y="17064"/>
                  <a:pt x="5058" y="17065"/>
                </a:cubicBezTo>
                <a:close/>
                <a:moveTo>
                  <a:pt x="5407" y="17068"/>
                </a:moveTo>
                <a:cubicBezTo>
                  <a:pt x="5374" y="17080"/>
                  <a:pt x="5384" y="17089"/>
                  <a:pt x="5433" y="17091"/>
                </a:cubicBezTo>
                <a:cubicBezTo>
                  <a:pt x="5478" y="17092"/>
                  <a:pt x="5502" y="17083"/>
                  <a:pt x="5488" y="17070"/>
                </a:cubicBezTo>
                <a:cubicBezTo>
                  <a:pt x="5474" y="17057"/>
                  <a:pt x="5438" y="17057"/>
                  <a:pt x="5407" y="17068"/>
                </a:cubicBezTo>
                <a:close/>
                <a:moveTo>
                  <a:pt x="12109" y="17104"/>
                </a:moveTo>
                <a:cubicBezTo>
                  <a:pt x="11999" y="17112"/>
                  <a:pt x="12078" y="17120"/>
                  <a:pt x="12286" y="17120"/>
                </a:cubicBezTo>
                <a:cubicBezTo>
                  <a:pt x="12494" y="17120"/>
                  <a:pt x="12585" y="17113"/>
                  <a:pt x="12487" y="17105"/>
                </a:cubicBezTo>
                <a:cubicBezTo>
                  <a:pt x="12390" y="17097"/>
                  <a:pt x="12219" y="17096"/>
                  <a:pt x="12109" y="17104"/>
                </a:cubicBezTo>
                <a:close/>
                <a:moveTo>
                  <a:pt x="7653" y="17144"/>
                </a:moveTo>
                <a:cubicBezTo>
                  <a:pt x="7589" y="17153"/>
                  <a:pt x="7632" y="17160"/>
                  <a:pt x="7747" y="17161"/>
                </a:cubicBezTo>
                <a:cubicBezTo>
                  <a:pt x="7863" y="17161"/>
                  <a:pt x="7915" y="17154"/>
                  <a:pt x="7863" y="17145"/>
                </a:cubicBezTo>
                <a:cubicBezTo>
                  <a:pt x="7811" y="17136"/>
                  <a:pt x="7717" y="17135"/>
                  <a:pt x="7653" y="17144"/>
                </a:cubicBezTo>
                <a:close/>
                <a:moveTo>
                  <a:pt x="8536" y="17144"/>
                </a:moveTo>
                <a:cubicBezTo>
                  <a:pt x="8449" y="17152"/>
                  <a:pt x="8520" y="17158"/>
                  <a:pt x="8694" y="17158"/>
                </a:cubicBezTo>
                <a:cubicBezTo>
                  <a:pt x="8867" y="17158"/>
                  <a:pt x="8937" y="17152"/>
                  <a:pt x="8850" y="17144"/>
                </a:cubicBezTo>
                <a:cubicBezTo>
                  <a:pt x="8763" y="17135"/>
                  <a:pt x="8623" y="17135"/>
                  <a:pt x="8536" y="17144"/>
                </a:cubicBezTo>
                <a:close/>
                <a:moveTo>
                  <a:pt x="20092" y="17179"/>
                </a:moveTo>
                <a:cubicBezTo>
                  <a:pt x="19520" y="17182"/>
                  <a:pt x="19165" y="17195"/>
                  <a:pt x="19304" y="17208"/>
                </a:cubicBezTo>
                <a:cubicBezTo>
                  <a:pt x="19726" y="17245"/>
                  <a:pt x="21131" y="17245"/>
                  <a:pt x="21131" y="17208"/>
                </a:cubicBezTo>
                <a:cubicBezTo>
                  <a:pt x="21131" y="17187"/>
                  <a:pt x="20694" y="17175"/>
                  <a:pt x="20092" y="17179"/>
                </a:cubicBezTo>
                <a:close/>
                <a:moveTo>
                  <a:pt x="18141" y="17183"/>
                </a:moveTo>
                <a:cubicBezTo>
                  <a:pt x="18107" y="17196"/>
                  <a:pt x="18117" y="17206"/>
                  <a:pt x="18166" y="17208"/>
                </a:cubicBezTo>
                <a:cubicBezTo>
                  <a:pt x="18210" y="17209"/>
                  <a:pt x="18234" y="17200"/>
                  <a:pt x="18220" y="17187"/>
                </a:cubicBezTo>
                <a:cubicBezTo>
                  <a:pt x="18206" y="17174"/>
                  <a:pt x="18171" y="17172"/>
                  <a:pt x="18141" y="17183"/>
                </a:cubicBezTo>
                <a:close/>
                <a:moveTo>
                  <a:pt x="10715" y="17405"/>
                </a:moveTo>
                <a:cubicBezTo>
                  <a:pt x="10660" y="17411"/>
                  <a:pt x="10626" y="17435"/>
                  <a:pt x="10626" y="17475"/>
                </a:cubicBezTo>
                <a:cubicBezTo>
                  <a:pt x="10626" y="17551"/>
                  <a:pt x="10847" y="17849"/>
                  <a:pt x="10983" y="17956"/>
                </a:cubicBezTo>
                <a:cubicBezTo>
                  <a:pt x="11127" y="18070"/>
                  <a:pt x="11185" y="18044"/>
                  <a:pt x="11153" y="17879"/>
                </a:cubicBezTo>
                <a:cubicBezTo>
                  <a:pt x="11100" y="17598"/>
                  <a:pt x="11040" y="17478"/>
                  <a:pt x="10934" y="17441"/>
                </a:cubicBezTo>
                <a:cubicBezTo>
                  <a:pt x="10849" y="17411"/>
                  <a:pt x="10771" y="17399"/>
                  <a:pt x="10715" y="17405"/>
                </a:cubicBezTo>
                <a:close/>
                <a:moveTo>
                  <a:pt x="5179" y="17483"/>
                </a:moveTo>
                <a:cubicBezTo>
                  <a:pt x="5106" y="17484"/>
                  <a:pt x="5045" y="17543"/>
                  <a:pt x="4981" y="17676"/>
                </a:cubicBezTo>
                <a:cubicBezTo>
                  <a:pt x="4945" y="17750"/>
                  <a:pt x="4876" y="17869"/>
                  <a:pt x="4826" y="17938"/>
                </a:cubicBezTo>
                <a:cubicBezTo>
                  <a:pt x="4775" y="18008"/>
                  <a:pt x="4755" y="18063"/>
                  <a:pt x="4781" y="18063"/>
                </a:cubicBezTo>
                <a:cubicBezTo>
                  <a:pt x="4808" y="18063"/>
                  <a:pt x="4841" y="18033"/>
                  <a:pt x="4856" y="17996"/>
                </a:cubicBezTo>
                <a:cubicBezTo>
                  <a:pt x="4915" y="17841"/>
                  <a:pt x="5004" y="17792"/>
                  <a:pt x="5243" y="17785"/>
                </a:cubicBezTo>
                <a:cubicBezTo>
                  <a:pt x="5434" y="17780"/>
                  <a:pt x="5447" y="17776"/>
                  <a:pt x="5311" y="17765"/>
                </a:cubicBezTo>
                <a:cubicBezTo>
                  <a:pt x="5045" y="17742"/>
                  <a:pt x="5000" y="17720"/>
                  <a:pt x="5097" y="17654"/>
                </a:cubicBezTo>
                <a:cubicBezTo>
                  <a:pt x="5142" y="17624"/>
                  <a:pt x="5164" y="17599"/>
                  <a:pt x="5145" y="17599"/>
                </a:cubicBezTo>
                <a:cubicBezTo>
                  <a:pt x="5126" y="17599"/>
                  <a:pt x="5135" y="17572"/>
                  <a:pt x="5163" y="17540"/>
                </a:cubicBezTo>
                <a:cubicBezTo>
                  <a:pt x="5192" y="17508"/>
                  <a:pt x="5199" y="17483"/>
                  <a:pt x="5179" y="17483"/>
                </a:cubicBezTo>
                <a:close/>
                <a:moveTo>
                  <a:pt x="1812" y="17492"/>
                </a:moveTo>
                <a:cubicBezTo>
                  <a:pt x="1679" y="17499"/>
                  <a:pt x="1787" y="17506"/>
                  <a:pt x="2053" y="17506"/>
                </a:cubicBezTo>
                <a:cubicBezTo>
                  <a:pt x="2319" y="17506"/>
                  <a:pt x="2428" y="17499"/>
                  <a:pt x="2295" y="17492"/>
                </a:cubicBezTo>
                <a:cubicBezTo>
                  <a:pt x="2163" y="17484"/>
                  <a:pt x="1945" y="17484"/>
                  <a:pt x="1812" y="17492"/>
                </a:cubicBezTo>
                <a:close/>
                <a:moveTo>
                  <a:pt x="5867" y="17493"/>
                </a:moveTo>
                <a:cubicBezTo>
                  <a:pt x="5792" y="17501"/>
                  <a:pt x="5853" y="17508"/>
                  <a:pt x="6003" y="17508"/>
                </a:cubicBezTo>
                <a:cubicBezTo>
                  <a:pt x="6153" y="17508"/>
                  <a:pt x="6215" y="17501"/>
                  <a:pt x="6140" y="17493"/>
                </a:cubicBezTo>
                <a:cubicBezTo>
                  <a:pt x="6065" y="17484"/>
                  <a:pt x="5942" y="17484"/>
                  <a:pt x="5867" y="17493"/>
                </a:cubicBezTo>
                <a:close/>
                <a:moveTo>
                  <a:pt x="1087" y="17528"/>
                </a:moveTo>
                <a:cubicBezTo>
                  <a:pt x="844" y="17524"/>
                  <a:pt x="617" y="17540"/>
                  <a:pt x="583" y="17561"/>
                </a:cubicBezTo>
                <a:cubicBezTo>
                  <a:pt x="537" y="17590"/>
                  <a:pt x="562" y="17595"/>
                  <a:pt x="673" y="17577"/>
                </a:cubicBezTo>
                <a:cubicBezTo>
                  <a:pt x="840" y="17550"/>
                  <a:pt x="912" y="17600"/>
                  <a:pt x="813" y="17676"/>
                </a:cubicBezTo>
                <a:cubicBezTo>
                  <a:pt x="779" y="17702"/>
                  <a:pt x="750" y="17744"/>
                  <a:pt x="749" y="17768"/>
                </a:cubicBezTo>
                <a:cubicBezTo>
                  <a:pt x="749" y="17793"/>
                  <a:pt x="702" y="17863"/>
                  <a:pt x="646" y="17926"/>
                </a:cubicBezTo>
                <a:cubicBezTo>
                  <a:pt x="554" y="18031"/>
                  <a:pt x="521" y="18042"/>
                  <a:pt x="284" y="18043"/>
                </a:cubicBezTo>
                <a:cubicBezTo>
                  <a:pt x="101" y="18044"/>
                  <a:pt x="18" y="18061"/>
                  <a:pt x="4" y="18098"/>
                </a:cubicBezTo>
                <a:cubicBezTo>
                  <a:pt x="-12" y="18141"/>
                  <a:pt x="23" y="18146"/>
                  <a:pt x="178" y="18125"/>
                </a:cubicBezTo>
                <a:cubicBezTo>
                  <a:pt x="448" y="18087"/>
                  <a:pt x="481" y="18122"/>
                  <a:pt x="336" y="18290"/>
                </a:cubicBezTo>
                <a:cubicBezTo>
                  <a:pt x="159" y="18496"/>
                  <a:pt x="23" y="18752"/>
                  <a:pt x="53" y="18824"/>
                </a:cubicBezTo>
                <a:cubicBezTo>
                  <a:pt x="82" y="18892"/>
                  <a:pt x="44" y="18895"/>
                  <a:pt x="813" y="18781"/>
                </a:cubicBezTo>
                <a:cubicBezTo>
                  <a:pt x="1068" y="18743"/>
                  <a:pt x="1295" y="18697"/>
                  <a:pt x="1316" y="18679"/>
                </a:cubicBezTo>
                <a:cubicBezTo>
                  <a:pt x="1380" y="18626"/>
                  <a:pt x="1208" y="18638"/>
                  <a:pt x="682" y="18726"/>
                </a:cubicBezTo>
                <a:cubicBezTo>
                  <a:pt x="92" y="18823"/>
                  <a:pt x="33" y="18812"/>
                  <a:pt x="181" y="18633"/>
                </a:cubicBezTo>
                <a:cubicBezTo>
                  <a:pt x="240" y="18561"/>
                  <a:pt x="288" y="18487"/>
                  <a:pt x="288" y="18468"/>
                </a:cubicBezTo>
                <a:cubicBezTo>
                  <a:pt x="288" y="18449"/>
                  <a:pt x="362" y="18358"/>
                  <a:pt x="452" y="18267"/>
                </a:cubicBezTo>
                <a:cubicBezTo>
                  <a:pt x="590" y="18128"/>
                  <a:pt x="640" y="18102"/>
                  <a:pt x="777" y="18102"/>
                </a:cubicBezTo>
                <a:cubicBezTo>
                  <a:pt x="866" y="18102"/>
                  <a:pt x="968" y="18083"/>
                  <a:pt x="1002" y="18060"/>
                </a:cubicBezTo>
                <a:cubicBezTo>
                  <a:pt x="1049" y="18029"/>
                  <a:pt x="1023" y="18024"/>
                  <a:pt x="894" y="18041"/>
                </a:cubicBezTo>
                <a:cubicBezTo>
                  <a:pt x="799" y="18053"/>
                  <a:pt x="710" y="18052"/>
                  <a:pt x="696" y="18039"/>
                </a:cubicBezTo>
                <a:cubicBezTo>
                  <a:pt x="682" y="18027"/>
                  <a:pt x="714" y="17953"/>
                  <a:pt x="765" y="17876"/>
                </a:cubicBezTo>
                <a:cubicBezTo>
                  <a:pt x="816" y="17798"/>
                  <a:pt x="878" y="17699"/>
                  <a:pt x="903" y="17657"/>
                </a:cubicBezTo>
                <a:cubicBezTo>
                  <a:pt x="939" y="17594"/>
                  <a:pt x="1006" y="17574"/>
                  <a:pt x="1238" y="17557"/>
                </a:cubicBezTo>
                <a:cubicBezTo>
                  <a:pt x="1507" y="17536"/>
                  <a:pt x="1497" y="17534"/>
                  <a:pt x="1087" y="17528"/>
                </a:cubicBezTo>
                <a:close/>
                <a:moveTo>
                  <a:pt x="14083" y="17765"/>
                </a:moveTo>
                <a:cubicBezTo>
                  <a:pt x="14019" y="17774"/>
                  <a:pt x="14061" y="17781"/>
                  <a:pt x="14177" y="17782"/>
                </a:cubicBezTo>
                <a:cubicBezTo>
                  <a:pt x="14292" y="17782"/>
                  <a:pt x="14344" y="17774"/>
                  <a:pt x="14293" y="17765"/>
                </a:cubicBezTo>
                <a:cubicBezTo>
                  <a:pt x="14241" y="17756"/>
                  <a:pt x="14147" y="17756"/>
                  <a:pt x="14083" y="17765"/>
                </a:cubicBezTo>
                <a:close/>
                <a:moveTo>
                  <a:pt x="3739" y="17793"/>
                </a:moveTo>
                <a:cubicBezTo>
                  <a:pt x="3618" y="17793"/>
                  <a:pt x="3528" y="17805"/>
                  <a:pt x="3539" y="17821"/>
                </a:cubicBezTo>
                <a:cubicBezTo>
                  <a:pt x="3564" y="17859"/>
                  <a:pt x="3887" y="17858"/>
                  <a:pt x="3928" y="17820"/>
                </a:cubicBezTo>
                <a:cubicBezTo>
                  <a:pt x="3944" y="17805"/>
                  <a:pt x="3859" y="17793"/>
                  <a:pt x="3739" y="17793"/>
                </a:cubicBezTo>
                <a:close/>
                <a:moveTo>
                  <a:pt x="3178" y="17803"/>
                </a:moveTo>
                <a:cubicBezTo>
                  <a:pt x="3126" y="17813"/>
                  <a:pt x="3159" y="17821"/>
                  <a:pt x="3251" y="17821"/>
                </a:cubicBezTo>
                <a:cubicBezTo>
                  <a:pt x="3343" y="17822"/>
                  <a:pt x="3386" y="17814"/>
                  <a:pt x="3346" y="17805"/>
                </a:cubicBezTo>
                <a:cubicBezTo>
                  <a:pt x="3306" y="17795"/>
                  <a:pt x="3230" y="17794"/>
                  <a:pt x="3178" y="17803"/>
                </a:cubicBezTo>
                <a:close/>
                <a:moveTo>
                  <a:pt x="13360" y="17902"/>
                </a:moveTo>
                <a:cubicBezTo>
                  <a:pt x="13210" y="17899"/>
                  <a:pt x="13072" y="17922"/>
                  <a:pt x="13032" y="17973"/>
                </a:cubicBezTo>
                <a:cubicBezTo>
                  <a:pt x="12945" y="18082"/>
                  <a:pt x="12971" y="18135"/>
                  <a:pt x="13115" y="18149"/>
                </a:cubicBezTo>
                <a:cubicBezTo>
                  <a:pt x="13190" y="18156"/>
                  <a:pt x="13271" y="18158"/>
                  <a:pt x="13294" y="18152"/>
                </a:cubicBezTo>
                <a:cubicBezTo>
                  <a:pt x="13330" y="18144"/>
                  <a:pt x="13437" y="18134"/>
                  <a:pt x="13809" y="18107"/>
                </a:cubicBezTo>
                <a:cubicBezTo>
                  <a:pt x="13890" y="18101"/>
                  <a:pt x="13872" y="18049"/>
                  <a:pt x="13767" y="17989"/>
                </a:cubicBezTo>
                <a:cubicBezTo>
                  <a:pt x="13674" y="17935"/>
                  <a:pt x="13511" y="17905"/>
                  <a:pt x="13360" y="17902"/>
                </a:cubicBezTo>
                <a:close/>
                <a:moveTo>
                  <a:pt x="12799" y="17957"/>
                </a:moveTo>
                <a:cubicBezTo>
                  <a:pt x="12787" y="17948"/>
                  <a:pt x="12763" y="17951"/>
                  <a:pt x="12720" y="17961"/>
                </a:cubicBezTo>
                <a:cubicBezTo>
                  <a:pt x="12666" y="17974"/>
                  <a:pt x="12579" y="17985"/>
                  <a:pt x="12527" y="17985"/>
                </a:cubicBezTo>
                <a:cubicBezTo>
                  <a:pt x="12460" y="17986"/>
                  <a:pt x="12434" y="18009"/>
                  <a:pt x="12434" y="18066"/>
                </a:cubicBezTo>
                <a:cubicBezTo>
                  <a:pt x="12434" y="18136"/>
                  <a:pt x="12456" y="18145"/>
                  <a:pt x="12612" y="18134"/>
                </a:cubicBezTo>
                <a:cubicBezTo>
                  <a:pt x="12764" y="18124"/>
                  <a:pt x="12792" y="18109"/>
                  <a:pt x="12804" y="18030"/>
                </a:cubicBezTo>
                <a:cubicBezTo>
                  <a:pt x="12810" y="17990"/>
                  <a:pt x="12811" y="17967"/>
                  <a:pt x="12799" y="17957"/>
                </a:cubicBezTo>
                <a:close/>
                <a:moveTo>
                  <a:pt x="8770" y="18161"/>
                </a:moveTo>
                <a:cubicBezTo>
                  <a:pt x="8759" y="18150"/>
                  <a:pt x="8680" y="18286"/>
                  <a:pt x="8594" y="18462"/>
                </a:cubicBezTo>
                <a:cubicBezTo>
                  <a:pt x="8303" y="19058"/>
                  <a:pt x="8308" y="19052"/>
                  <a:pt x="8146" y="19069"/>
                </a:cubicBezTo>
                <a:cubicBezTo>
                  <a:pt x="8011" y="19083"/>
                  <a:pt x="8008" y="19085"/>
                  <a:pt x="8104" y="19110"/>
                </a:cubicBezTo>
                <a:cubicBezTo>
                  <a:pt x="8190" y="19131"/>
                  <a:pt x="8208" y="19156"/>
                  <a:pt x="8198" y="19249"/>
                </a:cubicBezTo>
                <a:lnTo>
                  <a:pt x="8186" y="19364"/>
                </a:lnTo>
                <a:lnTo>
                  <a:pt x="8275" y="19238"/>
                </a:lnTo>
                <a:lnTo>
                  <a:pt x="8362" y="19114"/>
                </a:lnTo>
                <a:lnTo>
                  <a:pt x="8910" y="19116"/>
                </a:lnTo>
                <a:cubicBezTo>
                  <a:pt x="9211" y="19116"/>
                  <a:pt x="9469" y="19106"/>
                  <a:pt x="9482" y="19094"/>
                </a:cubicBezTo>
                <a:cubicBezTo>
                  <a:pt x="9495" y="19082"/>
                  <a:pt x="9267" y="19072"/>
                  <a:pt x="8975" y="19072"/>
                </a:cubicBezTo>
                <a:cubicBezTo>
                  <a:pt x="8660" y="19072"/>
                  <a:pt x="8436" y="19056"/>
                  <a:pt x="8420" y="19032"/>
                </a:cubicBezTo>
                <a:cubicBezTo>
                  <a:pt x="8405" y="19011"/>
                  <a:pt x="8427" y="18928"/>
                  <a:pt x="8469" y="18848"/>
                </a:cubicBezTo>
                <a:lnTo>
                  <a:pt x="8546" y="18704"/>
                </a:lnTo>
                <a:lnTo>
                  <a:pt x="8903" y="18682"/>
                </a:lnTo>
                <a:lnTo>
                  <a:pt x="9261" y="18661"/>
                </a:lnTo>
                <a:lnTo>
                  <a:pt x="8941" y="18653"/>
                </a:lnTo>
                <a:cubicBezTo>
                  <a:pt x="8766" y="18649"/>
                  <a:pt x="8611" y="18634"/>
                  <a:pt x="8596" y="18621"/>
                </a:cubicBezTo>
                <a:cubicBezTo>
                  <a:pt x="8581" y="18607"/>
                  <a:pt x="8595" y="18550"/>
                  <a:pt x="8626" y="18494"/>
                </a:cubicBezTo>
                <a:cubicBezTo>
                  <a:pt x="8748" y="18277"/>
                  <a:pt x="8790" y="18179"/>
                  <a:pt x="8770" y="18161"/>
                </a:cubicBezTo>
                <a:close/>
                <a:moveTo>
                  <a:pt x="4707" y="18180"/>
                </a:moveTo>
                <a:cubicBezTo>
                  <a:pt x="4680" y="18180"/>
                  <a:pt x="4659" y="18196"/>
                  <a:pt x="4659" y="18214"/>
                </a:cubicBezTo>
                <a:cubicBezTo>
                  <a:pt x="4659" y="18232"/>
                  <a:pt x="4613" y="18292"/>
                  <a:pt x="4556" y="18349"/>
                </a:cubicBezTo>
                <a:cubicBezTo>
                  <a:pt x="4499" y="18405"/>
                  <a:pt x="4464" y="18452"/>
                  <a:pt x="4476" y="18452"/>
                </a:cubicBezTo>
                <a:cubicBezTo>
                  <a:pt x="4489" y="18452"/>
                  <a:pt x="4460" y="18514"/>
                  <a:pt x="4411" y="18589"/>
                </a:cubicBezTo>
                <a:cubicBezTo>
                  <a:pt x="4363" y="18665"/>
                  <a:pt x="4323" y="18744"/>
                  <a:pt x="4323" y="18764"/>
                </a:cubicBezTo>
                <a:cubicBezTo>
                  <a:pt x="4323" y="18846"/>
                  <a:pt x="4374" y="18792"/>
                  <a:pt x="4454" y="18624"/>
                </a:cubicBezTo>
                <a:cubicBezTo>
                  <a:pt x="4501" y="18527"/>
                  <a:pt x="4566" y="18437"/>
                  <a:pt x="4599" y="18426"/>
                </a:cubicBezTo>
                <a:cubicBezTo>
                  <a:pt x="4632" y="18414"/>
                  <a:pt x="4647" y="18388"/>
                  <a:pt x="4633" y="18368"/>
                </a:cubicBezTo>
                <a:cubicBezTo>
                  <a:pt x="4619" y="18348"/>
                  <a:pt x="4642" y="18296"/>
                  <a:pt x="4682" y="18255"/>
                </a:cubicBezTo>
                <a:cubicBezTo>
                  <a:pt x="4725" y="18211"/>
                  <a:pt x="4735" y="18180"/>
                  <a:pt x="4707" y="18180"/>
                </a:cubicBezTo>
                <a:close/>
                <a:moveTo>
                  <a:pt x="14648" y="18202"/>
                </a:moveTo>
                <a:cubicBezTo>
                  <a:pt x="14474" y="18189"/>
                  <a:pt x="14428" y="18202"/>
                  <a:pt x="14315" y="18298"/>
                </a:cubicBezTo>
                <a:cubicBezTo>
                  <a:pt x="14200" y="18395"/>
                  <a:pt x="14191" y="18416"/>
                  <a:pt x="14242" y="18473"/>
                </a:cubicBezTo>
                <a:cubicBezTo>
                  <a:pt x="14288" y="18525"/>
                  <a:pt x="14345" y="18533"/>
                  <a:pt x="14532" y="18514"/>
                </a:cubicBezTo>
                <a:cubicBezTo>
                  <a:pt x="14950" y="18470"/>
                  <a:pt x="15119" y="18406"/>
                  <a:pt x="15122" y="18291"/>
                </a:cubicBezTo>
                <a:cubicBezTo>
                  <a:pt x="15122" y="18260"/>
                  <a:pt x="14915" y="18221"/>
                  <a:pt x="14648" y="18202"/>
                </a:cubicBezTo>
                <a:close/>
                <a:moveTo>
                  <a:pt x="13969" y="18257"/>
                </a:moveTo>
                <a:cubicBezTo>
                  <a:pt x="13794" y="18257"/>
                  <a:pt x="13651" y="18328"/>
                  <a:pt x="13651" y="18413"/>
                </a:cubicBezTo>
                <a:cubicBezTo>
                  <a:pt x="13651" y="18501"/>
                  <a:pt x="13780" y="18517"/>
                  <a:pt x="13964" y="18452"/>
                </a:cubicBezTo>
                <a:cubicBezTo>
                  <a:pt x="14109" y="18401"/>
                  <a:pt x="14113" y="18257"/>
                  <a:pt x="13969" y="18257"/>
                </a:cubicBezTo>
                <a:close/>
                <a:moveTo>
                  <a:pt x="15214" y="18305"/>
                </a:moveTo>
                <a:cubicBezTo>
                  <a:pt x="15183" y="18296"/>
                  <a:pt x="15174" y="18313"/>
                  <a:pt x="15189" y="18351"/>
                </a:cubicBezTo>
                <a:cubicBezTo>
                  <a:pt x="15203" y="18385"/>
                  <a:pt x="15235" y="18413"/>
                  <a:pt x="15257" y="18413"/>
                </a:cubicBezTo>
                <a:cubicBezTo>
                  <a:pt x="15312" y="18413"/>
                  <a:pt x="15277" y="18325"/>
                  <a:pt x="15214" y="18305"/>
                </a:cubicBezTo>
                <a:close/>
                <a:moveTo>
                  <a:pt x="11110" y="18307"/>
                </a:moveTo>
                <a:cubicBezTo>
                  <a:pt x="11095" y="18312"/>
                  <a:pt x="11088" y="18325"/>
                  <a:pt x="11088" y="18345"/>
                </a:cubicBezTo>
                <a:cubicBezTo>
                  <a:pt x="11088" y="18377"/>
                  <a:pt x="11131" y="18430"/>
                  <a:pt x="11183" y="18462"/>
                </a:cubicBezTo>
                <a:cubicBezTo>
                  <a:pt x="11266" y="18513"/>
                  <a:pt x="11293" y="18513"/>
                  <a:pt x="11393" y="18465"/>
                </a:cubicBezTo>
                <a:cubicBezTo>
                  <a:pt x="11457" y="18435"/>
                  <a:pt x="11508" y="18394"/>
                  <a:pt x="11508" y="18373"/>
                </a:cubicBezTo>
                <a:cubicBezTo>
                  <a:pt x="11508" y="18352"/>
                  <a:pt x="11457" y="18335"/>
                  <a:pt x="11393" y="18334"/>
                </a:cubicBezTo>
                <a:cubicBezTo>
                  <a:pt x="11330" y="18334"/>
                  <a:pt x="11235" y="18324"/>
                  <a:pt x="11183" y="18311"/>
                </a:cubicBezTo>
                <a:cubicBezTo>
                  <a:pt x="11150" y="18303"/>
                  <a:pt x="11126" y="18301"/>
                  <a:pt x="11110" y="18307"/>
                </a:cubicBezTo>
                <a:close/>
                <a:moveTo>
                  <a:pt x="6077" y="18310"/>
                </a:moveTo>
                <a:cubicBezTo>
                  <a:pt x="6048" y="18321"/>
                  <a:pt x="6072" y="18329"/>
                  <a:pt x="6129" y="18329"/>
                </a:cubicBezTo>
                <a:cubicBezTo>
                  <a:pt x="6187" y="18329"/>
                  <a:pt x="6210" y="18321"/>
                  <a:pt x="6182" y="18310"/>
                </a:cubicBezTo>
                <a:cubicBezTo>
                  <a:pt x="6153" y="18299"/>
                  <a:pt x="6106" y="18299"/>
                  <a:pt x="6077" y="18310"/>
                </a:cubicBezTo>
                <a:close/>
                <a:moveTo>
                  <a:pt x="11980" y="18325"/>
                </a:moveTo>
                <a:cubicBezTo>
                  <a:pt x="11718" y="18325"/>
                  <a:pt x="11582" y="18405"/>
                  <a:pt x="11674" y="18506"/>
                </a:cubicBezTo>
                <a:cubicBezTo>
                  <a:pt x="11716" y="18554"/>
                  <a:pt x="11798" y="18562"/>
                  <a:pt x="12084" y="18547"/>
                </a:cubicBezTo>
                <a:cubicBezTo>
                  <a:pt x="12444" y="18529"/>
                  <a:pt x="12517" y="18513"/>
                  <a:pt x="12517" y="18452"/>
                </a:cubicBezTo>
                <a:cubicBezTo>
                  <a:pt x="12517" y="18395"/>
                  <a:pt x="12218" y="18325"/>
                  <a:pt x="11980" y="18325"/>
                </a:cubicBezTo>
                <a:close/>
                <a:moveTo>
                  <a:pt x="5427" y="18346"/>
                </a:moveTo>
                <a:cubicBezTo>
                  <a:pt x="5363" y="18355"/>
                  <a:pt x="5405" y="18363"/>
                  <a:pt x="5521" y="18363"/>
                </a:cubicBezTo>
                <a:cubicBezTo>
                  <a:pt x="5636" y="18363"/>
                  <a:pt x="5688" y="18356"/>
                  <a:pt x="5637" y="18346"/>
                </a:cubicBezTo>
                <a:cubicBezTo>
                  <a:pt x="5585" y="18337"/>
                  <a:pt x="5491" y="18337"/>
                  <a:pt x="5427" y="18346"/>
                </a:cubicBezTo>
                <a:close/>
                <a:moveTo>
                  <a:pt x="5785" y="18348"/>
                </a:moveTo>
                <a:cubicBezTo>
                  <a:pt x="5752" y="18360"/>
                  <a:pt x="5762" y="18370"/>
                  <a:pt x="5811" y="18372"/>
                </a:cubicBezTo>
                <a:cubicBezTo>
                  <a:pt x="5856" y="18373"/>
                  <a:pt x="5880" y="18364"/>
                  <a:pt x="5866" y="18351"/>
                </a:cubicBezTo>
                <a:cubicBezTo>
                  <a:pt x="5852" y="18338"/>
                  <a:pt x="5816" y="18336"/>
                  <a:pt x="5785" y="18348"/>
                </a:cubicBezTo>
                <a:close/>
                <a:moveTo>
                  <a:pt x="4815" y="18385"/>
                </a:moveTo>
                <a:cubicBezTo>
                  <a:pt x="4741" y="18393"/>
                  <a:pt x="4813" y="18401"/>
                  <a:pt x="4974" y="18400"/>
                </a:cubicBezTo>
                <a:cubicBezTo>
                  <a:pt x="5136" y="18400"/>
                  <a:pt x="5197" y="18393"/>
                  <a:pt x="5110" y="18385"/>
                </a:cubicBezTo>
                <a:cubicBezTo>
                  <a:pt x="5023" y="18376"/>
                  <a:pt x="4890" y="18376"/>
                  <a:pt x="4815" y="18385"/>
                </a:cubicBezTo>
                <a:close/>
                <a:moveTo>
                  <a:pt x="4235" y="18422"/>
                </a:moveTo>
                <a:cubicBezTo>
                  <a:pt x="4180" y="18422"/>
                  <a:pt x="4100" y="18426"/>
                  <a:pt x="4007" y="18434"/>
                </a:cubicBezTo>
                <a:cubicBezTo>
                  <a:pt x="3822" y="18450"/>
                  <a:pt x="3482" y="18476"/>
                  <a:pt x="3251" y="18493"/>
                </a:cubicBezTo>
                <a:cubicBezTo>
                  <a:pt x="2889" y="18519"/>
                  <a:pt x="2918" y="18522"/>
                  <a:pt x="3461" y="18508"/>
                </a:cubicBezTo>
                <a:cubicBezTo>
                  <a:pt x="4158" y="18490"/>
                  <a:pt x="4263" y="18480"/>
                  <a:pt x="4311" y="18435"/>
                </a:cubicBezTo>
                <a:cubicBezTo>
                  <a:pt x="4320" y="18427"/>
                  <a:pt x="4290" y="18422"/>
                  <a:pt x="4235" y="18422"/>
                </a:cubicBezTo>
                <a:close/>
                <a:moveTo>
                  <a:pt x="18008" y="18594"/>
                </a:moveTo>
                <a:cubicBezTo>
                  <a:pt x="17945" y="18596"/>
                  <a:pt x="17875" y="18601"/>
                  <a:pt x="17801" y="18612"/>
                </a:cubicBezTo>
                <a:cubicBezTo>
                  <a:pt x="17680" y="18630"/>
                  <a:pt x="17198" y="18646"/>
                  <a:pt x="16730" y="18647"/>
                </a:cubicBezTo>
                <a:cubicBezTo>
                  <a:pt x="16248" y="18649"/>
                  <a:pt x="15871" y="18666"/>
                  <a:pt x="15857" y="18687"/>
                </a:cubicBezTo>
                <a:cubicBezTo>
                  <a:pt x="15843" y="18707"/>
                  <a:pt x="15753" y="18726"/>
                  <a:pt x="15656" y="18730"/>
                </a:cubicBezTo>
                <a:cubicBezTo>
                  <a:pt x="15559" y="18734"/>
                  <a:pt x="15659" y="18747"/>
                  <a:pt x="15879" y="18759"/>
                </a:cubicBezTo>
                <a:cubicBezTo>
                  <a:pt x="16099" y="18771"/>
                  <a:pt x="16269" y="18797"/>
                  <a:pt x="16257" y="18816"/>
                </a:cubicBezTo>
                <a:cubicBezTo>
                  <a:pt x="16245" y="18835"/>
                  <a:pt x="16280" y="18865"/>
                  <a:pt x="16334" y="18883"/>
                </a:cubicBezTo>
                <a:cubicBezTo>
                  <a:pt x="16492" y="18937"/>
                  <a:pt x="16396" y="18995"/>
                  <a:pt x="16150" y="18995"/>
                </a:cubicBezTo>
                <a:cubicBezTo>
                  <a:pt x="15976" y="18995"/>
                  <a:pt x="15921" y="19008"/>
                  <a:pt x="15921" y="19052"/>
                </a:cubicBezTo>
                <a:cubicBezTo>
                  <a:pt x="15921" y="19095"/>
                  <a:pt x="15954" y="19104"/>
                  <a:pt x="16058" y="19087"/>
                </a:cubicBezTo>
                <a:cubicBezTo>
                  <a:pt x="16133" y="19074"/>
                  <a:pt x="16409" y="19058"/>
                  <a:pt x="16673" y="19053"/>
                </a:cubicBezTo>
                <a:cubicBezTo>
                  <a:pt x="17143" y="19044"/>
                  <a:pt x="17153" y="19043"/>
                  <a:pt x="17210" y="18942"/>
                </a:cubicBezTo>
                <a:cubicBezTo>
                  <a:pt x="17269" y="18838"/>
                  <a:pt x="17444" y="18799"/>
                  <a:pt x="17497" y="18878"/>
                </a:cubicBezTo>
                <a:cubicBezTo>
                  <a:pt x="17511" y="18900"/>
                  <a:pt x="17659" y="18914"/>
                  <a:pt x="17825" y="18911"/>
                </a:cubicBezTo>
                <a:cubicBezTo>
                  <a:pt x="18089" y="18906"/>
                  <a:pt x="18103" y="18902"/>
                  <a:pt x="17937" y="18882"/>
                </a:cubicBezTo>
                <a:cubicBezTo>
                  <a:pt x="17642" y="18846"/>
                  <a:pt x="17737" y="18781"/>
                  <a:pt x="18082" y="18783"/>
                </a:cubicBezTo>
                <a:cubicBezTo>
                  <a:pt x="18377" y="18785"/>
                  <a:pt x="18390" y="18781"/>
                  <a:pt x="18360" y="18705"/>
                </a:cubicBezTo>
                <a:cubicBezTo>
                  <a:pt x="18330" y="18630"/>
                  <a:pt x="18197" y="18591"/>
                  <a:pt x="18008" y="18594"/>
                </a:cubicBezTo>
                <a:close/>
                <a:moveTo>
                  <a:pt x="9357" y="18658"/>
                </a:moveTo>
                <a:cubicBezTo>
                  <a:pt x="9324" y="18670"/>
                  <a:pt x="9334" y="18679"/>
                  <a:pt x="9383" y="18681"/>
                </a:cubicBezTo>
                <a:cubicBezTo>
                  <a:pt x="9427" y="18683"/>
                  <a:pt x="9452" y="18673"/>
                  <a:pt x="9438" y="18661"/>
                </a:cubicBezTo>
                <a:cubicBezTo>
                  <a:pt x="9424" y="18648"/>
                  <a:pt x="9387" y="18647"/>
                  <a:pt x="9357" y="18658"/>
                </a:cubicBezTo>
                <a:close/>
                <a:moveTo>
                  <a:pt x="7339" y="18695"/>
                </a:moveTo>
                <a:cubicBezTo>
                  <a:pt x="7264" y="18704"/>
                  <a:pt x="7315" y="18711"/>
                  <a:pt x="7454" y="18711"/>
                </a:cubicBezTo>
                <a:cubicBezTo>
                  <a:pt x="7593" y="18711"/>
                  <a:pt x="7654" y="18704"/>
                  <a:pt x="7591" y="18695"/>
                </a:cubicBezTo>
                <a:cubicBezTo>
                  <a:pt x="7528" y="18687"/>
                  <a:pt x="7415" y="18687"/>
                  <a:pt x="7339" y="18695"/>
                </a:cubicBezTo>
                <a:close/>
                <a:moveTo>
                  <a:pt x="10027" y="18695"/>
                </a:moveTo>
                <a:cubicBezTo>
                  <a:pt x="9975" y="18705"/>
                  <a:pt x="10018" y="18712"/>
                  <a:pt x="10122" y="18712"/>
                </a:cubicBezTo>
                <a:cubicBezTo>
                  <a:pt x="10226" y="18712"/>
                  <a:pt x="10268" y="18705"/>
                  <a:pt x="10216" y="18695"/>
                </a:cubicBezTo>
                <a:cubicBezTo>
                  <a:pt x="10164" y="18686"/>
                  <a:pt x="10079" y="18686"/>
                  <a:pt x="10027" y="18695"/>
                </a:cubicBezTo>
                <a:close/>
                <a:moveTo>
                  <a:pt x="9820" y="18697"/>
                </a:moveTo>
                <a:cubicBezTo>
                  <a:pt x="9786" y="18709"/>
                  <a:pt x="9796" y="18719"/>
                  <a:pt x="9845" y="18721"/>
                </a:cubicBezTo>
                <a:cubicBezTo>
                  <a:pt x="9889" y="18722"/>
                  <a:pt x="9915" y="18713"/>
                  <a:pt x="9901" y="18700"/>
                </a:cubicBezTo>
                <a:cubicBezTo>
                  <a:pt x="9887" y="18687"/>
                  <a:pt x="9850" y="18685"/>
                  <a:pt x="9820" y="18697"/>
                </a:cubicBezTo>
                <a:close/>
                <a:moveTo>
                  <a:pt x="5407" y="18775"/>
                </a:moveTo>
                <a:cubicBezTo>
                  <a:pt x="5374" y="18787"/>
                  <a:pt x="5384" y="18796"/>
                  <a:pt x="5433" y="18798"/>
                </a:cubicBezTo>
                <a:cubicBezTo>
                  <a:pt x="5478" y="18799"/>
                  <a:pt x="5502" y="18790"/>
                  <a:pt x="5488" y="18777"/>
                </a:cubicBezTo>
                <a:cubicBezTo>
                  <a:pt x="5474" y="18764"/>
                  <a:pt x="5438" y="18764"/>
                  <a:pt x="5407" y="18775"/>
                </a:cubicBezTo>
                <a:close/>
                <a:moveTo>
                  <a:pt x="12801" y="18850"/>
                </a:moveTo>
                <a:cubicBezTo>
                  <a:pt x="12702" y="18858"/>
                  <a:pt x="12774" y="18865"/>
                  <a:pt x="12959" y="18865"/>
                </a:cubicBezTo>
                <a:cubicBezTo>
                  <a:pt x="13144" y="18865"/>
                  <a:pt x="13224" y="18859"/>
                  <a:pt x="13138" y="18851"/>
                </a:cubicBezTo>
                <a:cubicBezTo>
                  <a:pt x="13051" y="18842"/>
                  <a:pt x="12900" y="18841"/>
                  <a:pt x="12801" y="18850"/>
                </a:cubicBezTo>
                <a:close/>
                <a:moveTo>
                  <a:pt x="14419" y="18890"/>
                </a:moveTo>
                <a:cubicBezTo>
                  <a:pt x="14379" y="18900"/>
                  <a:pt x="14411" y="18908"/>
                  <a:pt x="14492" y="18908"/>
                </a:cubicBezTo>
                <a:cubicBezTo>
                  <a:pt x="14573" y="18908"/>
                  <a:pt x="14607" y="18900"/>
                  <a:pt x="14566" y="18890"/>
                </a:cubicBezTo>
                <a:cubicBezTo>
                  <a:pt x="14526" y="18881"/>
                  <a:pt x="14459" y="18881"/>
                  <a:pt x="14419" y="18890"/>
                </a:cubicBezTo>
                <a:close/>
                <a:moveTo>
                  <a:pt x="18561" y="18890"/>
                </a:moveTo>
                <a:cubicBezTo>
                  <a:pt x="18527" y="18903"/>
                  <a:pt x="18536" y="18913"/>
                  <a:pt x="18585" y="18915"/>
                </a:cubicBezTo>
                <a:cubicBezTo>
                  <a:pt x="18630" y="18916"/>
                  <a:pt x="18655" y="18907"/>
                  <a:pt x="18641" y="18894"/>
                </a:cubicBezTo>
                <a:cubicBezTo>
                  <a:pt x="18627" y="18881"/>
                  <a:pt x="18591" y="18879"/>
                  <a:pt x="18561" y="18890"/>
                </a:cubicBezTo>
                <a:close/>
                <a:moveTo>
                  <a:pt x="14736" y="18929"/>
                </a:moveTo>
                <a:cubicBezTo>
                  <a:pt x="14702" y="18941"/>
                  <a:pt x="14713" y="18951"/>
                  <a:pt x="14762" y="18953"/>
                </a:cubicBezTo>
                <a:cubicBezTo>
                  <a:pt x="14806" y="18955"/>
                  <a:pt x="14831" y="18945"/>
                  <a:pt x="14817" y="18933"/>
                </a:cubicBezTo>
                <a:cubicBezTo>
                  <a:pt x="14803" y="18920"/>
                  <a:pt x="14766" y="18918"/>
                  <a:pt x="14736" y="18929"/>
                </a:cubicBezTo>
                <a:close/>
                <a:moveTo>
                  <a:pt x="15071" y="18967"/>
                </a:moveTo>
                <a:cubicBezTo>
                  <a:pt x="15019" y="18977"/>
                  <a:pt x="15051" y="18985"/>
                  <a:pt x="15144" y="18986"/>
                </a:cubicBezTo>
                <a:cubicBezTo>
                  <a:pt x="15236" y="18986"/>
                  <a:pt x="15279" y="18978"/>
                  <a:pt x="15239" y="18969"/>
                </a:cubicBezTo>
                <a:cubicBezTo>
                  <a:pt x="15199" y="18959"/>
                  <a:pt x="15123" y="18958"/>
                  <a:pt x="15071" y="18967"/>
                </a:cubicBezTo>
                <a:close/>
                <a:moveTo>
                  <a:pt x="13684" y="19006"/>
                </a:moveTo>
                <a:cubicBezTo>
                  <a:pt x="13631" y="19015"/>
                  <a:pt x="13664" y="19024"/>
                  <a:pt x="13757" y="19024"/>
                </a:cubicBezTo>
                <a:cubicBezTo>
                  <a:pt x="13849" y="19024"/>
                  <a:pt x="13892" y="19017"/>
                  <a:pt x="13852" y="19007"/>
                </a:cubicBezTo>
                <a:cubicBezTo>
                  <a:pt x="13812" y="18998"/>
                  <a:pt x="13736" y="18997"/>
                  <a:pt x="13684" y="19006"/>
                </a:cubicBezTo>
                <a:close/>
                <a:moveTo>
                  <a:pt x="9719" y="19072"/>
                </a:moveTo>
                <a:cubicBezTo>
                  <a:pt x="9683" y="19072"/>
                  <a:pt x="9666" y="19089"/>
                  <a:pt x="9680" y="19111"/>
                </a:cubicBezTo>
                <a:cubicBezTo>
                  <a:pt x="9695" y="19132"/>
                  <a:pt x="9724" y="19150"/>
                  <a:pt x="9746" y="19150"/>
                </a:cubicBezTo>
                <a:cubicBezTo>
                  <a:pt x="9767" y="19150"/>
                  <a:pt x="9786" y="19132"/>
                  <a:pt x="9786" y="19111"/>
                </a:cubicBezTo>
                <a:cubicBezTo>
                  <a:pt x="9786" y="19089"/>
                  <a:pt x="9756" y="19072"/>
                  <a:pt x="9719" y="19072"/>
                </a:cubicBezTo>
                <a:close/>
                <a:moveTo>
                  <a:pt x="9881" y="19084"/>
                </a:moveTo>
                <a:cubicBezTo>
                  <a:pt x="9840" y="19094"/>
                  <a:pt x="9864" y="19103"/>
                  <a:pt x="9933" y="19104"/>
                </a:cubicBezTo>
                <a:cubicBezTo>
                  <a:pt x="10003" y="19104"/>
                  <a:pt x="10036" y="19096"/>
                  <a:pt x="10008" y="19085"/>
                </a:cubicBezTo>
                <a:cubicBezTo>
                  <a:pt x="9979" y="19075"/>
                  <a:pt x="9922" y="19074"/>
                  <a:pt x="9881" y="19084"/>
                </a:cubicBezTo>
                <a:close/>
                <a:moveTo>
                  <a:pt x="7402" y="19122"/>
                </a:moveTo>
                <a:cubicBezTo>
                  <a:pt x="7291" y="19130"/>
                  <a:pt x="7371" y="19136"/>
                  <a:pt x="7579" y="19136"/>
                </a:cubicBezTo>
                <a:cubicBezTo>
                  <a:pt x="7787" y="19136"/>
                  <a:pt x="7877" y="19130"/>
                  <a:pt x="7780" y="19122"/>
                </a:cubicBezTo>
                <a:cubicBezTo>
                  <a:pt x="7682" y="19113"/>
                  <a:pt x="7512" y="19114"/>
                  <a:pt x="7402" y="19122"/>
                </a:cubicBezTo>
                <a:close/>
                <a:moveTo>
                  <a:pt x="14882" y="19123"/>
                </a:moveTo>
                <a:cubicBezTo>
                  <a:pt x="14841" y="19133"/>
                  <a:pt x="14865" y="19141"/>
                  <a:pt x="14934" y="19142"/>
                </a:cubicBezTo>
                <a:cubicBezTo>
                  <a:pt x="15003" y="19143"/>
                  <a:pt x="15037" y="19135"/>
                  <a:pt x="15008" y="19124"/>
                </a:cubicBezTo>
                <a:cubicBezTo>
                  <a:pt x="14980" y="19113"/>
                  <a:pt x="14923" y="19113"/>
                  <a:pt x="14882" y="19123"/>
                </a:cubicBezTo>
                <a:close/>
                <a:moveTo>
                  <a:pt x="12418" y="19150"/>
                </a:moveTo>
                <a:cubicBezTo>
                  <a:pt x="12285" y="19150"/>
                  <a:pt x="12237" y="19166"/>
                  <a:pt x="12237" y="19208"/>
                </a:cubicBezTo>
                <a:cubicBezTo>
                  <a:pt x="12237" y="19250"/>
                  <a:pt x="12282" y="19266"/>
                  <a:pt x="12393" y="19266"/>
                </a:cubicBezTo>
                <a:cubicBezTo>
                  <a:pt x="12494" y="19266"/>
                  <a:pt x="12559" y="19246"/>
                  <a:pt x="12574" y="19208"/>
                </a:cubicBezTo>
                <a:cubicBezTo>
                  <a:pt x="12594" y="19162"/>
                  <a:pt x="12561" y="19150"/>
                  <a:pt x="12418" y="19150"/>
                </a:cubicBezTo>
                <a:close/>
                <a:moveTo>
                  <a:pt x="16835" y="19150"/>
                </a:moveTo>
                <a:cubicBezTo>
                  <a:pt x="16579" y="19128"/>
                  <a:pt x="16215" y="19201"/>
                  <a:pt x="16215" y="19309"/>
                </a:cubicBezTo>
                <a:cubicBezTo>
                  <a:pt x="16215" y="19328"/>
                  <a:pt x="16427" y="19345"/>
                  <a:pt x="16687" y="19348"/>
                </a:cubicBezTo>
                <a:cubicBezTo>
                  <a:pt x="16947" y="19350"/>
                  <a:pt x="17284" y="19366"/>
                  <a:pt x="17434" y="19382"/>
                </a:cubicBezTo>
                <a:cubicBezTo>
                  <a:pt x="17584" y="19397"/>
                  <a:pt x="17724" y="19412"/>
                  <a:pt x="17744" y="19415"/>
                </a:cubicBezTo>
                <a:cubicBezTo>
                  <a:pt x="17765" y="19419"/>
                  <a:pt x="17733" y="19387"/>
                  <a:pt x="17674" y="19344"/>
                </a:cubicBezTo>
                <a:cubicBezTo>
                  <a:pt x="17615" y="19302"/>
                  <a:pt x="17537" y="19266"/>
                  <a:pt x="17499" y="19266"/>
                </a:cubicBezTo>
                <a:cubicBezTo>
                  <a:pt x="17462" y="19266"/>
                  <a:pt x="17420" y="19238"/>
                  <a:pt x="17406" y="19203"/>
                </a:cubicBezTo>
                <a:cubicBezTo>
                  <a:pt x="17382" y="19146"/>
                  <a:pt x="17376" y="19146"/>
                  <a:pt x="17342" y="19203"/>
                </a:cubicBezTo>
                <a:cubicBezTo>
                  <a:pt x="17295" y="19281"/>
                  <a:pt x="17145" y="19283"/>
                  <a:pt x="17037" y="19207"/>
                </a:cubicBezTo>
                <a:cubicBezTo>
                  <a:pt x="16993" y="19176"/>
                  <a:pt x="16920" y="19158"/>
                  <a:pt x="16835" y="19150"/>
                </a:cubicBezTo>
                <a:close/>
                <a:moveTo>
                  <a:pt x="6918" y="19153"/>
                </a:moveTo>
                <a:cubicBezTo>
                  <a:pt x="6831" y="19151"/>
                  <a:pt x="6760" y="19168"/>
                  <a:pt x="6760" y="19189"/>
                </a:cubicBezTo>
                <a:cubicBezTo>
                  <a:pt x="6760" y="19235"/>
                  <a:pt x="6874" y="19235"/>
                  <a:pt x="6991" y="19189"/>
                </a:cubicBezTo>
                <a:cubicBezTo>
                  <a:pt x="7058" y="19162"/>
                  <a:pt x="7044" y="19155"/>
                  <a:pt x="6918" y="19153"/>
                </a:cubicBezTo>
                <a:close/>
                <a:moveTo>
                  <a:pt x="12904" y="19164"/>
                </a:moveTo>
                <a:cubicBezTo>
                  <a:pt x="12866" y="19167"/>
                  <a:pt x="12842" y="19175"/>
                  <a:pt x="12832" y="19189"/>
                </a:cubicBezTo>
                <a:cubicBezTo>
                  <a:pt x="12813" y="19218"/>
                  <a:pt x="12788" y="19219"/>
                  <a:pt x="12752" y="19191"/>
                </a:cubicBezTo>
                <a:cubicBezTo>
                  <a:pt x="12714" y="19163"/>
                  <a:pt x="12700" y="19167"/>
                  <a:pt x="12700" y="19208"/>
                </a:cubicBezTo>
                <a:cubicBezTo>
                  <a:pt x="12700" y="19254"/>
                  <a:pt x="12764" y="19266"/>
                  <a:pt x="13016" y="19266"/>
                </a:cubicBezTo>
                <a:cubicBezTo>
                  <a:pt x="13359" y="19266"/>
                  <a:pt x="13381" y="19215"/>
                  <a:pt x="13057" y="19172"/>
                </a:cubicBezTo>
                <a:cubicBezTo>
                  <a:pt x="12994" y="19164"/>
                  <a:pt x="12942" y="19161"/>
                  <a:pt x="12904" y="19164"/>
                </a:cubicBezTo>
                <a:close/>
                <a:moveTo>
                  <a:pt x="13483" y="19189"/>
                </a:moveTo>
                <a:cubicBezTo>
                  <a:pt x="13439" y="19189"/>
                  <a:pt x="13393" y="19206"/>
                  <a:pt x="13379" y="19228"/>
                </a:cubicBezTo>
                <a:cubicBezTo>
                  <a:pt x="13364" y="19250"/>
                  <a:pt x="13406" y="19266"/>
                  <a:pt x="13483" y="19266"/>
                </a:cubicBezTo>
                <a:cubicBezTo>
                  <a:pt x="13560" y="19266"/>
                  <a:pt x="13604" y="19250"/>
                  <a:pt x="13589" y="19228"/>
                </a:cubicBezTo>
                <a:cubicBezTo>
                  <a:pt x="13574" y="19206"/>
                  <a:pt x="13526" y="19189"/>
                  <a:pt x="13483" y="19189"/>
                </a:cubicBezTo>
                <a:close/>
                <a:moveTo>
                  <a:pt x="10918" y="19226"/>
                </a:moveTo>
                <a:cubicBezTo>
                  <a:pt x="10614" y="19228"/>
                  <a:pt x="10309" y="19236"/>
                  <a:pt x="10294" y="19249"/>
                </a:cubicBezTo>
                <a:cubicBezTo>
                  <a:pt x="10284" y="19259"/>
                  <a:pt x="10566" y="19266"/>
                  <a:pt x="10920" y="19266"/>
                </a:cubicBezTo>
                <a:cubicBezTo>
                  <a:pt x="11275" y="19266"/>
                  <a:pt x="11553" y="19256"/>
                  <a:pt x="11539" y="19243"/>
                </a:cubicBezTo>
                <a:cubicBezTo>
                  <a:pt x="11525" y="19230"/>
                  <a:pt x="11221" y="19225"/>
                  <a:pt x="10918" y="19226"/>
                </a:cubicBezTo>
                <a:close/>
                <a:moveTo>
                  <a:pt x="11668" y="19240"/>
                </a:moveTo>
                <a:cubicBezTo>
                  <a:pt x="11635" y="19252"/>
                  <a:pt x="11645" y="19262"/>
                  <a:pt x="11694" y="19264"/>
                </a:cubicBezTo>
                <a:cubicBezTo>
                  <a:pt x="11739" y="19265"/>
                  <a:pt x="11763" y="19256"/>
                  <a:pt x="11749" y="19243"/>
                </a:cubicBezTo>
                <a:cubicBezTo>
                  <a:pt x="11735" y="19230"/>
                  <a:pt x="11699" y="19228"/>
                  <a:pt x="11668" y="19240"/>
                </a:cubicBezTo>
                <a:close/>
                <a:moveTo>
                  <a:pt x="15910" y="19279"/>
                </a:moveTo>
                <a:cubicBezTo>
                  <a:pt x="15881" y="19290"/>
                  <a:pt x="15905" y="19299"/>
                  <a:pt x="15962" y="19299"/>
                </a:cubicBezTo>
                <a:cubicBezTo>
                  <a:pt x="16020" y="19299"/>
                  <a:pt x="16045" y="19290"/>
                  <a:pt x="16016" y="19279"/>
                </a:cubicBezTo>
                <a:cubicBezTo>
                  <a:pt x="15987" y="19269"/>
                  <a:pt x="15939" y="19269"/>
                  <a:pt x="15910" y="19279"/>
                </a:cubicBezTo>
                <a:close/>
                <a:moveTo>
                  <a:pt x="8162" y="19400"/>
                </a:moveTo>
                <a:cubicBezTo>
                  <a:pt x="8159" y="19398"/>
                  <a:pt x="8154" y="19399"/>
                  <a:pt x="8149" y="19404"/>
                </a:cubicBezTo>
                <a:cubicBezTo>
                  <a:pt x="8128" y="19424"/>
                  <a:pt x="8097" y="19493"/>
                  <a:pt x="8081" y="19557"/>
                </a:cubicBezTo>
                <a:cubicBezTo>
                  <a:pt x="8041" y="19711"/>
                  <a:pt x="8096" y="19662"/>
                  <a:pt x="8147" y="19497"/>
                </a:cubicBezTo>
                <a:cubicBezTo>
                  <a:pt x="8165" y="19441"/>
                  <a:pt x="8170" y="19405"/>
                  <a:pt x="8162" y="19400"/>
                </a:cubicBezTo>
                <a:close/>
                <a:moveTo>
                  <a:pt x="3847" y="19630"/>
                </a:moveTo>
                <a:cubicBezTo>
                  <a:pt x="3821" y="19606"/>
                  <a:pt x="3525" y="20047"/>
                  <a:pt x="3525" y="20109"/>
                </a:cubicBezTo>
                <a:cubicBezTo>
                  <a:pt x="3525" y="20115"/>
                  <a:pt x="3548" y="20120"/>
                  <a:pt x="3577" y="20120"/>
                </a:cubicBezTo>
                <a:cubicBezTo>
                  <a:pt x="3629" y="20120"/>
                  <a:pt x="3881" y="19661"/>
                  <a:pt x="3847" y="19630"/>
                </a:cubicBezTo>
                <a:close/>
                <a:moveTo>
                  <a:pt x="12922" y="19632"/>
                </a:moveTo>
                <a:cubicBezTo>
                  <a:pt x="12917" y="19635"/>
                  <a:pt x="12908" y="19655"/>
                  <a:pt x="12895" y="19693"/>
                </a:cubicBezTo>
                <a:cubicBezTo>
                  <a:pt x="12877" y="19747"/>
                  <a:pt x="12862" y="19834"/>
                  <a:pt x="12862" y="19887"/>
                </a:cubicBezTo>
                <a:cubicBezTo>
                  <a:pt x="12863" y="19974"/>
                  <a:pt x="12866" y="19972"/>
                  <a:pt x="12895" y="19868"/>
                </a:cubicBezTo>
                <a:cubicBezTo>
                  <a:pt x="12913" y="19804"/>
                  <a:pt x="12927" y="19717"/>
                  <a:pt x="12928" y="19674"/>
                </a:cubicBezTo>
                <a:cubicBezTo>
                  <a:pt x="12928" y="19644"/>
                  <a:pt x="12927" y="19629"/>
                  <a:pt x="12922" y="19632"/>
                </a:cubicBezTo>
                <a:close/>
                <a:moveTo>
                  <a:pt x="5032" y="19661"/>
                </a:moveTo>
                <a:cubicBezTo>
                  <a:pt x="5000" y="19658"/>
                  <a:pt x="4951" y="19660"/>
                  <a:pt x="4884" y="19668"/>
                </a:cubicBezTo>
                <a:cubicBezTo>
                  <a:pt x="4777" y="19682"/>
                  <a:pt x="4573" y="19695"/>
                  <a:pt x="4432" y="19698"/>
                </a:cubicBezTo>
                <a:cubicBezTo>
                  <a:pt x="4291" y="19701"/>
                  <a:pt x="4223" y="19711"/>
                  <a:pt x="4281" y="19721"/>
                </a:cubicBezTo>
                <a:cubicBezTo>
                  <a:pt x="4419" y="19744"/>
                  <a:pt x="4499" y="19809"/>
                  <a:pt x="4473" y="19874"/>
                </a:cubicBezTo>
                <a:cubicBezTo>
                  <a:pt x="4460" y="19903"/>
                  <a:pt x="4479" y="19926"/>
                  <a:pt x="4513" y="19926"/>
                </a:cubicBezTo>
                <a:cubicBezTo>
                  <a:pt x="4584" y="19926"/>
                  <a:pt x="4596" y="19864"/>
                  <a:pt x="4532" y="19828"/>
                </a:cubicBezTo>
                <a:cubicBezTo>
                  <a:pt x="4436" y="19773"/>
                  <a:pt x="4554" y="19732"/>
                  <a:pt x="4809" y="19732"/>
                </a:cubicBezTo>
                <a:cubicBezTo>
                  <a:pt x="4983" y="19732"/>
                  <a:pt x="5079" y="19716"/>
                  <a:pt x="5079" y="19687"/>
                </a:cubicBezTo>
                <a:cubicBezTo>
                  <a:pt x="5079" y="19672"/>
                  <a:pt x="5064" y="19664"/>
                  <a:pt x="5032" y="19661"/>
                </a:cubicBezTo>
                <a:close/>
                <a:moveTo>
                  <a:pt x="17361" y="19666"/>
                </a:moveTo>
                <a:cubicBezTo>
                  <a:pt x="17320" y="19676"/>
                  <a:pt x="17344" y="19684"/>
                  <a:pt x="17413" y="19685"/>
                </a:cubicBezTo>
                <a:cubicBezTo>
                  <a:pt x="17483" y="19686"/>
                  <a:pt x="17516" y="19678"/>
                  <a:pt x="17488" y="19667"/>
                </a:cubicBezTo>
                <a:cubicBezTo>
                  <a:pt x="17459" y="19656"/>
                  <a:pt x="17402" y="19656"/>
                  <a:pt x="17361" y="19666"/>
                </a:cubicBezTo>
                <a:close/>
                <a:moveTo>
                  <a:pt x="15185" y="19701"/>
                </a:moveTo>
                <a:cubicBezTo>
                  <a:pt x="15093" y="19700"/>
                  <a:pt x="14980" y="19714"/>
                  <a:pt x="14934" y="19732"/>
                </a:cubicBezTo>
                <a:lnTo>
                  <a:pt x="14849" y="19766"/>
                </a:lnTo>
                <a:lnTo>
                  <a:pt x="14934" y="19766"/>
                </a:lnTo>
                <a:cubicBezTo>
                  <a:pt x="14980" y="19766"/>
                  <a:pt x="15093" y="19752"/>
                  <a:pt x="15185" y="19734"/>
                </a:cubicBezTo>
                <a:lnTo>
                  <a:pt x="15354" y="19702"/>
                </a:lnTo>
                <a:lnTo>
                  <a:pt x="15185" y="19701"/>
                </a:lnTo>
                <a:close/>
                <a:moveTo>
                  <a:pt x="17781" y="19705"/>
                </a:moveTo>
                <a:cubicBezTo>
                  <a:pt x="17741" y="19715"/>
                  <a:pt x="17773" y="19722"/>
                  <a:pt x="17854" y="19722"/>
                </a:cubicBezTo>
                <a:cubicBezTo>
                  <a:pt x="17935" y="19722"/>
                  <a:pt x="17967" y="19715"/>
                  <a:pt x="17927" y="19705"/>
                </a:cubicBezTo>
                <a:cubicBezTo>
                  <a:pt x="17887" y="19696"/>
                  <a:pt x="17821" y="19696"/>
                  <a:pt x="17781" y="19705"/>
                </a:cubicBezTo>
                <a:close/>
                <a:moveTo>
                  <a:pt x="8018" y="19714"/>
                </a:moveTo>
                <a:cubicBezTo>
                  <a:pt x="7997" y="19726"/>
                  <a:pt x="7978" y="19757"/>
                  <a:pt x="7978" y="19782"/>
                </a:cubicBezTo>
                <a:cubicBezTo>
                  <a:pt x="7978" y="19808"/>
                  <a:pt x="7948" y="19881"/>
                  <a:pt x="7911" y="19945"/>
                </a:cubicBezTo>
                <a:cubicBezTo>
                  <a:pt x="7875" y="20009"/>
                  <a:pt x="7816" y="20139"/>
                  <a:pt x="7781" y="20234"/>
                </a:cubicBezTo>
                <a:cubicBezTo>
                  <a:pt x="7746" y="20329"/>
                  <a:pt x="7687" y="20450"/>
                  <a:pt x="7649" y="20502"/>
                </a:cubicBezTo>
                <a:cubicBezTo>
                  <a:pt x="7612" y="20555"/>
                  <a:pt x="7576" y="20638"/>
                  <a:pt x="7569" y="20688"/>
                </a:cubicBezTo>
                <a:cubicBezTo>
                  <a:pt x="7561" y="20738"/>
                  <a:pt x="7566" y="20779"/>
                  <a:pt x="7579" y="20779"/>
                </a:cubicBezTo>
                <a:cubicBezTo>
                  <a:pt x="7598" y="20779"/>
                  <a:pt x="7666" y="20653"/>
                  <a:pt x="7705" y="20546"/>
                </a:cubicBezTo>
                <a:cubicBezTo>
                  <a:pt x="7714" y="20522"/>
                  <a:pt x="7765" y="20397"/>
                  <a:pt x="7808" y="20294"/>
                </a:cubicBezTo>
                <a:cubicBezTo>
                  <a:pt x="7826" y="20251"/>
                  <a:pt x="7875" y="20147"/>
                  <a:pt x="7915" y="20062"/>
                </a:cubicBezTo>
                <a:cubicBezTo>
                  <a:pt x="8019" y="19844"/>
                  <a:pt x="8066" y="19687"/>
                  <a:pt x="8018" y="19714"/>
                </a:cubicBezTo>
                <a:close/>
                <a:moveTo>
                  <a:pt x="18224" y="19744"/>
                </a:moveTo>
                <a:cubicBezTo>
                  <a:pt x="18191" y="19756"/>
                  <a:pt x="18201" y="19766"/>
                  <a:pt x="18250" y="19768"/>
                </a:cubicBezTo>
                <a:cubicBezTo>
                  <a:pt x="18295" y="19770"/>
                  <a:pt x="18319" y="19760"/>
                  <a:pt x="18305" y="19748"/>
                </a:cubicBezTo>
                <a:cubicBezTo>
                  <a:pt x="18291" y="19735"/>
                  <a:pt x="18255" y="19733"/>
                  <a:pt x="18224" y="19744"/>
                </a:cubicBezTo>
                <a:close/>
                <a:moveTo>
                  <a:pt x="14672" y="19782"/>
                </a:moveTo>
                <a:cubicBezTo>
                  <a:pt x="14631" y="19792"/>
                  <a:pt x="14653" y="19801"/>
                  <a:pt x="14723" y="19802"/>
                </a:cubicBezTo>
                <a:cubicBezTo>
                  <a:pt x="14792" y="19803"/>
                  <a:pt x="14825" y="19794"/>
                  <a:pt x="14797" y="19784"/>
                </a:cubicBezTo>
                <a:cubicBezTo>
                  <a:pt x="14769" y="19773"/>
                  <a:pt x="14713" y="19773"/>
                  <a:pt x="14672" y="19782"/>
                </a:cubicBezTo>
                <a:close/>
                <a:moveTo>
                  <a:pt x="7039" y="19786"/>
                </a:moveTo>
                <a:cubicBezTo>
                  <a:pt x="7020" y="19784"/>
                  <a:pt x="6964" y="19788"/>
                  <a:pt x="6865" y="19798"/>
                </a:cubicBezTo>
                <a:cubicBezTo>
                  <a:pt x="6726" y="19812"/>
                  <a:pt x="6565" y="19821"/>
                  <a:pt x="6507" y="19819"/>
                </a:cubicBezTo>
                <a:cubicBezTo>
                  <a:pt x="6416" y="19815"/>
                  <a:pt x="6413" y="19819"/>
                  <a:pt x="6485" y="19845"/>
                </a:cubicBezTo>
                <a:cubicBezTo>
                  <a:pt x="6585" y="19881"/>
                  <a:pt x="6817" y="19866"/>
                  <a:pt x="6991" y="19813"/>
                </a:cubicBezTo>
                <a:cubicBezTo>
                  <a:pt x="7041" y="19797"/>
                  <a:pt x="7058" y="19788"/>
                  <a:pt x="7039" y="19786"/>
                </a:cubicBezTo>
                <a:close/>
                <a:moveTo>
                  <a:pt x="16627" y="19821"/>
                </a:moveTo>
                <a:cubicBezTo>
                  <a:pt x="16594" y="19833"/>
                  <a:pt x="16604" y="19843"/>
                  <a:pt x="16653" y="19845"/>
                </a:cubicBezTo>
                <a:cubicBezTo>
                  <a:pt x="16698" y="19847"/>
                  <a:pt x="16722" y="19837"/>
                  <a:pt x="16708" y="19825"/>
                </a:cubicBezTo>
                <a:cubicBezTo>
                  <a:pt x="16694" y="19812"/>
                  <a:pt x="16658" y="19810"/>
                  <a:pt x="16627" y="19821"/>
                </a:cubicBezTo>
                <a:close/>
                <a:moveTo>
                  <a:pt x="5858" y="19843"/>
                </a:moveTo>
                <a:cubicBezTo>
                  <a:pt x="5630" y="19842"/>
                  <a:pt x="5401" y="19849"/>
                  <a:pt x="5385" y="19863"/>
                </a:cubicBezTo>
                <a:cubicBezTo>
                  <a:pt x="5370" y="19877"/>
                  <a:pt x="5396" y="19914"/>
                  <a:pt x="5444" y="19945"/>
                </a:cubicBezTo>
                <a:cubicBezTo>
                  <a:pt x="5492" y="19976"/>
                  <a:pt x="5539" y="20053"/>
                  <a:pt x="5549" y="20116"/>
                </a:cubicBezTo>
                <a:cubicBezTo>
                  <a:pt x="5565" y="20213"/>
                  <a:pt x="5531" y="20266"/>
                  <a:pt x="5322" y="20467"/>
                </a:cubicBezTo>
                <a:cubicBezTo>
                  <a:pt x="5187" y="20598"/>
                  <a:pt x="5087" y="20722"/>
                  <a:pt x="5101" y="20742"/>
                </a:cubicBezTo>
                <a:cubicBezTo>
                  <a:pt x="5114" y="20762"/>
                  <a:pt x="5188" y="20779"/>
                  <a:pt x="5265" y="20779"/>
                </a:cubicBezTo>
                <a:cubicBezTo>
                  <a:pt x="5428" y="20779"/>
                  <a:pt x="5534" y="20690"/>
                  <a:pt x="5465" y="20612"/>
                </a:cubicBezTo>
                <a:cubicBezTo>
                  <a:pt x="5431" y="20575"/>
                  <a:pt x="5445" y="20533"/>
                  <a:pt x="5518" y="20448"/>
                </a:cubicBezTo>
                <a:lnTo>
                  <a:pt x="5616" y="20334"/>
                </a:lnTo>
                <a:lnTo>
                  <a:pt x="5684" y="20483"/>
                </a:lnTo>
                <a:cubicBezTo>
                  <a:pt x="5721" y="20565"/>
                  <a:pt x="5740" y="20648"/>
                  <a:pt x="5727" y="20668"/>
                </a:cubicBezTo>
                <a:cubicBezTo>
                  <a:pt x="5713" y="20689"/>
                  <a:pt x="5713" y="20733"/>
                  <a:pt x="5727" y="20766"/>
                </a:cubicBezTo>
                <a:cubicBezTo>
                  <a:pt x="5744" y="20807"/>
                  <a:pt x="5783" y="20819"/>
                  <a:pt x="5847" y="20803"/>
                </a:cubicBezTo>
                <a:cubicBezTo>
                  <a:pt x="5898" y="20791"/>
                  <a:pt x="5964" y="20780"/>
                  <a:pt x="5993" y="20779"/>
                </a:cubicBezTo>
                <a:cubicBezTo>
                  <a:pt x="6021" y="20779"/>
                  <a:pt x="6046" y="20752"/>
                  <a:pt x="6046" y="20720"/>
                </a:cubicBezTo>
                <a:cubicBezTo>
                  <a:pt x="6046" y="20688"/>
                  <a:pt x="6008" y="20662"/>
                  <a:pt x="5963" y="20662"/>
                </a:cubicBezTo>
                <a:cubicBezTo>
                  <a:pt x="5819" y="20662"/>
                  <a:pt x="5693" y="20341"/>
                  <a:pt x="5784" y="20209"/>
                </a:cubicBezTo>
                <a:cubicBezTo>
                  <a:pt x="5826" y="20147"/>
                  <a:pt x="6118" y="19966"/>
                  <a:pt x="6248" y="19921"/>
                </a:cubicBezTo>
                <a:cubicBezTo>
                  <a:pt x="6305" y="19901"/>
                  <a:pt x="6343" y="19876"/>
                  <a:pt x="6331" y="19866"/>
                </a:cubicBezTo>
                <a:cubicBezTo>
                  <a:pt x="6316" y="19851"/>
                  <a:pt x="6087" y="19843"/>
                  <a:pt x="5858" y="19843"/>
                </a:cubicBezTo>
                <a:close/>
                <a:moveTo>
                  <a:pt x="14316" y="19861"/>
                </a:moveTo>
                <a:cubicBezTo>
                  <a:pt x="14282" y="19873"/>
                  <a:pt x="14293" y="19882"/>
                  <a:pt x="14342" y="19884"/>
                </a:cubicBezTo>
                <a:cubicBezTo>
                  <a:pt x="14386" y="19885"/>
                  <a:pt x="14411" y="19876"/>
                  <a:pt x="14397" y="19863"/>
                </a:cubicBezTo>
                <a:cubicBezTo>
                  <a:pt x="14383" y="19850"/>
                  <a:pt x="14346" y="19850"/>
                  <a:pt x="14316" y="19861"/>
                </a:cubicBezTo>
                <a:close/>
                <a:moveTo>
                  <a:pt x="17823" y="19861"/>
                </a:moveTo>
                <a:cubicBezTo>
                  <a:pt x="17782" y="19870"/>
                  <a:pt x="17815" y="19878"/>
                  <a:pt x="17896" y="19878"/>
                </a:cubicBezTo>
                <a:cubicBezTo>
                  <a:pt x="17977" y="19878"/>
                  <a:pt x="18010" y="19870"/>
                  <a:pt x="17970" y="19861"/>
                </a:cubicBezTo>
                <a:cubicBezTo>
                  <a:pt x="17930" y="19851"/>
                  <a:pt x="17863" y="19851"/>
                  <a:pt x="17823" y="19861"/>
                </a:cubicBezTo>
                <a:close/>
                <a:moveTo>
                  <a:pt x="18182" y="19899"/>
                </a:moveTo>
                <a:cubicBezTo>
                  <a:pt x="18149" y="19912"/>
                  <a:pt x="18158" y="19920"/>
                  <a:pt x="18207" y="19922"/>
                </a:cubicBezTo>
                <a:cubicBezTo>
                  <a:pt x="18252" y="19924"/>
                  <a:pt x="18277" y="19915"/>
                  <a:pt x="18263" y="19902"/>
                </a:cubicBezTo>
                <a:cubicBezTo>
                  <a:pt x="18249" y="19889"/>
                  <a:pt x="18213" y="19888"/>
                  <a:pt x="18182" y="19899"/>
                </a:cubicBezTo>
                <a:close/>
                <a:moveTo>
                  <a:pt x="13895" y="19909"/>
                </a:moveTo>
                <a:cubicBezTo>
                  <a:pt x="13822" y="19906"/>
                  <a:pt x="13688" y="19910"/>
                  <a:pt x="13445" y="19918"/>
                </a:cubicBezTo>
                <a:cubicBezTo>
                  <a:pt x="13160" y="19929"/>
                  <a:pt x="13284" y="19981"/>
                  <a:pt x="13645" y="20003"/>
                </a:cubicBezTo>
                <a:cubicBezTo>
                  <a:pt x="13834" y="20014"/>
                  <a:pt x="13963" y="20039"/>
                  <a:pt x="13959" y="20063"/>
                </a:cubicBezTo>
                <a:cubicBezTo>
                  <a:pt x="13954" y="20087"/>
                  <a:pt x="14012" y="20097"/>
                  <a:pt x="14100" y="20087"/>
                </a:cubicBezTo>
                <a:cubicBezTo>
                  <a:pt x="14259" y="20070"/>
                  <a:pt x="14243" y="20018"/>
                  <a:pt x="14072" y="19996"/>
                </a:cubicBezTo>
                <a:cubicBezTo>
                  <a:pt x="14014" y="19988"/>
                  <a:pt x="13970" y="19964"/>
                  <a:pt x="13974" y="19941"/>
                </a:cubicBezTo>
                <a:cubicBezTo>
                  <a:pt x="13978" y="19922"/>
                  <a:pt x="13968" y="19912"/>
                  <a:pt x="13895" y="19909"/>
                </a:cubicBezTo>
                <a:close/>
                <a:moveTo>
                  <a:pt x="16855" y="19964"/>
                </a:moveTo>
                <a:cubicBezTo>
                  <a:pt x="16562" y="19964"/>
                  <a:pt x="16553" y="19968"/>
                  <a:pt x="16603" y="20041"/>
                </a:cubicBezTo>
                <a:cubicBezTo>
                  <a:pt x="16648" y="20109"/>
                  <a:pt x="16709" y="20118"/>
                  <a:pt x="17128" y="20128"/>
                </a:cubicBezTo>
                <a:cubicBezTo>
                  <a:pt x="17593" y="20139"/>
                  <a:pt x="17755" y="20192"/>
                  <a:pt x="17467" y="20239"/>
                </a:cubicBezTo>
                <a:cubicBezTo>
                  <a:pt x="17387" y="20252"/>
                  <a:pt x="17490" y="20264"/>
                  <a:pt x="17711" y="20268"/>
                </a:cubicBezTo>
                <a:cubicBezTo>
                  <a:pt x="17921" y="20271"/>
                  <a:pt x="18139" y="20289"/>
                  <a:pt x="18194" y="20310"/>
                </a:cubicBezTo>
                <a:cubicBezTo>
                  <a:pt x="18339" y="20363"/>
                  <a:pt x="18425" y="20361"/>
                  <a:pt x="18481" y="20299"/>
                </a:cubicBezTo>
                <a:cubicBezTo>
                  <a:pt x="18521" y="20254"/>
                  <a:pt x="18474" y="20235"/>
                  <a:pt x="18210" y="20192"/>
                </a:cubicBezTo>
                <a:cubicBezTo>
                  <a:pt x="17873" y="20136"/>
                  <a:pt x="17792" y="20076"/>
                  <a:pt x="18001" y="20040"/>
                </a:cubicBezTo>
                <a:cubicBezTo>
                  <a:pt x="18139" y="20017"/>
                  <a:pt x="17353" y="19965"/>
                  <a:pt x="16855" y="19964"/>
                </a:cubicBezTo>
                <a:close/>
                <a:moveTo>
                  <a:pt x="15365" y="19974"/>
                </a:moveTo>
                <a:cubicBezTo>
                  <a:pt x="15220" y="19981"/>
                  <a:pt x="15328" y="19988"/>
                  <a:pt x="15605" y="19988"/>
                </a:cubicBezTo>
                <a:cubicBezTo>
                  <a:pt x="15883" y="19988"/>
                  <a:pt x="16002" y="19983"/>
                  <a:pt x="15870" y="19975"/>
                </a:cubicBezTo>
                <a:cubicBezTo>
                  <a:pt x="15738" y="19967"/>
                  <a:pt x="15511" y="19966"/>
                  <a:pt x="15365" y="19974"/>
                </a:cubicBezTo>
                <a:close/>
                <a:moveTo>
                  <a:pt x="14837" y="20003"/>
                </a:moveTo>
                <a:cubicBezTo>
                  <a:pt x="14696" y="20003"/>
                  <a:pt x="14570" y="20019"/>
                  <a:pt x="14557" y="20039"/>
                </a:cubicBezTo>
                <a:cubicBezTo>
                  <a:pt x="14531" y="20079"/>
                  <a:pt x="15023" y="20069"/>
                  <a:pt x="15067" y="20029"/>
                </a:cubicBezTo>
                <a:cubicBezTo>
                  <a:pt x="15082" y="20015"/>
                  <a:pt x="14979" y="20003"/>
                  <a:pt x="14837" y="20003"/>
                </a:cubicBezTo>
                <a:close/>
                <a:moveTo>
                  <a:pt x="14401" y="20055"/>
                </a:moveTo>
                <a:cubicBezTo>
                  <a:pt x="14367" y="20067"/>
                  <a:pt x="14377" y="20076"/>
                  <a:pt x="14425" y="20077"/>
                </a:cubicBezTo>
                <a:cubicBezTo>
                  <a:pt x="14470" y="20079"/>
                  <a:pt x="14494" y="20070"/>
                  <a:pt x="14480" y="20057"/>
                </a:cubicBezTo>
                <a:cubicBezTo>
                  <a:pt x="14466" y="20044"/>
                  <a:pt x="14431" y="20043"/>
                  <a:pt x="14401" y="20055"/>
                </a:cubicBezTo>
                <a:close/>
                <a:moveTo>
                  <a:pt x="18224" y="20055"/>
                </a:moveTo>
                <a:cubicBezTo>
                  <a:pt x="18191" y="20067"/>
                  <a:pt x="18201" y="20076"/>
                  <a:pt x="18250" y="20077"/>
                </a:cubicBezTo>
                <a:cubicBezTo>
                  <a:pt x="18295" y="20079"/>
                  <a:pt x="18319" y="20070"/>
                  <a:pt x="18305" y="20057"/>
                </a:cubicBezTo>
                <a:cubicBezTo>
                  <a:pt x="18291" y="20044"/>
                  <a:pt x="18255" y="20043"/>
                  <a:pt x="18224" y="20055"/>
                </a:cubicBezTo>
                <a:close/>
                <a:moveTo>
                  <a:pt x="12856" y="20086"/>
                </a:moveTo>
                <a:cubicBezTo>
                  <a:pt x="12844" y="20085"/>
                  <a:pt x="12829" y="20090"/>
                  <a:pt x="12813" y="20099"/>
                </a:cubicBezTo>
                <a:cubicBezTo>
                  <a:pt x="12788" y="20113"/>
                  <a:pt x="12780" y="20142"/>
                  <a:pt x="12795" y="20164"/>
                </a:cubicBezTo>
                <a:cubicBezTo>
                  <a:pt x="12812" y="20191"/>
                  <a:pt x="12835" y="20191"/>
                  <a:pt x="12865" y="20163"/>
                </a:cubicBezTo>
                <a:cubicBezTo>
                  <a:pt x="12906" y="20126"/>
                  <a:pt x="12892" y="20087"/>
                  <a:pt x="12856" y="20086"/>
                </a:cubicBezTo>
                <a:close/>
                <a:moveTo>
                  <a:pt x="10367" y="20262"/>
                </a:moveTo>
                <a:cubicBezTo>
                  <a:pt x="10286" y="20260"/>
                  <a:pt x="10179" y="20260"/>
                  <a:pt x="10065" y="20265"/>
                </a:cubicBezTo>
                <a:cubicBezTo>
                  <a:pt x="9809" y="20277"/>
                  <a:pt x="9672" y="20297"/>
                  <a:pt x="9708" y="20318"/>
                </a:cubicBezTo>
                <a:cubicBezTo>
                  <a:pt x="9739" y="20337"/>
                  <a:pt x="9788" y="20344"/>
                  <a:pt x="9817" y="20334"/>
                </a:cubicBezTo>
                <a:cubicBezTo>
                  <a:pt x="9847" y="20324"/>
                  <a:pt x="10023" y="20313"/>
                  <a:pt x="10210" y="20310"/>
                </a:cubicBezTo>
                <a:cubicBezTo>
                  <a:pt x="10396" y="20307"/>
                  <a:pt x="10533" y="20292"/>
                  <a:pt x="10513" y="20276"/>
                </a:cubicBezTo>
                <a:cubicBezTo>
                  <a:pt x="10504" y="20268"/>
                  <a:pt x="10449" y="20263"/>
                  <a:pt x="10367" y="20262"/>
                </a:cubicBezTo>
                <a:close/>
                <a:moveTo>
                  <a:pt x="8651" y="20316"/>
                </a:moveTo>
                <a:cubicBezTo>
                  <a:pt x="8177" y="20337"/>
                  <a:pt x="8181" y="20338"/>
                  <a:pt x="8840" y="20340"/>
                </a:cubicBezTo>
                <a:cubicBezTo>
                  <a:pt x="9209" y="20341"/>
                  <a:pt x="9427" y="20331"/>
                  <a:pt x="9323" y="20318"/>
                </a:cubicBezTo>
                <a:cubicBezTo>
                  <a:pt x="9219" y="20305"/>
                  <a:pt x="8916" y="20304"/>
                  <a:pt x="8651" y="20316"/>
                </a:cubicBezTo>
                <a:close/>
                <a:moveTo>
                  <a:pt x="7286" y="20353"/>
                </a:moveTo>
                <a:cubicBezTo>
                  <a:pt x="7263" y="20353"/>
                  <a:pt x="7215" y="20371"/>
                  <a:pt x="7180" y="20392"/>
                </a:cubicBezTo>
                <a:cubicBezTo>
                  <a:pt x="7145" y="20412"/>
                  <a:pt x="7136" y="20429"/>
                  <a:pt x="7159" y="20429"/>
                </a:cubicBezTo>
                <a:cubicBezTo>
                  <a:pt x="7182" y="20429"/>
                  <a:pt x="7230" y="20412"/>
                  <a:pt x="7265" y="20392"/>
                </a:cubicBezTo>
                <a:cubicBezTo>
                  <a:pt x="7299" y="20371"/>
                  <a:pt x="7309" y="20353"/>
                  <a:pt x="7286" y="20353"/>
                </a:cubicBezTo>
                <a:close/>
                <a:moveTo>
                  <a:pt x="13389" y="20401"/>
                </a:moveTo>
                <a:cubicBezTo>
                  <a:pt x="13222" y="20409"/>
                  <a:pt x="13359" y="20414"/>
                  <a:pt x="13694" y="20414"/>
                </a:cubicBezTo>
                <a:cubicBezTo>
                  <a:pt x="14029" y="20414"/>
                  <a:pt x="14165" y="20409"/>
                  <a:pt x="13998" y="20401"/>
                </a:cubicBezTo>
                <a:cubicBezTo>
                  <a:pt x="13830" y="20394"/>
                  <a:pt x="13557" y="20394"/>
                  <a:pt x="13389" y="20401"/>
                </a:cubicBezTo>
                <a:close/>
                <a:moveTo>
                  <a:pt x="14818" y="20404"/>
                </a:moveTo>
                <a:cubicBezTo>
                  <a:pt x="14789" y="20414"/>
                  <a:pt x="14812" y="20424"/>
                  <a:pt x="14870" y="20424"/>
                </a:cubicBezTo>
                <a:cubicBezTo>
                  <a:pt x="14928" y="20424"/>
                  <a:pt x="14952" y="20414"/>
                  <a:pt x="14923" y="20404"/>
                </a:cubicBezTo>
                <a:cubicBezTo>
                  <a:pt x="14895" y="20393"/>
                  <a:pt x="14847" y="20393"/>
                  <a:pt x="14818" y="20404"/>
                </a:cubicBezTo>
                <a:close/>
                <a:moveTo>
                  <a:pt x="12793" y="20452"/>
                </a:moveTo>
                <a:cubicBezTo>
                  <a:pt x="12789" y="20453"/>
                  <a:pt x="12783" y="20459"/>
                  <a:pt x="12776" y="20469"/>
                </a:cubicBezTo>
                <a:cubicBezTo>
                  <a:pt x="12755" y="20501"/>
                  <a:pt x="12724" y="20645"/>
                  <a:pt x="12707" y="20789"/>
                </a:cubicBezTo>
                <a:cubicBezTo>
                  <a:pt x="12687" y="20967"/>
                  <a:pt x="12693" y="21050"/>
                  <a:pt x="12724" y="21050"/>
                </a:cubicBezTo>
                <a:cubicBezTo>
                  <a:pt x="12750" y="21050"/>
                  <a:pt x="12770" y="20977"/>
                  <a:pt x="12770" y="20885"/>
                </a:cubicBezTo>
                <a:cubicBezTo>
                  <a:pt x="12770" y="20794"/>
                  <a:pt x="12781" y="20651"/>
                  <a:pt x="12793" y="20566"/>
                </a:cubicBezTo>
                <a:cubicBezTo>
                  <a:pt x="12805" y="20487"/>
                  <a:pt x="12806" y="20449"/>
                  <a:pt x="12793" y="20452"/>
                </a:cubicBezTo>
                <a:close/>
                <a:moveTo>
                  <a:pt x="18222" y="20479"/>
                </a:moveTo>
                <a:cubicBezTo>
                  <a:pt x="18169" y="20489"/>
                  <a:pt x="18202" y="20497"/>
                  <a:pt x="18295" y="20498"/>
                </a:cubicBezTo>
                <a:cubicBezTo>
                  <a:pt x="18387" y="20498"/>
                  <a:pt x="18430" y="20490"/>
                  <a:pt x="18390" y="20481"/>
                </a:cubicBezTo>
                <a:cubicBezTo>
                  <a:pt x="18350" y="20471"/>
                  <a:pt x="18274" y="20470"/>
                  <a:pt x="18222" y="20479"/>
                </a:cubicBezTo>
                <a:close/>
                <a:moveTo>
                  <a:pt x="16352" y="20481"/>
                </a:moveTo>
                <a:cubicBezTo>
                  <a:pt x="16312" y="20490"/>
                  <a:pt x="16344" y="20499"/>
                  <a:pt x="16425" y="20499"/>
                </a:cubicBezTo>
                <a:cubicBezTo>
                  <a:pt x="16506" y="20499"/>
                  <a:pt x="16539" y="20490"/>
                  <a:pt x="16498" y="20481"/>
                </a:cubicBezTo>
                <a:cubicBezTo>
                  <a:pt x="16458" y="20471"/>
                  <a:pt x="16393" y="20471"/>
                  <a:pt x="16352" y="20481"/>
                </a:cubicBezTo>
                <a:close/>
                <a:moveTo>
                  <a:pt x="16919" y="20482"/>
                </a:moveTo>
                <a:cubicBezTo>
                  <a:pt x="16890" y="20493"/>
                  <a:pt x="16914" y="20501"/>
                  <a:pt x="16971" y="20501"/>
                </a:cubicBezTo>
                <a:cubicBezTo>
                  <a:pt x="17029" y="20501"/>
                  <a:pt x="17052" y="20493"/>
                  <a:pt x="17024" y="20482"/>
                </a:cubicBezTo>
                <a:cubicBezTo>
                  <a:pt x="16995" y="20471"/>
                  <a:pt x="16948" y="20471"/>
                  <a:pt x="16919" y="20482"/>
                </a:cubicBezTo>
                <a:close/>
                <a:moveTo>
                  <a:pt x="18671" y="20507"/>
                </a:moveTo>
                <a:cubicBezTo>
                  <a:pt x="18635" y="20507"/>
                  <a:pt x="18616" y="20523"/>
                  <a:pt x="18630" y="20543"/>
                </a:cubicBezTo>
                <a:cubicBezTo>
                  <a:pt x="18643" y="20563"/>
                  <a:pt x="18621" y="20598"/>
                  <a:pt x="18580" y="20620"/>
                </a:cubicBezTo>
                <a:cubicBezTo>
                  <a:pt x="18522" y="20652"/>
                  <a:pt x="18519" y="20660"/>
                  <a:pt x="18568" y="20661"/>
                </a:cubicBezTo>
                <a:cubicBezTo>
                  <a:pt x="18603" y="20662"/>
                  <a:pt x="18655" y="20628"/>
                  <a:pt x="18684" y="20585"/>
                </a:cubicBezTo>
                <a:cubicBezTo>
                  <a:pt x="18728" y="20520"/>
                  <a:pt x="18727" y="20507"/>
                  <a:pt x="18671" y="20507"/>
                </a:cubicBezTo>
                <a:close/>
                <a:moveTo>
                  <a:pt x="7086" y="20596"/>
                </a:moveTo>
                <a:cubicBezTo>
                  <a:pt x="7011" y="20605"/>
                  <a:pt x="7072" y="20612"/>
                  <a:pt x="7222" y="20612"/>
                </a:cubicBezTo>
                <a:cubicBezTo>
                  <a:pt x="7372" y="20612"/>
                  <a:pt x="7434" y="20605"/>
                  <a:pt x="7359" y="20596"/>
                </a:cubicBezTo>
                <a:cubicBezTo>
                  <a:pt x="7284" y="20588"/>
                  <a:pt x="7161" y="20588"/>
                  <a:pt x="7086" y="20596"/>
                </a:cubicBezTo>
                <a:close/>
                <a:moveTo>
                  <a:pt x="19146" y="20666"/>
                </a:moveTo>
                <a:cubicBezTo>
                  <a:pt x="19016" y="20670"/>
                  <a:pt x="19015" y="20672"/>
                  <a:pt x="19115" y="20701"/>
                </a:cubicBezTo>
                <a:cubicBezTo>
                  <a:pt x="19263" y="20745"/>
                  <a:pt x="19283" y="20745"/>
                  <a:pt x="19283" y="20701"/>
                </a:cubicBezTo>
                <a:cubicBezTo>
                  <a:pt x="19283" y="20680"/>
                  <a:pt x="19221" y="20664"/>
                  <a:pt x="19146" y="20666"/>
                </a:cubicBezTo>
                <a:close/>
                <a:moveTo>
                  <a:pt x="17403" y="20752"/>
                </a:moveTo>
                <a:cubicBezTo>
                  <a:pt x="17339" y="20760"/>
                  <a:pt x="17381" y="20768"/>
                  <a:pt x="17497" y="20768"/>
                </a:cubicBezTo>
                <a:cubicBezTo>
                  <a:pt x="17612" y="20769"/>
                  <a:pt x="17664" y="20761"/>
                  <a:pt x="17613" y="20752"/>
                </a:cubicBezTo>
                <a:cubicBezTo>
                  <a:pt x="17561" y="20742"/>
                  <a:pt x="17467" y="20743"/>
                  <a:pt x="17403" y="20752"/>
                </a:cubicBezTo>
                <a:close/>
                <a:moveTo>
                  <a:pt x="18095" y="20792"/>
                </a:moveTo>
                <a:cubicBezTo>
                  <a:pt x="18066" y="20803"/>
                  <a:pt x="18091" y="20812"/>
                  <a:pt x="18149" y="20812"/>
                </a:cubicBezTo>
                <a:cubicBezTo>
                  <a:pt x="18206" y="20812"/>
                  <a:pt x="18230" y="20803"/>
                  <a:pt x="18201" y="20792"/>
                </a:cubicBezTo>
                <a:cubicBezTo>
                  <a:pt x="18172" y="20782"/>
                  <a:pt x="18124" y="20782"/>
                  <a:pt x="18095" y="20792"/>
                </a:cubicBezTo>
                <a:close/>
                <a:moveTo>
                  <a:pt x="18644" y="20830"/>
                </a:moveTo>
                <a:cubicBezTo>
                  <a:pt x="18610" y="20842"/>
                  <a:pt x="18621" y="20852"/>
                  <a:pt x="18670" y="20854"/>
                </a:cubicBezTo>
                <a:cubicBezTo>
                  <a:pt x="18714" y="20856"/>
                  <a:pt x="18739" y="20846"/>
                  <a:pt x="18725" y="20833"/>
                </a:cubicBezTo>
                <a:cubicBezTo>
                  <a:pt x="18711" y="20821"/>
                  <a:pt x="18674" y="20819"/>
                  <a:pt x="18644" y="20830"/>
                </a:cubicBezTo>
                <a:close/>
                <a:moveTo>
                  <a:pt x="19021" y="20859"/>
                </a:moveTo>
                <a:cubicBezTo>
                  <a:pt x="18906" y="20861"/>
                  <a:pt x="18897" y="20867"/>
                  <a:pt x="18967" y="20895"/>
                </a:cubicBezTo>
                <a:cubicBezTo>
                  <a:pt x="19083" y="20941"/>
                  <a:pt x="19156" y="20941"/>
                  <a:pt x="19156" y="20895"/>
                </a:cubicBezTo>
                <a:cubicBezTo>
                  <a:pt x="19156" y="20873"/>
                  <a:pt x="19096" y="20857"/>
                  <a:pt x="19021" y="20859"/>
                </a:cubicBezTo>
                <a:close/>
                <a:moveTo>
                  <a:pt x="16754" y="20947"/>
                </a:moveTo>
                <a:cubicBezTo>
                  <a:pt x="16720" y="20959"/>
                  <a:pt x="16730" y="20968"/>
                  <a:pt x="16778" y="20969"/>
                </a:cubicBezTo>
                <a:cubicBezTo>
                  <a:pt x="16823" y="20971"/>
                  <a:pt x="16849" y="20962"/>
                  <a:pt x="16835" y="20949"/>
                </a:cubicBezTo>
                <a:cubicBezTo>
                  <a:pt x="16821" y="20936"/>
                  <a:pt x="16784" y="20935"/>
                  <a:pt x="16754" y="20947"/>
                </a:cubicBezTo>
                <a:close/>
                <a:moveTo>
                  <a:pt x="18211" y="20979"/>
                </a:moveTo>
                <a:lnTo>
                  <a:pt x="17875" y="20984"/>
                </a:lnTo>
                <a:lnTo>
                  <a:pt x="18330" y="21014"/>
                </a:lnTo>
                <a:cubicBezTo>
                  <a:pt x="18580" y="21031"/>
                  <a:pt x="18797" y="21055"/>
                  <a:pt x="18811" y="21067"/>
                </a:cubicBezTo>
                <a:cubicBezTo>
                  <a:pt x="18849" y="21102"/>
                  <a:pt x="18988" y="21093"/>
                  <a:pt x="18988" y="21056"/>
                </a:cubicBezTo>
                <a:cubicBezTo>
                  <a:pt x="18988" y="21010"/>
                  <a:pt x="18614" y="20973"/>
                  <a:pt x="18211" y="20979"/>
                </a:cubicBezTo>
                <a:close/>
                <a:moveTo>
                  <a:pt x="17761" y="20985"/>
                </a:moveTo>
                <a:cubicBezTo>
                  <a:pt x="17728" y="20997"/>
                  <a:pt x="17739" y="21007"/>
                  <a:pt x="17787" y="21009"/>
                </a:cubicBezTo>
                <a:cubicBezTo>
                  <a:pt x="17832" y="21011"/>
                  <a:pt x="17856" y="21002"/>
                  <a:pt x="17842" y="20989"/>
                </a:cubicBezTo>
                <a:cubicBezTo>
                  <a:pt x="17828" y="20976"/>
                  <a:pt x="17792" y="20974"/>
                  <a:pt x="17761" y="20985"/>
                </a:cubicBezTo>
                <a:close/>
                <a:moveTo>
                  <a:pt x="16866" y="21128"/>
                </a:moveTo>
                <a:cubicBezTo>
                  <a:pt x="16831" y="21128"/>
                  <a:pt x="16803" y="21145"/>
                  <a:pt x="16803" y="21166"/>
                </a:cubicBezTo>
                <a:cubicBezTo>
                  <a:pt x="16803" y="21186"/>
                  <a:pt x="16831" y="21194"/>
                  <a:pt x="16866" y="21181"/>
                </a:cubicBezTo>
                <a:cubicBezTo>
                  <a:pt x="16901" y="21169"/>
                  <a:pt x="16930" y="21151"/>
                  <a:pt x="16930" y="21143"/>
                </a:cubicBezTo>
                <a:cubicBezTo>
                  <a:pt x="16930" y="21134"/>
                  <a:pt x="16901" y="21128"/>
                  <a:pt x="16866" y="21128"/>
                </a:cubicBezTo>
                <a:close/>
                <a:moveTo>
                  <a:pt x="16373" y="21139"/>
                </a:moveTo>
                <a:cubicBezTo>
                  <a:pt x="16298" y="21148"/>
                  <a:pt x="16358" y="21155"/>
                  <a:pt x="16509" y="21155"/>
                </a:cubicBezTo>
                <a:cubicBezTo>
                  <a:pt x="16659" y="21155"/>
                  <a:pt x="16721" y="21148"/>
                  <a:pt x="16646" y="21139"/>
                </a:cubicBezTo>
                <a:cubicBezTo>
                  <a:pt x="16570" y="21131"/>
                  <a:pt x="16448" y="21131"/>
                  <a:pt x="16373" y="21139"/>
                </a:cubicBezTo>
                <a:close/>
                <a:moveTo>
                  <a:pt x="15995" y="21142"/>
                </a:moveTo>
                <a:cubicBezTo>
                  <a:pt x="15966" y="21152"/>
                  <a:pt x="15989" y="21161"/>
                  <a:pt x="16047" y="21161"/>
                </a:cubicBezTo>
                <a:cubicBezTo>
                  <a:pt x="16105" y="21161"/>
                  <a:pt x="16128" y="21152"/>
                  <a:pt x="16099" y="21142"/>
                </a:cubicBezTo>
                <a:cubicBezTo>
                  <a:pt x="16070" y="21131"/>
                  <a:pt x="16024" y="21131"/>
                  <a:pt x="15995" y="21142"/>
                </a:cubicBezTo>
                <a:close/>
                <a:moveTo>
                  <a:pt x="17026" y="21143"/>
                </a:moveTo>
                <a:cubicBezTo>
                  <a:pt x="17019" y="21146"/>
                  <a:pt x="17013" y="21153"/>
                  <a:pt x="17013" y="21164"/>
                </a:cubicBezTo>
                <a:cubicBezTo>
                  <a:pt x="17013" y="21187"/>
                  <a:pt x="17033" y="21205"/>
                  <a:pt x="17056" y="21205"/>
                </a:cubicBezTo>
                <a:cubicBezTo>
                  <a:pt x="17079" y="21205"/>
                  <a:pt x="17098" y="21198"/>
                  <a:pt x="17098" y="21189"/>
                </a:cubicBezTo>
                <a:cubicBezTo>
                  <a:pt x="17098" y="21179"/>
                  <a:pt x="17079" y="21161"/>
                  <a:pt x="17056" y="21148"/>
                </a:cubicBezTo>
                <a:cubicBezTo>
                  <a:pt x="17045" y="21141"/>
                  <a:pt x="17034" y="21140"/>
                  <a:pt x="17026" y="21143"/>
                </a:cubicBezTo>
                <a:close/>
                <a:moveTo>
                  <a:pt x="17256" y="21178"/>
                </a:moveTo>
                <a:cubicBezTo>
                  <a:pt x="17203" y="21187"/>
                  <a:pt x="17236" y="21195"/>
                  <a:pt x="17329" y="21196"/>
                </a:cubicBezTo>
                <a:cubicBezTo>
                  <a:pt x="17421" y="21196"/>
                  <a:pt x="17464" y="21189"/>
                  <a:pt x="17424" y="21179"/>
                </a:cubicBezTo>
                <a:cubicBezTo>
                  <a:pt x="17384" y="21169"/>
                  <a:pt x="17308" y="21168"/>
                  <a:pt x="17256" y="21178"/>
                </a:cubicBezTo>
                <a:close/>
                <a:moveTo>
                  <a:pt x="17634" y="21219"/>
                </a:moveTo>
                <a:cubicBezTo>
                  <a:pt x="17605" y="21229"/>
                  <a:pt x="17628" y="21238"/>
                  <a:pt x="17686" y="21238"/>
                </a:cubicBezTo>
                <a:cubicBezTo>
                  <a:pt x="17744" y="21238"/>
                  <a:pt x="17767" y="21229"/>
                  <a:pt x="17738" y="21219"/>
                </a:cubicBezTo>
                <a:cubicBezTo>
                  <a:pt x="17709" y="21208"/>
                  <a:pt x="17663" y="21208"/>
                  <a:pt x="17634" y="21219"/>
                </a:cubicBezTo>
                <a:close/>
                <a:moveTo>
                  <a:pt x="18485" y="21244"/>
                </a:moveTo>
                <a:cubicBezTo>
                  <a:pt x="18439" y="21244"/>
                  <a:pt x="18400" y="21262"/>
                  <a:pt x="18400" y="21284"/>
                </a:cubicBezTo>
                <a:cubicBezTo>
                  <a:pt x="18400" y="21305"/>
                  <a:pt x="18439" y="21322"/>
                  <a:pt x="18485" y="21322"/>
                </a:cubicBezTo>
                <a:cubicBezTo>
                  <a:pt x="18531" y="21322"/>
                  <a:pt x="18568" y="21305"/>
                  <a:pt x="18568" y="21284"/>
                </a:cubicBezTo>
                <a:cubicBezTo>
                  <a:pt x="18568" y="21262"/>
                  <a:pt x="18531" y="21244"/>
                  <a:pt x="18485" y="21244"/>
                </a:cubicBezTo>
                <a:close/>
                <a:moveTo>
                  <a:pt x="15511" y="21449"/>
                </a:moveTo>
                <a:cubicBezTo>
                  <a:pt x="15425" y="21457"/>
                  <a:pt x="15496" y="21464"/>
                  <a:pt x="15669" y="21464"/>
                </a:cubicBezTo>
                <a:cubicBezTo>
                  <a:pt x="15842" y="21464"/>
                  <a:pt x="15914" y="21457"/>
                  <a:pt x="15827" y="21449"/>
                </a:cubicBezTo>
                <a:cubicBezTo>
                  <a:pt x="15740" y="21440"/>
                  <a:pt x="15598" y="21440"/>
                  <a:pt x="15511" y="21449"/>
                </a:cubicBezTo>
                <a:close/>
                <a:moveTo>
                  <a:pt x="17047" y="21487"/>
                </a:moveTo>
                <a:cubicBezTo>
                  <a:pt x="16925" y="21495"/>
                  <a:pt x="17014" y="21501"/>
                  <a:pt x="17245" y="21502"/>
                </a:cubicBezTo>
                <a:cubicBezTo>
                  <a:pt x="17476" y="21502"/>
                  <a:pt x="17576" y="21495"/>
                  <a:pt x="17467" y="21487"/>
                </a:cubicBezTo>
                <a:cubicBezTo>
                  <a:pt x="17358" y="21479"/>
                  <a:pt x="17169" y="21479"/>
                  <a:pt x="17047" y="21487"/>
                </a:cubicBezTo>
                <a:close/>
                <a:moveTo>
                  <a:pt x="16457" y="21491"/>
                </a:moveTo>
                <a:cubicBezTo>
                  <a:pt x="16428" y="21501"/>
                  <a:pt x="16451" y="21510"/>
                  <a:pt x="16509" y="21510"/>
                </a:cubicBezTo>
                <a:cubicBezTo>
                  <a:pt x="16566" y="21510"/>
                  <a:pt x="16591" y="21501"/>
                  <a:pt x="16562" y="21491"/>
                </a:cubicBezTo>
                <a:cubicBezTo>
                  <a:pt x="16533" y="21480"/>
                  <a:pt x="16485" y="21480"/>
                  <a:pt x="16457" y="21491"/>
                </a:cubicBezTo>
                <a:close/>
                <a:moveTo>
                  <a:pt x="18151" y="21516"/>
                </a:moveTo>
                <a:cubicBezTo>
                  <a:pt x="18080" y="21516"/>
                  <a:pt x="18022" y="21533"/>
                  <a:pt x="18022" y="21554"/>
                </a:cubicBezTo>
                <a:cubicBezTo>
                  <a:pt x="18022" y="21576"/>
                  <a:pt x="18069" y="21593"/>
                  <a:pt x="18125" y="21593"/>
                </a:cubicBezTo>
                <a:cubicBezTo>
                  <a:pt x="18182" y="21593"/>
                  <a:pt x="18239" y="21576"/>
                  <a:pt x="18253" y="21554"/>
                </a:cubicBezTo>
                <a:cubicBezTo>
                  <a:pt x="18268" y="21532"/>
                  <a:pt x="18226" y="21516"/>
                  <a:pt x="18151" y="21516"/>
                </a:cubicBezTo>
                <a:close/>
              </a:path>
            </a:pathLst>
          </a:custGeom>
          <a:ln w="3175">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Random Walks"/>
          <p:cNvSpPr txBox="1"/>
          <p:nvPr>
            <p:ph type="title"/>
          </p:nvPr>
        </p:nvSpPr>
        <p:spPr>
          <a:prstGeom prst="rect">
            <a:avLst/>
          </a:prstGeom>
        </p:spPr>
        <p:txBody>
          <a:bodyPr/>
          <a:lstStyle/>
          <a:p>
            <a:pPr/>
            <a:r>
              <a:t>Random Walks</a:t>
            </a:r>
          </a:p>
        </p:txBody>
      </p:sp>
      <p:sp>
        <p:nvSpPr>
          <p:cNvPr id="924" name="Mathematically, we can describe the position of our random walker at time   as:…"/>
          <p:cNvSpPr txBox="1"/>
          <p:nvPr>
            <p:ph type="body" idx="1"/>
          </p:nvPr>
        </p:nvSpPr>
        <p:spPr>
          <a:prstGeom prst="rect">
            <a:avLst/>
          </a:prstGeom>
        </p:spPr>
        <p:txBody>
          <a:bodyPr/>
          <a:lstStyle/>
          <a:p>
            <a:pPr>
              <a:spcBef>
                <a:spcPts val="1500"/>
              </a:spcBef>
            </a:pPr>
            <a:r>
              <a:t>Mathematically, we can describe the </a:t>
            </a:r>
            <a:r>
              <a:rPr>
                <a:solidFill>
                  <a:schemeClr val="accent1">
                    <a:satOff val="-3355"/>
                    <a:lumOff val="26614"/>
                  </a:schemeClr>
                </a:solidFill>
                <a:latin typeface="Helvetica Neue Light"/>
                <a:ea typeface="Helvetica Neue Light"/>
                <a:cs typeface="Helvetica Neue Light"/>
                <a:sym typeface="Helvetica Neue Light"/>
              </a:rPr>
              <a:t>position</a:t>
            </a:r>
            <a:r>
              <a:t> of our random walker at time </a:t>
            </a:r>
            <a14:m>
              <m:oMath>
                <m:r>
                  <a:rPr xmlns:a="http://schemas.openxmlformats.org/drawingml/2006/main" sz="3100" i="1">
                    <a:solidFill>
                      <a:srgbClr val="000000"/>
                    </a:solidFill>
                    <a:latin typeface="Cambria Math" panose="02040503050406030204" pitchFamily="18" charset="0"/>
                  </a:rPr>
                  <m:t>t</m:t>
                </m:r>
              </m:oMath>
            </a14:m>
            <a:r>
              <a:t> as:</a:t>
            </a:r>
            <a:br/>
          </a:p>
          <a:p>
            <a:pPr>
              <a:spcBef>
                <a:spcPts val="1500"/>
              </a:spcBef>
            </a:pPr>
            <a:r>
              <a:t>Where </a:t>
            </a:r>
            <a14:m>
              <m:oMath>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t</m:t>
                    </m:r>
                  </m:sub>
                </m:sSub>
              </m:oMath>
            </a14:m>
            <a:r>
              <a:t> is the </a:t>
            </a:r>
            <a:r>
              <a:rPr>
                <a:solidFill>
                  <a:schemeClr val="accent6">
                    <a:satOff val="24555"/>
                    <a:lumOff val="22232"/>
                  </a:schemeClr>
                </a:solidFill>
                <a:latin typeface="Helvetica Neue Light"/>
                <a:ea typeface="Helvetica Neue Light"/>
                <a:cs typeface="Helvetica Neue Light"/>
                <a:sym typeface="Helvetica Neue Light"/>
              </a:rPr>
              <a:t>stochastic value</a:t>
            </a:r>
            <a:r>
              <a:t> generated by our coin flip (</a:t>
            </a:r>
            <a14:m>
              <m:oMath>
                <m:r>
                  <a:rPr xmlns:a="http://schemas.openxmlformats.org/drawingml/2006/main" sz="3300" i="1">
                    <a:solidFill>
                      <a:srgbClr val="000000"/>
                    </a:solidFill>
                    <a:latin typeface="Cambria Math" panose="02040503050406030204" pitchFamily="18" charset="0"/>
                  </a:rPr>
                  <m:t>+</m:t>
                </m:r>
                <m:r>
                  <a:rPr xmlns:a="http://schemas.openxmlformats.org/drawingml/2006/main" sz="3300" i="1">
                    <a:solidFill>
                      <a:srgbClr val="000000"/>
                    </a:solidFill>
                    <a:latin typeface="Cambria Math" panose="02040503050406030204" pitchFamily="18" charset="0"/>
                  </a:rPr>
                  <m:t>1</m:t>
                </m:r>
              </m:oMath>
            </a14:m>
            <a:r>
              <a:t> or </a:t>
            </a:r>
            <a14:m>
              <m:oMath>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1</m:t>
                </m:r>
              </m:oMath>
            </a14:m>
            <a:r>
              <a:t>)</a:t>
            </a:r>
          </a:p>
          <a:p>
            <a:pPr>
              <a:spcBef>
                <a:spcPts val="1500"/>
              </a:spcBef>
            </a:pPr>
            <a:r>
              <a:t>We can further write:</a:t>
            </a:r>
          </a:p>
          <a:p>
            <a:pPr>
              <a:spcBef>
                <a:spcPts val="1500"/>
              </a:spcBef>
            </a:pPr>
          </a:p>
          <a:p>
            <a:pPr>
              <a:spcBef>
                <a:spcPts val="1500"/>
              </a:spcBef>
            </a:pPr>
            <a:r>
              <a:t>which shows that the current position is just the </a:t>
            </a:r>
            <a:r>
              <a:rPr>
                <a:solidFill>
                  <a:schemeClr val="accent1">
                    <a:satOff val="-3355"/>
                    <a:lumOff val="26614"/>
                  </a:schemeClr>
                </a:solidFill>
                <a:latin typeface="Helvetica Neue Light"/>
                <a:ea typeface="Helvetica Neue Light"/>
                <a:cs typeface="Helvetica Neue Light"/>
                <a:sym typeface="Helvetica Neue Light"/>
              </a:rPr>
              <a:t>sum</a:t>
            </a:r>
            <a:r>
              <a:t> across all </a:t>
            </a:r>
            <a:r>
              <a:rPr>
                <a:solidFill>
                  <a:schemeClr val="accent1">
                    <a:satOff val="-3355"/>
                    <a:lumOff val="26614"/>
                  </a:schemeClr>
                </a:solidFill>
                <a:latin typeface="Helvetica Neue Light"/>
                <a:ea typeface="Helvetica Neue Light"/>
                <a:cs typeface="Helvetica Neue Light"/>
                <a:sym typeface="Helvetica Neue Light"/>
              </a:rPr>
              <a:t>coin flips</a:t>
            </a:r>
            <a:r>
              <a:t> in our walk.</a:t>
            </a:r>
          </a:p>
          <a:p>
            <a:pPr>
              <a:spcBef>
                <a:spcPts val="1500"/>
              </a:spcBef>
            </a:pPr>
            <a:r>
              <a:t>Naturally, we can treat a random walk as a realization of a time series, but </a:t>
            </a:r>
            <a:r>
              <a:rPr>
                <a:solidFill>
                  <a:schemeClr val="accent6">
                    <a:satOff val="24555"/>
                    <a:lumOff val="22232"/>
                  </a:schemeClr>
                </a:solidFill>
                <a:latin typeface="Helvetica Neue Light"/>
                <a:ea typeface="Helvetica Neue Light"/>
                <a:cs typeface="Helvetica Neue Light"/>
                <a:sym typeface="Helvetica Neue Light"/>
              </a:rPr>
              <a:t>is it stationary</a:t>
            </a:r>
            <a:r>
              <a:t>?</a:t>
            </a:r>
          </a:p>
          <a:p>
            <a:pPr>
              <a:spcBef>
                <a:spcPts val="1500"/>
              </a:spcBef>
            </a:pPr>
            <a:r>
              <a:t>The mean position is:</a:t>
            </a:r>
            <a:br/>
          </a:p>
          <a:p>
            <a:pPr>
              <a:spcBef>
                <a:spcPts val="1500"/>
              </a:spcBef>
            </a:pPr>
            <a:r>
              <a:t>If the coin is unbiased, </a:t>
            </a:r>
            <a14:m>
              <m:oMath>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ϵ</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a14:m>
            <a:r>
              <a:t> and </a:t>
            </a:r>
            <a:r>
              <a:rPr>
                <a:solidFill>
                  <a:schemeClr val="accent1">
                    <a:satOff val="-3355"/>
                    <a:lumOff val="26614"/>
                  </a:schemeClr>
                </a:solidFill>
                <a:latin typeface="Helvetica Neue Light"/>
                <a:ea typeface="Helvetica Neue Light"/>
                <a:cs typeface="Helvetica Neue Light"/>
                <a:sym typeface="Helvetica Neue Light"/>
              </a:rPr>
              <a:t>the mean is constant</a:t>
            </a:r>
            <a:r>
              <a:t>. On the other hand, the variance is:</a:t>
            </a:r>
            <a:br/>
          </a:p>
          <a:p>
            <a:pPr>
              <a:spcBef>
                <a:spcPts val="1500"/>
              </a:spcBef>
            </a:pPr>
            <a:r>
              <a:t>which </a:t>
            </a:r>
            <a:r>
              <a:rPr>
                <a:solidFill>
                  <a:schemeClr val="accent1">
                    <a:satOff val="-3355"/>
                    <a:lumOff val="26614"/>
                  </a:schemeClr>
                </a:solidFill>
                <a:latin typeface="Helvetica Neue Light"/>
                <a:ea typeface="Helvetica Neue Light"/>
                <a:cs typeface="Helvetica Neue Light"/>
                <a:sym typeface="Helvetica Neue Light"/>
              </a:rPr>
              <a:t>is not constant</a:t>
            </a:r>
            <a:r>
              <a:t>. So even the simple random walk is </a:t>
            </a:r>
            <a:r>
              <a:rPr>
                <a:solidFill>
                  <a:schemeClr val="accent6">
                    <a:satOff val="24555"/>
                    <a:lumOff val="22232"/>
                  </a:schemeClr>
                </a:solidFill>
                <a:latin typeface="Helvetica Neue Light"/>
                <a:ea typeface="Helvetica Neue Light"/>
                <a:cs typeface="Helvetica Neue Light"/>
                <a:sym typeface="Helvetica Neue Light"/>
              </a:rPr>
              <a:t>not a stationary process</a:t>
            </a:r>
            <a:r>
              <a:t>.</a:t>
            </a:r>
          </a:p>
        </p:txBody>
      </p:sp>
      <p:sp>
        <p:nvSpPr>
          <p:cNvPr id="9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26" name="Equation"/>
          <p:cNvSpPr txBox="1"/>
          <p:nvPr/>
        </p:nvSpPr>
        <p:spPr>
          <a:xfrm>
            <a:off x="5677347" y="2725665"/>
            <a:ext cx="1547693" cy="24552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927" name="Equation"/>
          <p:cNvSpPr txBox="1"/>
          <p:nvPr/>
        </p:nvSpPr>
        <p:spPr>
          <a:xfrm>
            <a:off x="5560307" y="4054506"/>
            <a:ext cx="1784133" cy="67346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928" name="Equation"/>
          <p:cNvSpPr txBox="1"/>
          <p:nvPr/>
        </p:nvSpPr>
        <p:spPr>
          <a:xfrm>
            <a:off x="4935981" y="6166273"/>
            <a:ext cx="3033395" cy="6734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929" name="Equation"/>
          <p:cNvSpPr txBox="1"/>
          <p:nvPr/>
        </p:nvSpPr>
        <p:spPr>
          <a:xfrm>
            <a:off x="3387269" y="7503366"/>
            <a:ext cx="6082278" cy="67346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σ</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e>
                  </m:d>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ϵ</m:t>
                      </m:r>
                    </m:e>
                  </m:d>
                </m:oMath>
              </m:oMathPara>
            </a14:m>
            <a:endParaRPr sz="2400"/>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Random Walks"/>
          <p:cNvSpPr txBox="1"/>
          <p:nvPr>
            <p:ph type="title"/>
          </p:nvPr>
        </p:nvSpPr>
        <p:spPr>
          <a:prstGeom prst="rect">
            <a:avLst/>
          </a:prstGeom>
        </p:spPr>
        <p:txBody>
          <a:bodyPr/>
          <a:lstStyle/>
          <a:p>
            <a:pPr/>
            <a:r>
              <a:t>Random Walks</a:t>
            </a:r>
          </a:p>
        </p:txBody>
      </p:sp>
      <p:sp>
        <p:nvSpPr>
          <p:cNvPr id="9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33" name="unknown.png" descr="unknown.png"/>
          <p:cNvPicPr>
            <a:picLocks noChangeAspect="1"/>
          </p:cNvPicPr>
          <p:nvPr/>
        </p:nvPicPr>
        <p:blipFill>
          <a:blip r:embed="rId2">
            <a:extLst/>
          </a:blip>
          <a:stretch>
            <a:fillRect/>
          </a:stretch>
        </p:blipFill>
        <p:spPr>
          <a:xfrm>
            <a:off x="1384300" y="2159000"/>
            <a:ext cx="10223500" cy="6890595"/>
          </a:xfrm>
          <a:prstGeom prst="rect">
            <a:avLst/>
          </a:prstGeom>
          <a:ln w="3175">
            <a:miter lim="400000"/>
          </a:ln>
        </p:spPr>
      </p:pic>
      <p:sp>
        <p:nvSpPr>
          <p:cNvPr id="934" name="Deviations from Zero can be significant because   and   grows linearly in time"/>
          <p:cNvSpPr/>
          <p:nvPr/>
        </p:nvSpPr>
        <p:spPr>
          <a:xfrm>
            <a:off x="1139626" y="6327660"/>
            <a:ext cx="4772721" cy="1634878"/>
          </a:xfrm>
          <a:prstGeom prst="roundRect">
            <a:avLst>
              <a:gd name="adj" fmla="val 11652"/>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latin typeface="Helvetica Neue Light"/>
                <a:ea typeface="Helvetica Neue Light"/>
                <a:cs typeface="Helvetica Neue Light"/>
                <a:sym typeface="Helvetica Neue Light"/>
              </a:defRPr>
            </a:pPr>
            <a:r>
              <a:t>Deviations from Zero can be significant because </a:t>
            </a:r>
            <a14:m>
              <m:oMath>
                <m:r>
                  <a:rPr xmlns:a="http://schemas.openxmlformats.org/drawingml/2006/main" sz="2950" i="1">
                    <a:solidFill>
                      <a:srgbClr val="000000"/>
                    </a:solidFill>
                    <a:latin typeface="Cambria Math" panose="02040503050406030204" pitchFamily="18" charset="0"/>
                  </a:rPr>
                  <m:t>σ</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i</m:t>
                        </m:r>
                      </m:sub>
                    </m:sSub>
                  </m:e>
                </m:d>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oMath>
            </a14:m>
            <a:r>
              <a:t> and </a:t>
            </a:r>
            <a14:m>
              <m:oMath>
                <m:r>
                  <a:rPr xmlns:a="http://schemas.openxmlformats.org/drawingml/2006/main" sz="3150" i="1">
                    <a:solidFill>
                      <a:srgbClr val="000000"/>
                    </a:solidFill>
                    <a:latin typeface="Cambria Math" panose="02040503050406030204" pitchFamily="18" charset="0"/>
                  </a:rPr>
                  <m:t>σ</m:t>
                </m:r>
                <m:d>
                  <m:dPr>
                    <m:ctrlPr>
                      <a:rPr xmlns:a="http://schemas.openxmlformats.org/drawingml/2006/main" sz="3150" i="1">
                        <a:solidFill>
                          <a:srgbClr val="000000"/>
                        </a:solidFill>
                        <a:latin typeface="Cambria Math" panose="02040503050406030204" pitchFamily="18" charset="0"/>
                      </a:rPr>
                    </m:ctrlPr>
                  </m:dPr>
                  <m:e>
                    <m:sSub>
                      <m:e>
                        <m:r>
                          <a:rPr xmlns:a="http://schemas.openxmlformats.org/drawingml/2006/main" sz="3150" i="1">
                            <a:solidFill>
                              <a:srgbClr val="000000"/>
                            </a:solidFill>
                            <a:latin typeface="Cambria Math" panose="02040503050406030204" pitchFamily="18" charset="0"/>
                          </a:rPr>
                          <m:t>x</m:t>
                        </m:r>
                      </m:e>
                      <m:sub>
                        <m:r>
                          <a:rPr xmlns:a="http://schemas.openxmlformats.org/drawingml/2006/main" sz="3150" i="1">
                            <a:solidFill>
                              <a:srgbClr val="000000"/>
                            </a:solidFill>
                            <a:latin typeface="Cambria Math" panose="02040503050406030204" pitchFamily="18" charset="0"/>
                          </a:rPr>
                          <m:t>t</m:t>
                        </m:r>
                      </m:sub>
                    </m:sSub>
                  </m:e>
                </m:d>
              </m:oMath>
            </a14:m>
            <a:r>
              <a:t> grows linearly in time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34"/>
                                        </p:tgtEl>
                                        <p:attrNameLst>
                                          <p:attrName>style.visibility</p:attrName>
                                        </p:attrNameLst>
                                      </p:cBhvr>
                                      <p:to>
                                        <p:strVal val="visible"/>
                                      </p:to>
                                    </p:set>
                                    <p:animEffect filter="dissolve" transition="in">
                                      <p:cBhvr>
                                        <p:cTn id="7"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4" grpId="1"/>
    </p:bld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37" name="Random Walk with a drift"/>
          <p:cNvSpPr txBox="1"/>
          <p:nvPr>
            <p:ph type="title"/>
          </p:nvPr>
        </p:nvSpPr>
        <p:spPr>
          <a:prstGeom prst="rect">
            <a:avLst/>
          </a:prstGeom>
        </p:spPr>
        <p:txBody>
          <a:bodyPr/>
          <a:lstStyle/>
          <a:p>
            <a:pPr/>
            <a:r>
              <a:t>Random Walk with a drift</a:t>
            </a:r>
          </a:p>
        </p:txBody>
      </p:sp>
      <p:sp>
        <p:nvSpPr>
          <p:cNvPr id="93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39" name="With a biased coin we “drift” in one direction as"/>
          <p:cNvSpPr/>
          <p:nvPr/>
        </p:nvSpPr>
        <p:spPr>
          <a:xfrm>
            <a:off x="7976641" y="6280432"/>
            <a:ext cx="3433714" cy="1536552"/>
          </a:xfrm>
          <a:prstGeom prst="roundRect">
            <a:avLst>
              <a:gd name="adj" fmla="val 12398"/>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latin typeface="Helvetica Neue Light"/>
                <a:ea typeface="Helvetica Neue Light"/>
                <a:cs typeface="Helvetica Neue Light"/>
                <a:sym typeface="Helvetica Neue Light"/>
              </a:defRPr>
            </a:pPr>
            <a:r>
              <a:t>With a biased coin we “drift” in one direction as </a:t>
            </a:r>
            <a14:m>
              <m:oMath>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ϵ</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39"/>
                                        </p:tgtEl>
                                        <p:attrNameLst>
                                          <p:attrName>style.visibility</p:attrName>
                                        </p:attrNameLst>
                                      </p:cBhvr>
                                      <p:to>
                                        <p:strVal val="visible"/>
                                      </p:to>
                                    </p:set>
                                    <p:animEffect filter="dissolve" transition="in">
                                      <p:cBhvr>
                                        <p:cTn id="7"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9" grpId="1"/>
    </p:bldLst>
  </p:timing>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White noise"/>
          <p:cNvSpPr txBox="1"/>
          <p:nvPr>
            <p:ph type="title"/>
          </p:nvPr>
        </p:nvSpPr>
        <p:spPr>
          <a:prstGeom prst="rect">
            <a:avLst/>
          </a:prstGeom>
        </p:spPr>
        <p:txBody>
          <a:bodyPr/>
          <a:lstStyle/>
          <a:p>
            <a:pPr/>
            <a:r>
              <a:t>White noise</a:t>
            </a:r>
          </a:p>
        </p:txBody>
      </p:sp>
      <p:sp>
        <p:nvSpPr>
          <p:cNvPr id="94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43"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44" name="Let's take a deep look at our stochastic variables  (the outcomes of the “coin flips”)"/>
          <p:cNvSpPr/>
          <p:nvPr/>
        </p:nvSpPr>
        <p:spPr>
          <a:xfrm>
            <a:off x="8417743" y="175144"/>
            <a:ext cx="4305648" cy="1536552"/>
          </a:xfrm>
          <a:prstGeom prst="roundRect">
            <a:avLst>
              <a:gd name="adj" fmla="val 12398"/>
            </a:avLst>
          </a:prstGeom>
          <a:solidFill>
            <a:srgbClr val="FFFFFF"/>
          </a:solidFill>
          <a:ln w="25400">
            <a:solidFill>
              <a:schemeClr val="accent6">
                <a:satOff val="24555"/>
                <a:lumOff val="22232"/>
              </a:schemeClr>
            </a:solid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l">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Let's take a deep look at our stochastic variables  (the outcomes of the “coin flips”)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44"/>
                                        </p:tgtEl>
                                        <p:attrNameLst>
                                          <p:attrName>style.visibility</p:attrName>
                                        </p:attrNameLst>
                                      </p:cBhvr>
                                      <p:to>
                                        <p:strVal val="visible"/>
                                      </p:to>
                                    </p:set>
                                    <p:animEffect filter="dissolve" transition="in">
                                      <p:cBhvr>
                                        <p:cTn id="7"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tock Market - DJIA"/>
          <p:cNvSpPr txBox="1"/>
          <p:nvPr>
            <p:ph type="title"/>
          </p:nvPr>
        </p:nvSpPr>
        <p:spPr>
          <a:prstGeom prst="rect">
            <a:avLst/>
          </a:prstGeom>
        </p:spPr>
        <p:txBody>
          <a:bodyPr/>
          <a:lstStyle/>
          <a:p>
            <a:pPr/>
            <a:r>
              <a:t>Stock Market - DJIA</a:t>
            </a:r>
          </a:p>
        </p:txBody>
      </p:sp>
      <p:sp>
        <p:nvSpPr>
          <p:cNvPr id="350" name="https://fred.stlouisfed.org/series/DJIA"/>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https://fred.stlouisfed.org/series/DJIA</a:t>
            </a:r>
          </a:p>
        </p:txBody>
      </p:sp>
      <p:pic>
        <p:nvPicPr>
          <p:cNvPr id="351" name="unknown.png" descr="unknown.png"/>
          <p:cNvPicPr>
            <a:picLocks noChangeAspect="1"/>
          </p:cNvPicPr>
          <p:nvPr/>
        </p:nvPicPr>
        <p:blipFill>
          <a:blip r:embed="rId2">
            <a:extLst/>
          </a:blip>
          <a:stretch>
            <a:fillRect/>
          </a:stretch>
        </p:blipFill>
        <p:spPr>
          <a:xfrm>
            <a:off x="1384300" y="2162723"/>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tationary vs Non-Stationary"/>
          <p:cNvSpPr txBox="1"/>
          <p:nvPr>
            <p:ph type="title"/>
          </p:nvPr>
        </p:nvSpPr>
        <p:spPr>
          <a:prstGeom prst="rect">
            <a:avLst/>
          </a:prstGeom>
        </p:spPr>
        <p:txBody>
          <a:bodyPr/>
          <a:lstStyle/>
          <a:p>
            <a:pPr/>
            <a:r>
              <a:t>Stationary vs Non-Stationary</a:t>
            </a:r>
          </a:p>
        </p:txBody>
      </p:sp>
      <p:sp>
        <p:nvSpPr>
          <p:cNvPr id="947" name="We can also describe this process in the same mathematical framework as:…"/>
          <p:cNvSpPr txBox="1"/>
          <p:nvPr>
            <p:ph type="body" idx="1"/>
          </p:nvPr>
        </p:nvSpPr>
        <p:spPr>
          <a:prstGeom prst="rect">
            <a:avLst/>
          </a:prstGeom>
        </p:spPr>
        <p:txBody>
          <a:bodyPr/>
          <a:lstStyle/>
          <a:p>
            <a:pPr/>
            <a:r>
              <a:t>We can also describe this process in the same mathematical framework as:</a:t>
            </a:r>
            <a:br/>
          </a:p>
          <a:p>
            <a:pPr/>
            <a:r>
              <a:t>which is clearly a </a:t>
            </a:r>
            <a:r>
              <a:rPr>
                <a:solidFill>
                  <a:schemeClr val="accent1">
                    <a:satOff val="-3355"/>
                    <a:lumOff val="26614"/>
                  </a:schemeClr>
                </a:solidFill>
                <a:latin typeface="Helvetica Neue Light"/>
                <a:ea typeface="Helvetica Neue Light"/>
                <a:cs typeface="Helvetica Neue Light"/>
                <a:sym typeface="Helvetica Neue Light"/>
              </a:rPr>
              <a:t>stationary process</a:t>
            </a:r>
            <a:r>
              <a:t>. </a:t>
            </a:r>
          </a:p>
          <a:p>
            <a:pPr/>
            <a:r>
              <a:t>We can combine both expressions into a single one:</a:t>
            </a:r>
          </a:p>
          <a:p>
            <a:pPr/>
          </a:p>
          <a:p>
            <a:pPr/>
            <a:r>
              <a:t>Where </a:t>
            </a:r>
            <a14:m>
              <m:oMath>
                <m:r>
                  <a:rPr xmlns:a="http://schemas.openxmlformats.org/drawingml/2006/main" sz="2850" i="1">
                    <a:solidFill>
                      <a:srgbClr val="000000"/>
                    </a:solidFill>
                    <a:latin typeface="Cambria Math" panose="02040503050406030204" pitchFamily="18" charset="0"/>
                  </a:rPr>
                  <m:t>ρ</m:t>
                </m:r>
              </m:oMath>
            </a14:m>
            <a:r>
              <a:t> gives us a “knob” to </a:t>
            </a:r>
            <a:r>
              <a:rPr>
                <a:solidFill>
                  <a:schemeClr val="accent6">
                    <a:satOff val="24555"/>
                    <a:lumOff val="22232"/>
                  </a:schemeClr>
                </a:solidFill>
                <a:latin typeface="Helvetica Neue Light"/>
                <a:ea typeface="Helvetica Neue Light"/>
                <a:cs typeface="Helvetica Neue Light"/>
                <a:sym typeface="Helvetica Neue Light"/>
              </a:rPr>
              <a:t>interpolate</a:t>
            </a:r>
            <a:r>
              <a:t> between the two extremes, </a:t>
            </a:r>
            <a:r>
              <a:rPr>
                <a:solidFill>
                  <a:schemeClr val="accent1">
                    <a:satOff val="-3355"/>
                    <a:lumOff val="26614"/>
                  </a:schemeClr>
                </a:solidFill>
                <a:latin typeface="Helvetica Neue Light"/>
                <a:ea typeface="Helvetica Neue Light"/>
                <a:cs typeface="Helvetica Neue Light"/>
                <a:sym typeface="Helvetica Neue Light"/>
              </a:rPr>
              <a:t>between a stationary and a non-stationary process</a:t>
            </a:r>
            <a:r>
              <a:t>.</a:t>
            </a:r>
          </a:p>
        </p:txBody>
      </p:sp>
      <p:sp>
        <p:nvSpPr>
          <p:cNvPr id="94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49" name="Equation"/>
          <p:cNvSpPr txBox="1"/>
          <p:nvPr/>
        </p:nvSpPr>
        <p:spPr>
          <a:xfrm>
            <a:off x="6099001" y="2700265"/>
            <a:ext cx="75528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950" name="Equation"/>
          <p:cNvSpPr txBox="1"/>
          <p:nvPr/>
        </p:nvSpPr>
        <p:spPr>
          <a:xfrm>
            <a:off x="5604000" y="4509962"/>
            <a:ext cx="1694387" cy="24552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Stationary vs Non-Stationary"/>
          <p:cNvSpPr txBox="1"/>
          <p:nvPr>
            <p:ph type="title"/>
          </p:nvPr>
        </p:nvSpPr>
        <p:spPr>
          <a:prstGeom prst="rect">
            <a:avLst/>
          </a:prstGeom>
        </p:spPr>
        <p:txBody>
          <a:bodyPr/>
          <a:lstStyle/>
          <a:p>
            <a:pPr/>
            <a:r>
              <a:t>Stationary vs Non-Stationary</a:t>
            </a:r>
          </a:p>
        </p:txBody>
      </p:sp>
      <p:sp>
        <p:nvSpPr>
          <p:cNvPr id="95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54"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Dickey-Fuller Test"/>
          <p:cNvSpPr txBox="1"/>
          <p:nvPr>
            <p:ph type="title"/>
          </p:nvPr>
        </p:nvSpPr>
        <p:spPr>
          <a:prstGeom prst="rect">
            <a:avLst/>
          </a:prstGeom>
        </p:spPr>
        <p:txBody>
          <a:bodyPr/>
          <a:lstStyle/>
          <a:p>
            <a:pPr/>
            <a:r>
              <a:t>Dickey-Fuller Test</a:t>
            </a:r>
          </a:p>
        </p:txBody>
      </p:sp>
      <p:sp>
        <p:nvSpPr>
          <p:cNvPr id="957" name="The Dickey-Fuller Test is a test of stationarity inspired by a simple: Can we show that…"/>
          <p:cNvSpPr txBox="1"/>
          <p:nvPr>
            <p:ph type="body" idx="1"/>
          </p:nvPr>
        </p:nvSpPr>
        <p:spPr>
          <a:xfrm>
            <a:off x="733425" y="2060575"/>
            <a:ext cx="11537951" cy="5823224"/>
          </a:xfrm>
          <a:prstGeom prst="rect">
            <a:avLst/>
          </a:prstGeom>
        </p:spPr>
        <p:txBody>
          <a:bodyPr/>
          <a:lstStyle/>
          <a:p>
            <a:pPr/>
            <a:r>
              <a:t>The </a:t>
            </a:r>
            <a:r>
              <a:rPr>
                <a:solidFill>
                  <a:schemeClr val="accent6">
                    <a:satOff val="24555"/>
                    <a:lumOff val="22232"/>
                  </a:schemeClr>
                </a:solidFill>
                <a:latin typeface="Helvetica Neue Light"/>
                <a:ea typeface="Helvetica Neue Light"/>
                <a:cs typeface="Helvetica Neue Light"/>
                <a:sym typeface="Helvetica Neue Light"/>
              </a:rPr>
              <a:t>Dickey-Fuller Test</a:t>
            </a:r>
            <a:r>
              <a:t> is a test of stationarity inspired by a simple: Can we show that</a:t>
            </a:r>
            <a:br/>
            <a:br/>
          </a:p>
          <a:p>
            <a:pPr/>
            <a:r>
              <a:t>with some degree of certainty? </a:t>
            </a:r>
          </a:p>
          <a:p>
            <a:pPr/>
            <a:r>
              <a:t>Numerically, we can express this as a </a:t>
            </a:r>
            <a:r>
              <a:rPr>
                <a:solidFill>
                  <a:schemeClr val="accent1">
                    <a:satOff val="-3355"/>
                    <a:lumOff val="26614"/>
                  </a:schemeClr>
                </a:solidFill>
                <a:latin typeface="Helvetica Neue Light"/>
                <a:ea typeface="Helvetica Neue Light"/>
                <a:cs typeface="Helvetica Neue Light"/>
                <a:sym typeface="Helvetica Neue Light"/>
              </a:rPr>
              <a:t>linear regression</a:t>
            </a:r>
            <a:r>
              <a:t> fit </a:t>
            </a:r>
          </a:p>
          <a:p>
            <a:pPr/>
          </a:p>
          <a:p>
            <a:pPr/>
            <a:r>
              <a:t>where </a:t>
            </a:r>
            <a14:m>
              <m:oMath>
                <m:r>
                  <a:rPr xmlns:a="http://schemas.openxmlformats.org/drawingml/2006/main" sz="3000" i="1">
                    <a:solidFill>
                      <a:srgbClr val="000000"/>
                    </a:solidFill>
                    <a:latin typeface="Cambria Math" panose="02040503050406030204" pitchFamily="18" charset="0"/>
                  </a:rPr>
                  <m:t>γ</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ρ</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a14:m>
          </a:p>
          <a:p>
            <a:pPr/>
            <a:r>
              <a:t>The slope of the regression is then our expected value for </a:t>
            </a:r>
            <a14:m>
              <m:oMath>
                <m:r>
                  <a:rPr xmlns:a="http://schemas.openxmlformats.org/drawingml/2006/main" sz="3000" i="1">
                    <a:solidFill>
                      <a:srgbClr val="000000"/>
                    </a:solidFill>
                    <a:latin typeface="Cambria Math" panose="02040503050406030204" pitchFamily="18" charset="0"/>
                  </a:rPr>
                  <m:t>ρ</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a14:m>
            <a:r>
              <a:t>. </a:t>
            </a:r>
          </a:p>
          <a:p>
            <a:pPr/>
            <a:r>
              <a:t>If the process is </a:t>
            </a:r>
            <a:r>
              <a:rPr>
                <a:solidFill>
                  <a:schemeClr val="accent6">
                    <a:satOff val="24555"/>
                    <a:lumOff val="22232"/>
                  </a:schemeClr>
                </a:solidFill>
                <a:latin typeface="Helvetica Neue Light"/>
                <a:ea typeface="Helvetica Neue Light"/>
                <a:cs typeface="Helvetica Neue Light"/>
                <a:sym typeface="Helvetica Neue Light"/>
              </a:rPr>
              <a:t>non-stationary</a:t>
            </a:r>
            <a:r>
              <a:t> then we expect </a:t>
            </a:r>
            <a14:m>
              <m:oMath>
                <m:r>
                  <a:rPr xmlns:a="http://schemas.openxmlformats.org/drawingml/2006/main" sz="2950" i="1">
                    <a:solidFill>
                      <a:srgbClr val="000000"/>
                    </a:solidFill>
                    <a:latin typeface="Cambria Math" panose="02040503050406030204" pitchFamily="18" charset="0"/>
                  </a:rPr>
                  <m:t>γ</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oMath>
            </a14:m>
            <a:r>
              <a:t>.</a:t>
            </a:r>
          </a:p>
        </p:txBody>
      </p:sp>
      <p:sp>
        <p:nvSpPr>
          <p:cNvPr id="95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59" name="Equation"/>
          <p:cNvSpPr txBox="1"/>
          <p:nvPr/>
        </p:nvSpPr>
        <p:spPr>
          <a:xfrm>
            <a:off x="6169879" y="2867990"/>
            <a:ext cx="665041" cy="268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ρ</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oMath>
              </m:oMathPara>
            </a14:m>
            <a:endParaRPr sz="2400"/>
          </a:p>
        </p:txBody>
      </p:sp>
      <p:sp>
        <p:nvSpPr>
          <p:cNvPr id="960" name="Equation"/>
          <p:cNvSpPr txBox="1"/>
          <p:nvPr/>
        </p:nvSpPr>
        <p:spPr>
          <a:xfrm>
            <a:off x="5147013" y="5042684"/>
            <a:ext cx="2570385" cy="2455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γ</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Dickey-Fuller Test"/>
          <p:cNvSpPr txBox="1"/>
          <p:nvPr>
            <p:ph type="title"/>
          </p:nvPr>
        </p:nvSpPr>
        <p:spPr>
          <a:prstGeom prst="rect">
            <a:avLst/>
          </a:prstGeom>
        </p:spPr>
        <p:txBody>
          <a:bodyPr/>
          <a:lstStyle/>
          <a:p>
            <a:pPr/>
            <a:r>
              <a:t>Dickey-Fuller Test</a:t>
            </a:r>
          </a:p>
        </p:txBody>
      </p:sp>
      <p:sp>
        <p:nvSpPr>
          <p:cNvPr id="963" name="From the residuals of   we compute the Dickey-Fuller statistic:…"/>
          <p:cNvSpPr txBox="1"/>
          <p:nvPr>
            <p:ph type="body" sz="half" idx="1"/>
          </p:nvPr>
        </p:nvSpPr>
        <p:spPr>
          <a:xfrm>
            <a:off x="733425" y="2060575"/>
            <a:ext cx="11537951" cy="2286850"/>
          </a:xfrm>
          <a:prstGeom prst="rect">
            <a:avLst/>
          </a:prstGeom>
        </p:spPr>
        <p:txBody>
          <a:bodyPr/>
          <a:lstStyle/>
          <a:p>
            <a:pPr/>
            <a:r>
              <a:t>From the residuals of </a:t>
            </a:r>
            <a14:m>
              <m:oMath>
                <m:r>
                  <a:rPr xmlns:a="http://schemas.openxmlformats.org/drawingml/2006/main" sz="2800" i="1">
                    <a:solidFill>
                      <a:srgbClr val="000000"/>
                    </a:solidFill>
                    <a:latin typeface="Cambria Math" panose="02040503050406030204" pitchFamily="18" charset="0"/>
                  </a:rPr>
                  <m:t>γ</m:t>
                </m:r>
              </m:oMath>
            </a14:m>
            <a:r>
              <a:t> we compute the </a:t>
            </a:r>
            <a:r>
              <a:rPr>
                <a:solidFill>
                  <a:schemeClr val="accent1">
                    <a:satOff val="-3355"/>
                    <a:lumOff val="26614"/>
                  </a:schemeClr>
                </a:solidFill>
                <a:latin typeface="Helvetica Neue Light"/>
                <a:ea typeface="Helvetica Neue Light"/>
                <a:cs typeface="Helvetica Neue Light"/>
                <a:sym typeface="Helvetica Neue Light"/>
              </a:rPr>
              <a:t>Dickey-Fuller statistic</a:t>
            </a:r>
            <a:r>
              <a:t>:</a:t>
            </a:r>
            <a:br/>
            <a:br/>
            <a:br/>
          </a:p>
          <a:p>
            <a:pPr/>
            <a:r>
              <a:t>The value of this statistic is then compared with a critical values table.</a:t>
            </a:r>
          </a:p>
        </p:txBody>
      </p:sp>
      <p:sp>
        <p:nvSpPr>
          <p:cNvPr id="96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65" name="Image" descr="Image"/>
          <p:cNvPicPr>
            <a:picLocks noChangeAspect="1"/>
          </p:cNvPicPr>
          <p:nvPr/>
        </p:nvPicPr>
        <p:blipFill>
          <a:blip r:embed="rId2">
            <a:extLst/>
          </a:blip>
          <a:stretch>
            <a:fillRect/>
          </a:stretch>
        </p:blipFill>
        <p:spPr>
          <a:xfrm>
            <a:off x="8489950" y="4487179"/>
            <a:ext cx="4203700" cy="3873501"/>
          </a:xfrm>
          <a:prstGeom prst="rect">
            <a:avLst/>
          </a:prstGeom>
          <a:ln w="3175">
            <a:miter lim="400000"/>
          </a:ln>
        </p:spPr>
      </p:pic>
      <p:sp>
        <p:nvSpPr>
          <p:cNvPr id="966" name="Equation"/>
          <p:cNvSpPr txBox="1"/>
          <p:nvPr/>
        </p:nvSpPr>
        <p:spPr>
          <a:xfrm>
            <a:off x="5670973" y="2702146"/>
            <a:ext cx="1662854" cy="79301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F</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limUpp>
                        <m:e>
                          <m:r>
                            <a:rPr xmlns:a="http://schemas.openxmlformats.org/drawingml/2006/main" sz="2400" i="1">
                              <a:solidFill>
                                <a:srgbClr val="000000"/>
                              </a:solidFill>
                              <a:latin typeface="Cambria Math" panose="02040503050406030204" pitchFamily="18" charset="0"/>
                            </a:rPr>
                            <m:t>γ</m:t>
                          </m:r>
                        </m:e>
                        <m:lim>
                          <m:r>
                            <a:rPr xmlns:a="http://schemas.openxmlformats.org/drawingml/2006/main" sz="2400" i="1">
                              <a:solidFill>
                                <a:srgbClr val="000000"/>
                              </a:solidFill>
                              <a:latin typeface="Cambria Math" panose="02040503050406030204" pitchFamily="18" charset="0"/>
                            </a:rPr>
                            <m:t>̂</m:t>
                          </m:r>
                        </m:lim>
                      </m:limUpp>
                    </m:num>
                    <m:den>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E</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γ</m:t>
                          </m:r>
                        </m:e>
                      </m:d>
                    </m:den>
                  </m:f>
                </m:oMath>
              </m:oMathPara>
            </a14:m>
            <a:endParaRPr sz="2400"/>
          </a:p>
        </p:txBody>
      </p:sp>
      <p:sp>
        <p:nvSpPr>
          <p:cNvPr id="967" name="In general, the more negative it is, the more certain we can be that we can reject the null hypothesis…"/>
          <p:cNvSpPr txBox="1"/>
          <p:nvPr/>
        </p:nvSpPr>
        <p:spPr>
          <a:xfrm>
            <a:off x="733425" y="4629999"/>
            <a:ext cx="7709893" cy="358786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lstStyle/>
          <a:p>
            <a:pPr marL="246184" indent="-246184" algn="l">
              <a:spcBef>
                <a:spcPts val="2400"/>
              </a:spcBef>
              <a:buSzPct val="100000"/>
              <a:buChar char="•"/>
              <a:defRPr sz="2400"/>
            </a:pPr>
            <a:r>
              <a:t>In general, the more negative it is, the more certain we can be that we can </a:t>
            </a:r>
            <a:r>
              <a:rPr>
                <a:solidFill>
                  <a:schemeClr val="accent6">
                    <a:satOff val="24555"/>
                    <a:lumOff val="22232"/>
                  </a:schemeClr>
                </a:solidFill>
                <a:latin typeface="Helvetica Neue Light"/>
                <a:ea typeface="Helvetica Neue Light"/>
                <a:cs typeface="Helvetica Neue Light"/>
                <a:sym typeface="Helvetica Neue Light"/>
              </a:rPr>
              <a:t>reject the null hypothesis</a:t>
            </a:r>
          </a:p>
          <a:p>
            <a:pPr marL="246184" indent="-246184" algn="l">
              <a:spcBef>
                <a:spcPts val="2400"/>
              </a:spcBef>
              <a:buSzPct val="100000"/>
              <a:buChar char="•"/>
              <a:defRPr sz="2400"/>
            </a:pPr>
            <a:r>
              <a:t>The Dickey-Fuller Test has many variants.</a:t>
            </a:r>
          </a:p>
          <a:p>
            <a:pPr marL="246184" indent="-246184" algn="l">
              <a:spcBef>
                <a:spcPts val="2400"/>
              </a:spcBef>
              <a:buSzPct val="100000"/>
              <a:buChar char="•"/>
              <a:defRPr sz="2400"/>
            </a:pPr>
            <a:r>
              <a:t>The most common one is the known as the </a:t>
            </a:r>
            <a:r>
              <a:rPr>
                <a:solidFill>
                  <a:schemeClr val="accent6">
                    <a:satOff val="24555"/>
                    <a:lumOff val="22232"/>
                  </a:schemeClr>
                </a:solidFill>
                <a:latin typeface="Helvetica Neue Light"/>
                <a:ea typeface="Helvetica Neue Light"/>
                <a:cs typeface="Helvetica Neue Light"/>
                <a:sym typeface="Helvetica Neue Light"/>
              </a:rPr>
              <a:t>Augmented-Dickey-Fuller</a:t>
            </a:r>
            <a:r>
              <a:t> test and is able to account for multiple lags, trends, etc.</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Hurst Exponent"/>
          <p:cNvSpPr txBox="1"/>
          <p:nvPr>
            <p:ph type="title"/>
          </p:nvPr>
        </p:nvSpPr>
        <p:spPr>
          <a:prstGeom prst="rect">
            <a:avLst/>
          </a:prstGeom>
        </p:spPr>
        <p:txBody>
          <a:bodyPr/>
          <a:lstStyle/>
          <a:p>
            <a:pPr/>
            <a:r>
              <a:t>Hurst Exponent</a:t>
            </a:r>
          </a:p>
        </p:txBody>
      </p:sp>
      <p:sp>
        <p:nvSpPr>
          <p:cNvPr id="970" name="The Hurst Exponent is another metric that allows us to determine wether or not a time series is stationary.…"/>
          <p:cNvSpPr txBox="1"/>
          <p:nvPr>
            <p:ph type="body" idx="1"/>
          </p:nvPr>
        </p:nvSpPr>
        <p:spPr>
          <a:prstGeom prst="rect">
            <a:avLst/>
          </a:prstGeom>
        </p:spPr>
        <p:txBody>
          <a:bodyPr/>
          <a:lstStyle/>
          <a:p>
            <a:pPr/>
            <a:r>
              <a:t>The Hurst Exponent is another metric that allows us to determine wether or not a time series is stationary.</a:t>
            </a:r>
          </a:p>
          <a:p>
            <a:pPr/>
            <a:r>
              <a:t>It measures the “speed of diffusion” defined as:</a:t>
            </a:r>
            <a:br/>
            <a:br/>
          </a:p>
          <a:p>
            <a:pPr/>
            <a:r>
              <a:t>where </a:t>
            </a:r>
            <a14:m>
              <m:oMath>
                <m:r>
                  <a:rPr xmlns:a="http://schemas.openxmlformats.org/drawingml/2006/main" sz="2700" i="1">
                    <a:solidFill>
                      <a:srgbClr val="000000"/>
                    </a:solidFill>
                    <a:latin typeface="Cambria Math" panose="02040503050406030204" pitchFamily="18" charset="0"/>
                  </a:rPr>
                  <m:t>H</m:t>
                </m:r>
              </m:oMath>
            </a14:m>
            <a:r>
              <a:t> is the </a:t>
            </a:r>
            <a:r>
              <a:rPr>
                <a:solidFill>
                  <a:schemeClr val="accent6">
                    <a:satOff val="24555"/>
                    <a:lumOff val="22232"/>
                  </a:schemeClr>
                </a:solidFill>
                <a:latin typeface="Helvetica Neue Light"/>
                <a:ea typeface="Helvetica Neue Light"/>
                <a:cs typeface="Helvetica Neue Light"/>
                <a:sym typeface="Helvetica Neue Light"/>
              </a:rPr>
              <a:t>Hurst exponent</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&lt;</m:t>
                </m:r>
                <m:r>
                  <a:rPr xmlns:a="http://schemas.openxmlformats.org/drawingml/2006/main" sz="2950" i="1">
                    <a:solidFill>
                      <a:srgbClr val="000000"/>
                    </a:solidFill>
                    <a:latin typeface="Cambria Math" panose="02040503050406030204" pitchFamily="18" charset="0"/>
                  </a:rPr>
                  <m:t>0.5</m:t>
                </m:r>
              </m:oMath>
            </a14:m>
            <a:r>
              <a:t> - mean reverting series</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0.5</m:t>
                </m:r>
              </m:oMath>
            </a14:m>
            <a:r>
              <a:t> - geometric random walk</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0.5</m:t>
                </m:r>
              </m:oMath>
            </a14:m>
            <a:r>
              <a:t> - trending series</a:t>
            </a:r>
          </a:p>
          <a:p>
            <a:pPr/>
            <a:r>
              <a:t>Smaller values indicate stronger levels of </a:t>
            </a:r>
            <a:r>
              <a:rPr>
                <a:solidFill>
                  <a:schemeClr val="accent1">
                    <a:satOff val="-3355"/>
                    <a:lumOff val="26614"/>
                  </a:schemeClr>
                </a:solidFill>
                <a:latin typeface="Helvetica Neue Light"/>
                <a:ea typeface="Helvetica Neue Light"/>
                <a:cs typeface="Helvetica Neue Light"/>
                <a:sym typeface="Helvetica Neue Light"/>
              </a:rPr>
              <a:t>mean reversion</a:t>
            </a:r>
            <a:r>
              <a:t>, while larger values represent </a:t>
            </a:r>
            <a:r>
              <a:rPr>
                <a:solidFill>
                  <a:schemeClr val="accent6">
                    <a:satOff val="24555"/>
                    <a:lumOff val="22232"/>
                  </a:schemeClr>
                </a:solidFill>
                <a:latin typeface="Helvetica Neue Light"/>
                <a:ea typeface="Helvetica Neue Light"/>
                <a:cs typeface="Helvetica Neue Light"/>
                <a:sym typeface="Helvetica Neue Light"/>
              </a:rPr>
              <a:t>stronger trends</a:t>
            </a:r>
          </a:p>
        </p:txBody>
      </p:sp>
      <p:sp>
        <p:nvSpPr>
          <p:cNvPr id="97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72" name="Equation"/>
          <p:cNvSpPr txBox="1"/>
          <p:nvPr/>
        </p:nvSpPr>
        <p:spPr>
          <a:xfrm>
            <a:off x="4378711" y="3681752"/>
            <a:ext cx="4417873" cy="4832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V</m:t>
                  </m:r>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r</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τ</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p>
                    <m:e>
                      <m:d>
                        <m:dPr>
                          <m:ctrlPr>
                            <a:rPr xmlns:a="http://schemas.openxmlformats.org/drawingml/2006/main" sz="2400" i="1">
                              <a:solidFill>
                                <a:srgbClr val="000000"/>
                              </a:solidFill>
                              <a:latin typeface="Cambria Math" panose="02040503050406030204" pitchFamily="18" charset="0"/>
                            </a:rPr>
                          </m:ctrlPr>
                          <m:begChr m:val="|"/>
                          <m:endChr m:val="|"/>
                        </m:dPr>
                        <m:e>
                          <m:r>
                            <a:rPr xmlns:a="http://schemas.openxmlformats.org/drawingml/2006/main" sz="2400" i="1">
                              <a:solidFill>
                                <a:srgbClr val="000000"/>
                              </a:solidFill>
                              <a:latin typeface="Cambria Math" panose="02040503050406030204" pitchFamily="18" charset="0"/>
                            </a:rPr>
                            <m:t>z</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τ</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z</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e>
                      </m:d>
                    </m:e>
                    <m:sup>
                      <m:r>
                        <a:rPr xmlns:a="http://schemas.openxmlformats.org/drawingml/2006/main" sz="2400" i="1">
                          <a:solidFill>
                            <a:srgbClr val="000000"/>
                          </a:solidFill>
                          <a:latin typeface="Cambria Math" panose="02040503050406030204" pitchFamily="18" charset="0"/>
                        </a:rPr>
                        <m:t>2</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τ</m:t>
                      </m:r>
                    </m:e>
                    <m:sup>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H</m:t>
                      </m:r>
                    </m:sup>
                  </m:sSup>
                </m:oMath>
              </m:oMathPara>
            </a14:m>
            <a:endParaRPr sz="2400"/>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Code - Random Walks…"/>
          <p:cNvSpPr txBox="1"/>
          <p:nvPr>
            <p:ph type="title"/>
          </p:nvPr>
        </p:nvSpPr>
        <p:spPr>
          <a:xfrm>
            <a:off x="5814742" y="3838222"/>
            <a:ext cx="6752129" cy="2077156"/>
          </a:xfrm>
          <a:prstGeom prst="rect">
            <a:avLst/>
          </a:prstGeom>
        </p:spPr>
        <p:txBody>
          <a:bodyPr/>
          <a:lstStyle/>
          <a:p>
            <a:pPr/>
            <a:r>
              <a:t>Code - Random Walks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ARIMA Models"/>
          <p:cNvSpPr txBox="1"/>
          <p:nvPr>
            <p:ph type="title"/>
          </p:nvPr>
        </p:nvSpPr>
        <p:spPr>
          <a:prstGeom prst="rect">
            <a:avLst/>
          </a:prstGeom>
        </p:spPr>
        <p:txBody>
          <a:bodyPr/>
          <a:lstStyle/>
          <a:p>
            <a:pPr/>
            <a:r>
              <a:t>ARIMA Models</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Moving Average (MA) Model"/>
          <p:cNvSpPr txBox="1"/>
          <p:nvPr>
            <p:ph type="title"/>
          </p:nvPr>
        </p:nvSpPr>
        <p:spPr>
          <a:prstGeom prst="rect">
            <a:avLst/>
          </a:prstGeom>
        </p:spPr>
        <p:txBody>
          <a:bodyPr/>
          <a:lstStyle/>
          <a:p>
            <a:pPr/>
            <a:r>
              <a:t>Moving Average (MA) Model</a:t>
            </a:r>
          </a:p>
        </p:txBody>
      </p:sp>
      <p:sp>
        <p:nvSpPr>
          <p:cNvPr id="979" name="We start our exploration of the ARIMA family of models by considering the Moving Average model.…"/>
          <p:cNvSpPr txBox="1"/>
          <p:nvPr>
            <p:ph type="body" idx="1"/>
          </p:nvPr>
        </p:nvSpPr>
        <p:spPr>
          <a:prstGeom prst="rect">
            <a:avLst/>
          </a:prstGeom>
        </p:spPr>
        <p:txBody>
          <a:bodyPr/>
          <a:lstStyle/>
          <a:p>
            <a:pPr>
              <a:spcBef>
                <a:spcPts val="1400"/>
              </a:spcBef>
            </a:pPr>
            <a:r>
              <a:t>We start our exploration of the ARIMA family of models by considering the </a:t>
            </a:r>
            <a:r>
              <a:rPr>
                <a:solidFill>
                  <a:schemeClr val="accent1">
                    <a:satOff val="-3355"/>
                    <a:lumOff val="26614"/>
                  </a:schemeClr>
                </a:solidFill>
                <a:latin typeface="Helvetica Neue Light"/>
                <a:ea typeface="Helvetica Neue Light"/>
                <a:cs typeface="Helvetica Neue Light"/>
                <a:sym typeface="Helvetica Neue Light"/>
              </a:rPr>
              <a:t>Moving Average</a:t>
            </a:r>
            <a:r>
              <a:t> model. </a:t>
            </a:r>
          </a:p>
          <a:p>
            <a:pPr>
              <a:spcBef>
                <a:spcPts val="1400"/>
              </a:spcBef>
            </a:pPr>
            <a:r>
              <a:t>The simplest moving average model can be written as:</a:t>
            </a:r>
            <a:br/>
          </a:p>
          <a:p>
            <a:pPr>
              <a:spcBef>
                <a:spcPts val="1400"/>
              </a:spcBef>
            </a:pPr>
            <a:r>
              <a:t>Which we already saw in our discussion of random walks.</a:t>
            </a:r>
          </a:p>
          <a:p>
            <a:pPr>
              <a:spcBef>
                <a:spcPts val="1400"/>
              </a:spcBef>
            </a:pPr>
            <a:r>
              <a:t>A more general case can be written as:</a:t>
            </a:r>
            <a:br/>
            <a:br/>
          </a:p>
          <a:p>
            <a:pPr>
              <a:spcBef>
                <a:spcPts val="1400"/>
              </a:spcBef>
            </a:pPr>
            <a:r>
              <a:t>where </a:t>
            </a:r>
            <a14:m>
              <m:oMath>
                <m:r>
                  <a:rPr xmlns:a="http://schemas.openxmlformats.org/drawingml/2006/main" sz="2650" i="1">
                    <a:solidFill>
                      <a:srgbClr val="000000"/>
                    </a:solidFill>
                    <a:latin typeface="Cambria Math" panose="02040503050406030204" pitchFamily="18" charset="0"/>
                  </a:rPr>
                  <m:t>β</m:t>
                </m:r>
              </m:oMath>
            </a14:m>
            <a:r>
              <a:t> is a constant offset, </a:t>
            </a:r>
            <a14:m>
              <m:oMath>
                <m:sSub>
                  <m:e>
                    <m:r>
                      <a:rPr xmlns:a="http://schemas.openxmlformats.org/drawingml/2006/main" sz="3000" i="1">
                        <a:solidFill>
                          <a:srgbClr val="000000"/>
                        </a:solidFill>
                        <a:latin typeface="Cambria Math" panose="02040503050406030204" pitchFamily="18" charset="0"/>
                      </a:rPr>
                      <m:t>ω</m:t>
                    </m:r>
                  </m:e>
                  <m:sub>
                    <m:r>
                      <a:rPr xmlns:a="http://schemas.openxmlformats.org/drawingml/2006/main" sz="3000" i="1">
                        <a:solidFill>
                          <a:srgbClr val="000000"/>
                        </a:solidFill>
                        <a:latin typeface="Cambria Math" panose="02040503050406030204" pitchFamily="18" charset="0"/>
                      </a:rPr>
                      <m:t>l</m:t>
                    </m:r>
                  </m:sub>
                </m:sSub>
              </m:oMath>
            </a14:m>
            <a:r>
              <a:t> are the weights for the values at lag </a:t>
            </a:r>
            <a14:m>
              <m:oMath>
                <m:r>
                  <a:rPr xmlns:a="http://schemas.openxmlformats.org/drawingml/2006/main" sz="3350" i="1">
                    <a:solidFill>
                      <a:srgbClr val="000000"/>
                    </a:solidFill>
                    <a:latin typeface="Cambria Math" panose="02040503050406030204" pitchFamily="18" charset="0"/>
                  </a:rPr>
                  <m:t>l</m:t>
                </m:r>
              </m:oMath>
            </a14:m>
            <a:r>
              <a:t> and </a:t>
            </a:r>
            <a14:m>
              <m:oMath>
                <m:r>
                  <a:rPr xmlns:a="http://schemas.openxmlformats.org/drawingml/2006/main" sz="3150" i="1">
                    <a:solidFill>
                      <a:srgbClr val="000000"/>
                    </a:solidFill>
                    <a:latin typeface="Cambria Math" panose="02040503050406030204" pitchFamily="18" charset="0"/>
                  </a:rPr>
                  <m:t>q</m:t>
                </m:r>
              </m:oMath>
            </a14:m>
            <a:r>
              <a:t> is the moving window size. </a:t>
            </a:r>
            <a14:m>
              <m:oMath>
                <m:sSub>
                  <m:e>
                    <m:r>
                      <a:rPr xmlns:a="http://schemas.openxmlformats.org/drawingml/2006/main" sz="3050" i="1">
                        <a:solidFill>
                          <a:srgbClr val="000000"/>
                        </a:solidFill>
                        <a:latin typeface="Cambria Math" panose="02040503050406030204" pitchFamily="18" charset="0"/>
                      </a:rPr>
                      <m:t>ω</m:t>
                    </m:r>
                  </m:e>
                  <m:sub>
                    <m:r>
                      <a:rPr xmlns:a="http://schemas.openxmlformats.org/drawingml/2006/main" sz="3050" i="1">
                        <a:solidFill>
                          <a:srgbClr val="000000"/>
                        </a:solidFill>
                        <a:latin typeface="Cambria Math" panose="02040503050406030204" pitchFamily="18" charset="0"/>
                      </a:rPr>
                      <m:t>0</m:t>
                    </m:r>
                  </m:sub>
                </m:sSub>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1</m:t>
                </m:r>
              </m:oMath>
            </a14:m>
            <a:r>
              <a:t>.</a:t>
            </a:r>
          </a:p>
          <a:p>
            <a:pPr>
              <a:spcBef>
                <a:spcPts val="1400"/>
              </a:spcBef>
            </a:pPr>
            <a:r>
              <a:t>The </a:t>
            </a:r>
            <a14:m>
              <m:oMath>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t</m:t>
                    </m:r>
                  </m:sub>
                </m:sSub>
              </m:oMath>
            </a14:m>
            <a:r>
              <a:t> values are </a:t>
            </a:r>
            <a:r>
              <a:rPr>
                <a:solidFill>
                  <a:schemeClr val="accent1">
                    <a:satOff val="-3355"/>
                    <a:lumOff val="26614"/>
                  </a:schemeClr>
                </a:solidFill>
                <a:latin typeface="Helvetica Neue Light"/>
                <a:ea typeface="Helvetica Neue Light"/>
                <a:cs typeface="Helvetica Neue Light"/>
                <a:sym typeface="Helvetica Neue Light"/>
              </a:rPr>
              <a:t>stochastic variables</a:t>
            </a:r>
            <a:r>
              <a:t> (often referred to as “errors") rather than the actual </a:t>
            </a:r>
            <a:r>
              <a:rPr>
                <a:solidFill>
                  <a:schemeClr val="accent6">
                    <a:satOff val="24555"/>
                    <a:lumOff val="22232"/>
                  </a:schemeClr>
                </a:solidFill>
                <a:latin typeface="Helvetica Neue Light"/>
                <a:ea typeface="Helvetica Neue Light"/>
                <a:cs typeface="Helvetica Neue Light"/>
                <a:sym typeface="Helvetica Neue Light"/>
              </a:rPr>
              <a:t>observed values</a:t>
            </a:r>
            <a:r>
              <a:t>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p>
          <a:p>
            <a:pPr>
              <a:spcBef>
                <a:spcPts val="1400"/>
              </a:spcBef>
            </a:pPr>
            <a:r>
              <a:t>The generated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r>
              <a:t> is </a:t>
            </a:r>
            <a:r>
              <a:rPr>
                <a:solidFill>
                  <a:schemeClr val="accent6">
                    <a:satOff val="24555"/>
                    <a:lumOff val="22232"/>
                  </a:schemeClr>
                </a:solidFill>
                <a:latin typeface="Helvetica Neue Light"/>
                <a:ea typeface="Helvetica Neue Light"/>
                <a:cs typeface="Helvetica Neue Light"/>
                <a:sym typeface="Helvetica Neue Light"/>
              </a:rPr>
              <a:t>uncorrelated</a:t>
            </a:r>
            <a:r>
              <a:t> with itself for any lag </a:t>
            </a:r>
            <a14:m>
              <m:oMath>
                <m:r>
                  <a:rPr xmlns:a="http://schemas.openxmlformats.org/drawingml/2006/main" sz="2950" i="1">
                    <a:solidFill>
                      <a:srgbClr val="000000"/>
                    </a:solidFill>
                    <a:latin typeface="Cambria Math" panose="02040503050406030204" pitchFamily="18" charset="0"/>
                  </a:rPr>
                  <m:t>l</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q</m:t>
                </m:r>
              </m:oMath>
            </a14:m>
          </a:p>
        </p:txBody>
      </p:sp>
      <p:sp>
        <p:nvSpPr>
          <p:cNvPr id="980" name="Rectangle"/>
          <p:cNvSpPr txBox="1"/>
          <p:nvPr>
            <p:ph type="body" idx="13"/>
          </p:nvPr>
        </p:nvSpPr>
        <p:spPr>
          <a:xfrm>
            <a:off x="3710022" y="1163587"/>
            <a:ext cx="8607972" cy="762115"/>
          </a:xfrm>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81" name="Equation"/>
          <p:cNvSpPr txBox="1"/>
          <p:nvPr/>
        </p:nvSpPr>
        <p:spPr>
          <a:xfrm>
            <a:off x="6274793" y="3595412"/>
            <a:ext cx="762212"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982" name="Equation"/>
          <p:cNvSpPr txBox="1"/>
          <p:nvPr/>
        </p:nvSpPr>
        <p:spPr>
          <a:xfrm>
            <a:off x="5518365" y="4837995"/>
            <a:ext cx="2275067" cy="8396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β</m:t>
                  </m:r>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q</m:t>
                      </m:r>
                    </m:lim>
                  </m:limUpp>
                  <m:sSub>
                    <m:e>
                      <m:r>
                        <a:rPr xmlns:a="http://schemas.openxmlformats.org/drawingml/2006/main" sz="2400" i="1">
                          <a:solidFill>
                            <a:srgbClr val="000000"/>
                          </a:solidFill>
                          <a:latin typeface="Cambria Math" panose="02040503050406030204" pitchFamily="18" charset="0"/>
                        </a:rPr>
                        <m:t>ω</m:t>
                      </m:r>
                    </m:e>
                    <m:sub>
                      <m:r>
                        <a:rPr xmlns:a="http://schemas.openxmlformats.org/drawingml/2006/main" sz="2400" i="1">
                          <a:solidFill>
                            <a:srgbClr val="000000"/>
                          </a:solidFill>
                          <a:latin typeface="Cambria Math" panose="02040503050406030204" pitchFamily="18" charset="0"/>
                        </a:rPr>
                        <m:t>l</m:t>
                      </m:r>
                    </m:sub>
                  </m:sSub>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Moving Average (MA) Model"/>
          <p:cNvSpPr txBox="1"/>
          <p:nvPr>
            <p:ph type="title"/>
          </p:nvPr>
        </p:nvSpPr>
        <p:spPr>
          <a:prstGeom prst="rect">
            <a:avLst/>
          </a:prstGeom>
        </p:spPr>
        <p:txBody>
          <a:bodyPr/>
          <a:lstStyle/>
          <a:p>
            <a:pPr/>
            <a:r>
              <a:t>Moving Average (MA) Model</a:t>
            </a:r>
          </a:p>
        </p:txBody>
      </p:sp>
      <p:sp>
        <p:nvSpPr>
          <p:cNvPr id="98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8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Moving Average (MA) Model"/>
          <p:cNvSpPr txBox="1"/>
          <p:nvPr>
            <p:ph type="title"/>
          </p:nvPr>
        </p:nvSpPr>
        <p:spPr>
          <a:prstGeom prst="rect">
            <a:avLst/>
          </a:prstGeom>
        </p:spPr>
        <p:txBody>
          <a:bodyPr/>
          <a:lstStyle/>
          <a:p>
            <a:pPr/>
            <a:r>
              <a:t>Moving Average (MA) Model</a:t>
            </a:r>
          </a:p>
        </p:txBody>
      </p:sp>
      <p:sp>
        <p:nvSpPr>
          <p:cNvPr id="98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9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91" name="Rounded Rectangle"/>
          <p:cNvSpPr/>
          <p:nvPr/>
        </p:nvSpPr>
        <p:spPr>
          <a:xfrm rot="16200000">
            <a:off x="1478483" y="3683637"/>
            <a:ext cx="4241900" cy="1608798"/>
          </a:xfrm>
          <a:prstGeom prst="roundRect">
            <a:avLst>
              <a:gd name="adj" fmla="val 11841"/>
            </a:avLst>
          </a:prstGeom>
          <a:ln w="25400">
            <a:solidFill>
              <a:schemeClr val="accent6">
                <a:satOff val="24555"/>
                <a:lumOff val="22232"/>
              </a:schemeClr>
            </a:solidFill>
            <a:miter lim="400000"/>
          </a:ln>
        </p:spPr>
        <p:txBody>
          <a:bodyPr lIns="38100" tIns="38100" rIns="38100" bIns="38100" anchor="ctr"/>
          <a:lstStyle/>
          <a:p>
            <a:pPr algn="ctr">
              <a:defRPr sz="3400">
                <a:solidFill>
                  <a:schemeClr val="accent6">
                    <a:satOff val="24555"/>
                    <a:lumOff val="22232"/>
                  </a:schemeClr>
                </a:solidFill>
                <a:latin typeface="Helvetica Neue Light"/>
                <a:ea typeface="Helvetica Neue Light"/>
                <a:cs typeface="Helvetica Neue Light"/>
                <a:sym typeface="Helvetica Neue Light"/>
              </a:defRPr>
            </a:pPr>
          </a:p>
        </p:txBody>
      </p:sp>
      <p:sp>
        <p:nvSpPr>
          <p:cNvPr id="992" name="The number of significant values gives us the value of"/>
          <p:cNvSpPr txBox="1"/>
          <p:nvPr/>
        </p:nvSpPr>
        <p:spPr>
          <a:xfrm>
            <a:off x="4586814" y="4091534"/>
            <a:ext cx="2113517" cy="1570532"/>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number of significant values gives us the value of </a:t>
            </a:r>
            <a14:m>
              <m:oMath>
                <m:r>
                  <a:rPr xmlns:a="http://schemas.openxmlformats.org/drawingml/2006/main" sz="3150" i="1">
                    <a:solidFill>
                      <a:srgbClr val="000000"/>
                    </a:solidFill>
                    <a:latin typeface="Cambria Math" panose="02040503050406030204" pitchFamily="18" charset="0"/>
                  </a:rPr>
                  <m:t>q</m:t>
                </m:r>
              </m:oMath>
            </a14:m>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Pandas Review"/>
          <p:cNvSpPr txBox="1"/>
          <p:nvPr>
            <p:ph type="title"/>
          </p:nvPr>
        </p:nvSpPr>
        <p:spPr>
          <a:prstGeom prst="rect">
            <a:avLst/>
          </a:prstGeom>
        </p:spPr>
        <p:txBody>
          <a:bodyPr/>
          <a:lstStyle/>
          <a:p>
            <a:pPr/>
            <a:r>
              <a:t>Pandas Review</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Auto-Regressive (AR) Models"/>
          <p:cNvSpPr txBox="1"/>
          <p:nvPr>
            <p:ph type="title"/>
          </p:nvPr>
        </p:nvSpPr>
        <p:spPr>
          <a:prstGeom prst="rect">
            <a:avLst/>
          </a:prstGeom>
        </p:spPr>
        <p:txBody>
          <a:bodyPr/>
          <a:lstStyle/>
          <a:p>
            <a:pPr/>
            <a:r>
              <a:t>Auto-Regressive (AR) Models</a:t>
            </a:r>
          </a:p>
        </p:txBody>
      </p:sp>
      <p:sp>
        <p:nvSpPr>
          <p:cNvPr id="995" name="Auto-Regressive models rely on the fact that in stationary models any deviation from the mean must be compensated. The series must “revert to the mean”.…"/>
          <p:cNvSpPr txBox="1"/>
          <p:nvPr>
            <p:ph type="body" idx="1"/>
          </p:nvPr>
        </p:nvSpPr>
        <p:spPr>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Auto-Regressive</a:t>
            </a:r>
            <a:r>
              <a:t> models rely on the fact that in stationary models any deviation from the mean must be compensated. The series must “</a:t>
            </a:r>
            <a:r>
              <a:rPr>
                <a:solidFill>
                  <a:schemeClr val="accent6">
                    <a:satOff val="24555"/>
                    <a:lumOff val="22232"/>
                  </a:schemeClr>
                </a:solidFill>
                <a:latin typeface="Helvetica Neue Light"/>
                <a:ea typeface="Helvetica Neue Light"/>
                <a:cs typeface="Helvetica Neue Light"/>
                <a:sym typeface="Helvetica Neue Light"/>
              </a:rPr>
              <a:t>revert to the mean</a:t>
            </a:r>
            <a:r>
              <a:t>”.</a:t>
            </a:r>
          </a:p>
          <a:p>
            <a:pPr/>
            <a:r>
              <a:t>AR models can be defined as:</a:t>
            </a:r>
            <a:br/>
            <a:br/>
          </a:p>
          <a:p>
            <a:pPr/>
            <a:r>
              <a:t>Where the constant </a:t>
            </a:r>
            <a14:m>
              <m:oMath>
                <m:r>
                  <a:rPr xmlns:a="http://schemas.openxmlformats.org/drawingml/2006/main" sz="3250" i="1">
                    <a:solidFill>
                      <a:srgbClr val="000000"/>
                    </a:solidFill>
                    <a:latin typeface="Cambria Math" panose="02040503050406030204" pitchFamily="18" charset="0"/>
                  </a:rPr>
                  <m:t>c</m:t>
                </m:r>
              </m:oMath>
            </a14:m>
            <a:r>
              <a:t> represents the process’ average value and the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r>
              <a:t> are the observed values at a given lag </a:t>
            </a:r>
            <a14:m>
              <m:oMath>
                <m:r>
                  <a:rPr xmlns:a="http://schemas.openxmlformats.org/drawingml/2006/main" sz="3350" i="1">
                    <a:solidFill>
                      <a:srgbClr val="000000"/>
                    </a:solidFill>
                    <a:latin typeface="Cambria Math" panose="02040503050406030204" pitchFamily="18" charset="0"/>
                  </a:rPr>
                  <m:t>l</m:t>
                </m:r>
              </m:oMath>
            </a14:m>
            <a:r>
              <a:t> and </a:t>
            </a:r>
            <a14:m>
              <m:oMath>
                <m:sSub>
                  <m:e>
                    <m:r>
                      <a:rPr xmlns:a="http://schemas.openxmlformats.org/drawingml/2006/main" sz="3000" i="1">
                        <a:solidFill>
                          <a:srgbClr val="000000"/>
                        </a:solidFill>
                        <a:latin typeface="Cambria Math" panose="02040503050406030204" pitchFamily="18" charset="0"/>
                      </a:rPr>
                      <m:t>ϕ</m:t>
                    </m:r>
                  </m:e>
                  <m:sub>
                    <m:r>
                      <a:rPr xmlns:a="http://schemas.openxmlformats.org/drawingml/2006/main" sz="3000" i="1">
                        <a:solidFill>
                          <a:srgbClr val="000000"/>
                        </a:solidFill>
                        <a:latin typeface="Cambria Math" panose="02040503050406030204" pitchFamily="18" charset="0"/>
                      </a:rPr>
                      <m:t>l</m:t>
                    </m:r>
                  </m:sub>
                </m:sSub>
              </m:oMath>
            </a14:m>
            <a:r>
              <a:t> are the corresponding weights.</a:t>
            </a:r>
          </a:p>
        </p:txBody>
      </p:sp>
      <p:sp>
        <p:nvSpPr>
          <p:cNvPr id="996" name="Equation"/>
          <p:cNvSpPr txBox="1"/>
          <p:nvPr/>
        </p:nvSpPr>
        <p:spPr>
          <a:xfrm>
            <a:off x="5447098" y="3489356"/>
            <a:ext cx="2506112" cy="83809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p</m:t>
                      </m:r>
                    </m:lim>
                  </m:limUpp>
                  <m:sSub>
                    <m:e>
                      <m:r>
                        <a:rPr xmlns:a="http://schemas.openxmlformats.org/drawingml/2006/main" sz="2400" i="1">
                          <a:solidFill>
                            <a:srgbClr val="000000"/>
                          </a:solidFill>
                          <a:latin typeface="Cambria Math" panose="02040503050406030204" pitchFamily="18" charset="0"/>
                        </a:rPr>
                        <m:t>ϕ</m:t>
                      </m:r>
                    </m:e>
                    <m:sub>
                      <m:r>
                        <a:rPr xmlns:a="http://schemas.openxmlformats.org/drawingml/2006/main" sz="2400" i="1">
                          <a:solidFill>
                            <a:srgbClr val="000000"/>
                          </a:solidFill>
                          <a:latin typeface="Cambria Math" panose="02040503050406030204" pitchFamily="18" charset="0"/>
                        </a:rPr>
                        <m:t>l</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Auto-Regressive (AR) Models"/>
          <p:cNvSpPr txBox="1"/>
          <p:nvPr>
            <p:ph type="title"/>
          </p:nvPr>
        </p:nvSpPr>
        <p:spPr>
          <a:prstGeom prst="rect">
            <a:avLst/>
          </a:prstGeom>
        </p:spPr>
        <p:txBody>
          <a:bodyPr/>
          <a:lstStyle/>
          <a:p>
            <a:pPr/>
            <a:r>
              <a:t>Auto-Regressive (AR) Models</a:t>
            </a:r>
          </a:p>
        </p:txBody>
      </p:sp>
      <p:sp>
        <p:nvSpPr>
          <p:cNvPr id="99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0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Auto-Regressive (AR) Models"/>
          <p:cNvSpPr txBox="1"/>
          <p:nvPr>
            <p:ph type="title"/>
          </p:nvPr>
        </p:nvSpPr>
        <p:spPr>
          <a:prstGeom prst="rect">
            <a:avLst/>
          </a:prstGeom>
        </p:spPr>
        <p:txBody>
          <a:bodyPr/>
          <a:lstStyle/>
          <a:p>
            <a:pPr/>
            <a:r>
              <a:t>Auto-Regressive (AR) Models</a:t>
            </a:r>
          </a:p>
        </p:txBody>
      </p:sp>
      <p:sp>
        <p:nvSpPr>
          <p:cNvPr id="100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04"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1005" name="Rounded Rectangle"/>
          <p:cNvSpPr/>
          <p:nvPr/>
        </p:nvSpPr>
        <p:spPr>
          <a:xfrm rot="16200000">
            <a:off x="492645" y="4669475"/>
            <a:ext cx="5731819" cy="1127041"/>
          </a:xfrm>
          <a:prstGeom prst="roundRect">
            <a:avLst>
              <a:gd name="adj" fmla="val 16903"/>
            </a:avLst>
          </a:prstGeom>
          <a:ln w="25400">
            <a:solidFill>
              <a:schemeClr val="accent6">
                <a:satOff val="24555"/>
                <a:lumOff val="22232"/>
              </a:schemeClr>
            </a:solidFill>
            <a:miter lim="400000"/>
          </a:ln>
        </p:spPr>
        <p:txBody>
          <a:bodyPr lIns="38100" tIns="38100" rIns="38100" bIns="38100" anchor="ctr"/>
          <a:lstStyle/>
          <a:p>
            <a:pPr algn="ctr">
              <a:defRPr sz="3400">
                <a:solidFill>
                  <a:schemeClr val="accent6">
                    <a:satOff val="24555"/>
                    <a:lumOff val="22232"/>
                  </a:schemeClr>
                </a:solidFill>
                <a:latin typeface="Helvetica Neue Light"/>
                <a:ea typeface="Helvetica Neue Light"/>
                <a:cs typeface="Helvetica Neue Light"/>
                <a:sym typeface="Helvetica Neue Light"/>
              </a:defRPr>
            </a:pPr>
          </a:p>
        </p:txBody>
      </p:sp>
      <p:sp>
        <p:nvSpPr>
          <p:cNvPr id="1006" name="The number of significant values gives us the value of"/>
          <p:cNvSpPr txBox="1"/>
          <p:nvPr/>
        </p:nvSpPr>
        <p:spPr>
          <a:xfrm>
            <a:off x="4586814" y="4092275"/>
            <a:ext cx="2113517" cy="156905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number of significant values gives us the value of </a:t>
            </a:r>
            <a14:m>
              <m:oMath>
                <m:r>
                  <a:rPr xmlns:a="http://schemas.openxmlformats.org/drawingml/2006/main" sz="2650" i="1">
                    <a:solidFill>
                      <a:srgbClr val="000000"/>
                    </a:solidFill>
                    <a:latin typeface="Cambria Math" panose="02040503050406030204" pitchFamily="18" charset="0"/>
                  </a:rPr>
                  <m:t>p</m:t>
                </m:r>
              </m:oMath>
            </a14:m>
            <a:r>
              <a:t> </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Integrative (I) “model”"/>
          <p:cNvSpPr txBox="1"/>
          <p:nvPr>
            <p:ph type="title"/>
          </p:nvPr>
        </p:nvSpPr>
        <p:spPr>
          <a:prstGeom prst="rect">
            <a:avLst/>
          </a:prstGeom>
        </p:spPr>
        <p:txBody>
          <a:bodyPr/>
          <a:lstStyle/>
          <a:p>
            <a:pPr/>
            <a:r>
              <a:t>Integrative (I) “model”</a:t>
            </a:r>
          </a:p>
        </p:txBody>
      </p:sp>
      <p:sp>
        <p:nvSpPr>
          <p:cNvPr id="1009" name="We already saw that we can take differences to “stationarize&quot; the time series.…"/>
          <p:cNvSpPr txBox="1"/>
          <p:nvPr>
            <p:ph type="body" idx="1"/>
          </p:nvPr>
        </p:nvSpPr>
        <p:spPr>
          <a:prstGeom prst="rect">
            <a:avLst/>
          </a:prstGeom>
        </p:spPr>
        <p:txBody>
          <a:bodyPr/>
          <a:lstStyle/>
          <a:p>
            <a:pPr/>
            <a:r>
              <a:t>We already saw that we can take differences to “stationarize" the time series.</a:t>
            </a:r>
          </a:p>
          <a:p>
            <a:pPr/>
            <a:r>
              <a:t>To recover the original values, we must then integrate</a:t>
            </a:r>
          </a:p>
          <a:p>
            <a:pPr/>
            <a:r>
              <a:t>While not a model by itself, it is often an important first step in modeling time series </a:t>
            </a:r>
          </a:p>
        </p:txBody>
      </p:sp>
      <p:sp>
        <p:nvSpPr>
          <p:cNvPr id="101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 name="ARIMA model"/>
          <p:cNvSpPr txBox="1"/>
          <p:nvPr>
            <p:ph type="title"/>
          </p:nvPr>
        </p:nvSpPr>
        <p:spPr>
          <a:prstGeom prst="rect">
            <a:avLst/>
          </a:prstGeom>
        </p:spPr>
        <p:txBody>
          <a:bodyPr/>
          <a:lstStyle/>
          <a:p>
            <a:pPr/>
            <a:r>
              <a:t>ARIMA model</a:t>
            </a:r>
          </a:p>
        </p:txBody>
      </p:sp>
      <p:sp>
        <p:nvSpPr>
          <p:cNvPr id="1013" name="The three classes of models we described above can be integrated into a single model:…"/>
          <p:cNvSpPr txBox="1"/>
          <p:nvPr>
            <p:ph type="body" idx="1"/>
          </p:nvPr>
        </p:nvSpPr>
        <p:spPr>
          <a:prstGeom prst="rect">
            <a:avLst/>
          </a:prstGeom>
        </p:spPr>
        <p:txBody>
          <a:bodyPr/>
          <a:lstStyle/>
          <a:p>
            <a:pPr/>
            <a:r>
              <a:t>The three classes of models we described above can be integrated into a single model:</a:t>
            </a:r>
          </a:p>
          <a:p>
            <a:pPr marL="0" indent="0">
              <a:spcBef>
                <a:spcPts val="4800"/>
              </a:spcBef>
              <a:buSzTx/>
              <a:buNone/>
            </a:pPr>
            <a:r>
              <a:rPr>
                <a:solidFill>
                  <a:schemeClr val="accent6">
                    <a:satOff val="24555"/>
                    <a:lumOff val="22232"/>
                  </a:schemeClr>
                </a:solidFill>
                <a:latin typeface="Helvetica Neue Light"/>
                <a:ea typeface="Helvetica Neue Light"/>
                <a:cs typeface="Helvetica Neue Light"/>
                <a:sym typeface="Helvetica Neue Light"/>
              </a:rPr>
              <a:t>A</a:t>
            </a:r>
            <a:r>
              <a:t>uto</a:t>
            </a:r>
            <a:br/>
            <a:r>
              <a:rPr>
                <a:solidFill>
                  <a:schemeClr val="accent6">
                    <a:satOff val="24555"/>
                    <a:lumOff val="22232"/>
                  </a:schemeClr>
                </a:solidFill>
                <a:latin typeface="Helvetica Neue Light"/>
                <a:ea typeface="Helvetica Neue Light"/>
                <a:cs typeface="Helvetica Neue Light"/>
                <a:sym typeface="Helvetica Neue Light"/>
              </a:rPr>
              <a:t>R</a:t>
            </a:r>
            <a:r>
              <a:t>egressive</a:t>
            </a:r>
            <a:br/>
            <a:r>
              <a:t>Integrated</a:t>
            </a:r>
            <a:br/>
            <a:r>
              <a:rPr>
                <a:solidFill>
                  <a:schemeClr val="accent1">
                    <a:satOff val="-3355"/>
                    <a:lumOff val="26614"/>
                  </a:schemeClr>
                </a:solidFill>
                <a:latin typeface="Helvetica Neue Light"/>
                <a:ea typeface="Helvetica Neue Light"/>
                <a:cs typeface="Helvetica Neue Light"/>
                <a:sym typeface="Helvetica Neue Light"/>
              </a:rPr>
              <a:t>M</a:t>
            </a:r>
            <a:r>
              <a:t>oving</a:t>
            </a:r>
            <a:br/>
            <a:r>
              <a:rPr>
                <a:solidFill>
                  <a:schemeClr val="accent1">
                    <a:satOff val="-3355"/>
                    <a:lumOff val="26614"/>
                  </a:schemeClr>
                </a:solidFill>
                <a:latin typeface="Helvetica Neue Light"/>
                <a:ea typeface="Helvetica Neue Light"/>
                <a:cs typeface="Helvetica Neue Light"/>
                <a:sym typeface="Helvetica Neue Light"/>
              </a:rPr>
              <a:t>A</a:t>
            </a:r>
            <a:r>
              <a:t>verage</a:t>
            </a:r>
          </a:p>
          <a:p>
            <a:pPr>
              <a:spcBef>
                <a:spcPts val="4800"/>
              </a:spcBef>
            </a:pPr>
            <a:r>
              <a:t>The complete model can be written as:</a:t>
            </a:r>
            <a:br/>
            <a:br/>
          </a:p>
          <a:p>
            <a:pPr>
              <a:spcBef>
                <a:spcPts val="4800"/>
              </a:spcBef>
            </a:pPr>
            <a:r>
              <a:t>where </a:t>
            </a:r>
            <a14:m>
              <m:oMath>
                <m:sSub>
                  <m:e>
                    <m:limUpp>
                      <m:e>
                        <m:r>
                          <a:rPr xmlns:a="http://schemas.openxmlformats.org/drawingml/2006/main" sz="2700" i="1">
                            <a:solidFill>
                              <a:srgbClr val="000000"/>
                            </a:solidFill>
                            <a:latin typeface="Cambria Math" panose="02040503050406030204" pitchFamily="18" charset="0"/>
                          </a:rPr>
                          <m:t>x</m:t>
                        </m:r>
                      </m:e>
                      <m:lim>
                        <m:r>
                          <a:rPr xmlns:a="http://schemas.openxmlformats.org/drawingml/2006/main" sz="2700" i="1">
                            <a:solidFill>
                              <a:srgbClr val="000000"/>
                            </a:solidFill>
                            <a:latin typeface="Cambria Math" panose="02040503050406030204" pitchFamily="18" charset="0"/>
                          </a:rPr>
                          <m:t>̂</m:t>
                        </m:r>
                      </m:lim>
                    </m:limUpp>
                  </m:e>
                  <m:sub>
                    <m:r>
                      <a:rPr xmlns:a="http://schemas.openxmlformats.org/drawingml/2006/main" sz="2700" i="1">
                        <a:solidFill>
                          <a:srgbClr val="000000"/>
                        </a:solidFill>
                        <a:latin typeface="Cambria Math" panose="02040503050406030204" pitchFamily="18" charset="0"/>
                      </a:rPr>
                      <m:t>t</m:t>
                    </m:r>
                  </m:sub>
                </m:sSub>
              </m:oMath>
            </a14:m>
            <a:r>
              <a:t> is the properly differentiated time series</a:t>
            </a:r>
          </a:p>
        </p:txBody>
      </p:sp>
      <p:sp>
        <p:nvSpPr>
          <p:cNvPr id="101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15" name="Equation"/>
          <p:cNvSpPr txBox="1"/>
          <p:nvPr/>
        </p:nvSpPr>
        <p:spPr>
          <a:xfrm>
            <a:off x="3373735" y="4152520"/>
            <a:ext cx="2432186" cy="83896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51A7F9"/>
                          </a:solidFill>
                          <a:latin typeface="Cambria Math" panose="02040503050406030204" pitchFamily="18" charset="0"/>
                        </a:rPr>
                        <m:t>x</m:t>
                      </m:r>
                    </m:e>
                    <m:sub>
                      <m:r>
                        <a:rPr xmlns:a="http://schemas.openxmlformats.org/drawingml/2006/main" sz="2400" i="1">
                          <a:solidFill>
                            <a:srgbClr val="51A7F9"/>
                          </a:solidFill>
                          <a:latin typeface="Cambria Math" panose="02040503050406030204" pitchFamily="18" charset="0"/>
                        </a:rPr>
                        <m:t>t</m:t>
                      </m:r>
                    </m:sub>
                  </m:sSub>
                  <m:r>
                    <a:rPr xmlns:a="http://schemas.openxmlformats.org/drawingml/2006/main" sz="2400" i="1">
                      <a:solidFill>
                        <a:srgbClr val="51A7F9"/>
                      </a:solidFill>
                      <a:latin typeface="Cambria Math" panose="02040503050406030204" pitchFamily="18" charset="0"/>
                    </a:rPr>
                    <m:t>=</m:t>
                  </m:r>
                  <m:r>
                    <a:rPr xmlns:a="http://schemas.openxmlformats.org/drawingml/2006/main" sz="2400" i="1">
                      <a:solidFill>
                        <a:srgbClr val="51A7F9"/>
                      </a:solidFill>
                      <a:latin typeface="Cambria Math" panose="02040503050406030204" pitchFamily="18" charset="0"/>
                    </a:rPr>
                    <m:t>μ</m:t>
                  </m:r>
                  <m:r>
                    <a:rPr xmlns:a="http://schemas.openxmlformats.org/drawingml/2006/main" sz="2400" i="1">
                      <a:solidFill>
                        <a:srgbClr val="51A7F9"/>
                      </a:solidFill>
                      <a:latin typeface="Cambria Math" panose="02040503050406030204" pitchFamily="18" charset="0"/>
                    </a:rPr>
                    <m:t>+</m:t>
                  </m:r>
                  <m:sSub>
                    <m:e>
                      <m:r>
                        <a:rPr xmlns:a="http://schemas.openxmlformats.org/drawingml/2006/main" sz="2400" i="1">
                          <a:solidFill>
                            <a:srgbClr val="51A7F9"/>
                          </a:solidFill>
                          <a:latin typeface="Cambria Math" panose="02040503050406030204" pitchFamily="18" charset="0"/>
                        </a:rPr>
                        <m:t>ϵ</m:t>
                      </m:r>
                    </m:e>
                    <m:sub>
                      <m:r>
                        <a:rPr xmlns:a="http://schemas.openxmlformats.org/drawingml/2006/main" sz="2400" i="1">
                          <a:solidFill>
                            <a:srgbClr val="51A7F9"/>
                          </a:solidFill>
                          <a:latin typeface="Cambria Math" panose="02040503050406030204" pitchFamily="18" charset="0"/>
                        </a:rPr>
                        <m:t>t</m:t>
                      </m:r>
                    </m:sub>
                  </m:sSub>
                  <m:r>
                    <a:rPr xmlns:a="http://schemas.openxmlformats.org/drawingml/2006/main" sz="2400" i="1">
                      <a:solidFill>
                        <a:srgbClr val="51A7F9"/>
                      </a:solidFill>
                      <a:latin typeface="Cambria Math" panose="02040503050406030204" pitchFamily="18" charset="0"/>
                    </a:rPr>
                    <m:t>+</m:t>
                  </m:r>
                  <m:limUpp>
                    <m:e>
                      <m:limLow>
                        <m:e>
                          <m:r>
                            <a:rPr xmlns:a="http://schemas.openxmlformats.org/drawingml/2006/main" sz="2400" i="1">
                              <a:solidFill>
                                <a:srgbClr val="51A7F9"/>
                              </a:solidFill>
                              <a:latin typeface="Cambria Math" panose="02040503050406030204" pitchFamily="18" charset="0"/>
                            </a:rPr>
                            <m:t>∑</m:t>
                          </m:r>
                        </m:e>
                        <m:lim>
                          <m:r>
                            <a:rPr xmlns:a="http://schemas.openxmlformats.org/drawingml/2006/main" sz="2400" i="1">
                              <a:solidFill>
                                <a:srgbClr val="51A7F9"/>
                              </a:solidFill>
                              <a:latin typeface="Cambria Math" panose="02040503050406030204" pitchFamily="18" charset="0"/>
                            </a:rPr>
                            <m:t>i</m:t>
                          </m:r>
                        </m:lim>
                      </m:limLow>
                    </m:e>
                    <m:lim>
                      <m:r>
                        <a:rPr xmlns:a="http://schemas.openxmlformats.org/drawingml/2006/main" sz="2400" i="1">
                          <a:solidFill>
                            <a:srgbClr val="51A7F9"/>
                          </a:solidFill>
                          <a:latin typeface="Cambria Math" panose="02040503050406030204" pitchFamily="18" charset="0"/>
                        </a:rPr>
                        <m:t>q</m:t>
                      </m:r>
                    </m:lim>
                  </m:limUpp>
                  <m:sSub>
                    <m:e>
                      <m:r>
                        <a:rPr xmlns:a="http://schemas.openxmlformats.org/drawingml/2006/main" sz="2400" i="1">
                          <a:solidFill>
                            <a:srgbClr val="51A7F9"/>
                          </a:solidFill>
                          <a:latin typeface="Cambria Math" panose="02040503050406030204" pitchFamily="18" charset="0"/>
                        </a:rPr>
                        <m:t>θ</m:t>
                      </m:r>
                    </m:e>
                    <m:sub>
                      <m:r>
                        <a:rPr xmlns:a="http://schemas.openxmlformats.org/drawingml/2006/main" sz="2400" i="1">
                          <a:solidFill>
                            <a:srgbClr val="51A7F9"/>
                          </a:solidFill>
                          <a:latin typeface="Cambria Math" panose="02040503050406030204" pitchFamily="18" charset="0"/>
                        </a:rPr>
                        <m:t>i</m:t>
                      </m:r>
                    </m:sub>
                  </m:sSub>
                  <m:sSub>
                    <m:e>
                      <m:r>
                        <a:rPr xmlns:a="http://schemas.openxmlformats.org/drawingml/2006/main" sz="2400" i="1">
                          <a:solidFill>
                            <a:srgbClr val="51A7F9"/>
                          </a:solidFill>
                          <a:latin typeface="Cambria Math" panose="02040503050406030204" pitchFamily="18" charset="0"/>
                        </a:rPr>
                        <m:t>ϵ</m:t>
                      </m:r>
                    </m:e>
                    <m:sub>
                      <m:r>
                        <a:rPr xmlns:a="http://schemas.openxmlformats.org/drawingml/2006/main" sz="2400" i="1">
                          <a:solidFill>
                            <a:srgbClr val="51A7F9"/>
                          </a:solidFill>
                          <a:latin typeface="Cambria Math" panose="02040503050406030204" pitchFamily="18" charset="0"/>
                        </a:rPr>
                        <m:t>i</m:t>
                      </m:r>
                    </m:sub>
                  </m:sSub>
                </m:oMath>
              </m:oMathPara>
            </a14:m>
            <a:endParaRPr sz="2400">
              <a:solidFill>
                <a:srgbClr val="51A7F9"/>
              </a:solidFill>
            </a:endParaRPr>
          </a:p>
        </p:txBody>
      </p:sp>
      <p:sp>
        <p:nvSpPr>
          <p:cNvPr id="1016" name="Equation"/>
          <p:cNvSpPr txBox="1"/>
          <p:nvPr/>
        </p:nvSpPr>
        <p:spPr>
          <a:xfrm>
            <a:off x="3349398" y="3219313"/>
            <a:ext cx="2683349" cy="83809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B26AE1"/>
                          </a:solidFill>
                          <a:latin typeface="Cambria Math" panose="02040503050406030204" pitchFamily="18" charset="0"/>
                        </a:rPr>
                        <m:t>x</m:t>
                      </m:r>
                    </m:e>
                    <m:sub>
                      <m:r>
                        <a:rPr xmlns:a="http://schemas.openxmlformats.org/drawingml/2006/main" sz="2400" i="1">
                          <a:solidFill>
                            <a:srgbClr val="B26AE1"/>
                          </a:solidFill>
                          <a:latin typeface="Cambria Math" panose="02040503050406030204" pitchFamily="18" charset="0"/>
                        </a:rPr>
                        <m:t>t</m:t>
                      </m:r>
                    </m:sub>
                  </m:sSub>
                  <m:r>
                    <a:rPr xmlns:a="http://schemas.openxmlformats.org/drawingml/2006/main" sz="2400" i="1">
                      <a:solidFill>
                        <a:srgbClr val="B26AE1"/>
                      </a:solidFill>
                      <a:latin typeface="Cambria Math" panose="02040503050406030204" pitchFamily="18" charset="0"/>
                    </a:rPr>
                    <m:t>=</m:t>
                  </m:r>
                  <m:r>
                    <a:rPr xmlns:a="http://schemas.openxmlformats.org/drawingml/2006/main" sz="2400" i="1">
                      <a:solidFill>
                        <a:srgbClr val="B26AE1"/>
                      </a:solidFill>
                      <a:latin typeface="Cambria Math" panose="02040503050406030204" pitchFamily="18" charset="0"/>
                    </a:rPr>
                    <m:t>c</m:t>
                  </m:r>
                  <m:r>
                    <a:rPr xmlns:a="http://schemas.openxmlformats.org/drawingml/2006/main" sz="2400" i="1">
                      <a:solidFill>
                        <a:srgbClr val="B26AE1"/>
                      </a:solidFill>
                      <a:latin typeface="Cambria Math" panose="02040503050406030204" pitchFamily="18" charset="0"/>
                    </a:rPr>
                    <m:t>+</m:t>
                  </m:r>
                  <m:limUpp>
                    <m:e>
                      <m:limLow>
                        <m:e>
                          <m:r>
                            <a:rPr xmlns:a="http://schemas.openxmlformats.org/drawingml/2006/main" sz="2400" i="1">
                              <a:solidFill>
                                <a:srgbClr val="B26AE1"/>
                              </a:solidFill>
                              <a:latin typeface="Cambria Math" panose="02040503050406030204" pitchFamily="18" charset="0"/>
                            </a:rPr>
                            <m:t>∑</m:t>
                          </m:r>
                        </m:e>
                        <m:lim>
                          <m:r>
                            <a:rPr xmlns:a="http://schemas.openxmlformats.org/drawingml/2006/main" sz="2400" i="1">
                              <a:solidFill>
                                <a:srgbClr val="B26AE1"/>
                              </a:solidFill>
                              <a:latin typeface="Cambria Math" panose="02040503050406030204" pitchFamily="18" charset="0"/>
                            </a:rPr>
                            <m:t>i</m:t>
                          </m:r>
                        </m:lim>
                      </m:limLow>
                    </m:e>
                    <m:lim>
                      <m:r>
                        <a:rPr xmlns:a="http://schemas.openxmlformats.org/drawingml/2006/main" sz="2400" i="1">
                          <a:solidFill>
                            <a:srgbClr val="B26AE1"/>
                          </a:solidFill>
                          <a:latin typeface="Cambria Math" panose="02040503050406030204" pitchFamily="18" charset="0"/>
                        </a:rPr>
                        <m:t>p</m:t>
                      </m:r>
                    </m:lim>
                  </m:limUpp>
                  <m:sSub>
                    <m:e>
                      <m:r>
                        <a:rPr xmlns:a="http://schemas.openxmlformats.org/drawingml/2006/main" sz="2400" i="1">
                          <a:solidFill>
                            <a:srgbClr val="B26AE1"/>
                          </a:solidFill>
                          <a:latin typeface="Cambria Math" panose="02040503050406030204" pitchFamily="18" charset="0"/>
                        </a:rPr>
                        <m:t>ϕ</m:t>
                      </m:r>
                    </m:e>
                    <m:sub>
                      <m:r>
                        <a:rPr xmlns:a="http://schemas.openxmlformats.org/drawingml/2006/main" sz="2400" i="1">
                          <a:solidFill>
                            <a:srgbClr val="B26AE1"/>
                          </a:solidFill>
                          <a:latin typeface="Cambria Math" panose="02040503050406030204" pitchFamily="18" charset="0"/>
                        </a:rPr>
                        <m:t>i</m:t>
                      </m:r>
                    </m:sub>
                  </m:sSub>
                  <m:sSub>
                    <m:e>
                      <m:r>
                        <a:rPr xmlns:a="http://schemas.openxmlformats.org/drawingml/2006/main" sz="2400" i="1">
                          <a:solidFill>
                            <a:srgbClr val="B26AE1"/>
                          </a:solidFill>
                          <a:latin typeface="Cambria Math" panose="02040503050406030204" pitchFamily="18" charset="0"/>
                        </a:rPr>
                        <m:t>x</m:t>
                      </m:r>
                    </m:e>
                    <m:sub>
                      <m:r>
                        <a:rPr xmlns:a="http://schemas.openxmlformats.org/drawingml/2006/main" sz="2400" i="1">
                          <a:solidFill>
                            <a:srgbClr val="B26AE1"/>
                          </a:solidFill>
                          <a:latin typeface="Cambria Math" panose="02040503050406030204" pitchFamily="18" charset="0"/>
                        </a:rPr>
                        <m:t>t</m:t>
                      </m:r>
                      <m:r>
                        <a:rPr xmlns:a="http://schemas.openxmlformats.org/drawingml/2006/main" sz="2400" i="1">
                          <a:solidFill>
                            <a:srgbClr val="B26AE1"/>
                          </a:solidFill>
                          <a:latin typeface="Cambria Math" panose="02040503050406030204" pitchFamily="18" charset="0"/>
                        </a:rPr>
                        <m:t>-</m:t>
                      </m:r>
                      <m:r>
                        <a:rPr xmlns:a="http://schemas.openxmlformats.org/drawingml/2006/main" sz="2400" i="1">
                          <a:solidFill>
                            <a:srgbClr val="B26AE1"/>
                          </a:solidFill>
                          <a:latin typeface="Cambria Math" panose="02040503050406030204" pitchFamily="18" charset="0"/>
                        </a:rPr>
                        <m:t>i</m:t>
                      </m:r>
                    </m:sub>
                  </m:sSub>
                  <m:r>
                    <a:rPr xmlns:a="http://schemas.openxmlformats.org/drawingml/2006/main" sz="2400" i="1">
                      <a:solidFill>
                        <a:srgbClr val="B26AE1"/>
                      </a:solidFill>
                      <a:latin typeface="Cambria Math" panose="02040503050406030204" pitchFamily="18" charset="0"/>
                    </a:rPr>
                    <m:t>+</m:t>
                  </m:r>
                  <m:sSub>
                    <m:e>
                      <m:r>
                        <a:rPr xmlns:a="http://schemas.openxmlformats.org/drawingml/2006/main" sz="2400" i="1">
                          <a:solidFill>
                            <a:srgbClr val="B26AE1"/>
                          </a:solidFill>
                          <a:latin typeface="Cambria Math" panose="02040503050406030204" pitchFamily="18" charset="0"/>
                        </a:rPr>
                        <m:t>ϵ</m:t>
                      </m:r>
                    </m:e>
                    <m:sub>
                      <m:r>
                        <a:rPr xmlns:a="http://schemas.openxmlformats.org/drawingml/2006/main" sz="2400" i="1">
                          <a:solidFill>
                            <a:srgbClr val="B26AE1"/>
                          </a:solidFill>
                          <a:latin typeface="Cambria Math" panose="02040503050406030204" pitchFamily="18" charset="0"/>
                        </a:rPr>
                        <m:t>t</m:t>
                      </m:r>
                    </m:sub>
                  </m:sSub>
                </m:oMath>
              </m:oMathPara>
            </a14:m>
            <a:endParaRPr sz="2400">
              <a:solidFill>
                <a:srgbClr val="B36AE2"/>
              </a:solidFill>
            </a:endParaRPr>
          </a:p>
        </p:txBody>
      </p:sp>
      <p:sp>
        <p:nvSpPr>
          <p:cNvPr id="1017" name="Equation"/>
          <p:cNvSpPr txBox="1"/>
          <p:nvPr/>
        </p:nvSpPr>
        <p:spPr>
          <a:xfrm>
            <a:off x="4213811" y="6147944"/>
            <a:ext cx="4577178" cy="88137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e>
                    <m:lim>
                      <m:r>
                        <a:rPr xmlns:a="http://schemas.openxmlformats.org/drawingml/2006/main" sz="2400" i="1">
                          <a:solidFill>
                            <a:srgbClr val="000000"/>
                          </a:solidFill>
                          <a:latin typeface="Cambria Math" panose="02040503050406030204" pitchFamily="18" charset="0"/>
                        </a:rPr>
                        <m:t>p</m:t>
                      </m:r>
                    </m:lim>
                  </m:limUpp>
                  <m:sSub>
                    <m:e>
                      <m:r>
                        <a:rPr xmlns:a="http://schemas.openxmlformats.org/drawingml/2006/main" sz="2400" i="1">
                          <a:solidFill>
                            <a:srgbClr val="000000"/>
                          </a:solidFill>
                          <a:latin typeface="Cambria Math" panose="02040503050406030204" pitchFamily="18" charset="0"/>
                        </a:rPr>
                        <m:t>ϕ</m:t>
                      </m:r>
                    </m:e>
                    <m:sub>
                      <m:r>
                        <a:rPr xmlns:a="http://schemas.openxmlformats.org/drawingml/2006/main" sz="2400" i="1">
                          <a:solidFill>
                            <a:srgbClr val="000000"/>
                          </a:solidFill>
                          <a:latin typeface="Cambria Math" panose="02040503050406030204" pitchFamily="18" charset="0"/>
                        </a:rPr>
                        <m:t>i</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j</m:t>
                          </m:r>
                        </m:lim>
                      </m:limLow>
                    </m:e>
                    <m:lim>
                      <m:r>
                        <a:rPr xmlns:a="http://schemas.openxmlformats.org/drawingml/2006/main" sz="2400" i="1">
                          <a:solidFill>
                            <a:srgbClr val="000000"/>
                          </a:solidFill>
                          <a:latin typeface="Cambria Math" panose="02040503050406030204" pitchFamily="18" charset="0"/>
                        </a:rPr>
                        <m:t>q</m:t>
                      </m:r>
                    </m:lim>
                  </m:limUpp>
                  <m:sSub>
                    <m:e>
                      <m:r>
                        <a:rPr xmlns:a="http://schemas.openxmlformats.org/drawingml/2006/main" sz="2400" i="1">
                          <a:solidFill>
                            <a:srgbClr val="000000"/>
                          </a:solidFill>
                          <a:latin typeface="Cambria Math" panose="02040503050406030204" pitchFamily="18" charset="0"/>
                        </a:rPr>
                        <m:t>θ</m:t>
                      </m:r>
                    </m:e>
                    <m:sub>
                      <m:r>
                        <a:rPr xmlns:a="http://schemas.openxmlformats.org/drawingml/2006/main" sz="2400" i="1">
                          <a:solidFill>
                            <a:srgbClr val="000000"/>
                          </a:solidFill>
                          <a:latin typeface="Cambria Math" panose="02040503050406030204" pitchFamily="18" charset="0"/>
                        </a:rPr>
                        <m:t>i</m:t>
                      </m:r>
                    </m:sub>
                  </m:sSub>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ARIMA model"/>
          <p:cNvSpPr txBox="1"/>
          <p:nvPr>
            <p:ph type="title"/>
          </p:nvPr>
        </p:nvSpPr>
        <p:spPr>
          <a:prstGeom prst="rect">
            <a:avLst/>
          </a:prstGeom>
        </p:spPr>
        <p:txBody>
          <a:bodyPr/>
          <a:lstStyle/>
          <a:p>
            <a:pPr/>
            <a:r>
              <a:t>ARIMA model</a:t>
            </a:r>
          </a:p>
        </p:txBody>
      </p:sp>
      <p:sp>
        <p:nvSpPr>
          <p:cNvPr id="1020" name="From this simple definition we can easily recover several interesting special cases:…"/>
          <p:cNvSpPr txBox="1"/>
          <p:nvPr>
            <p:ph type="body" idx="1"/>
          </p:nvPr>
        </p:nvSpPr>
        <p:spPr>
          <a:xfrm>
            <a:off x="720725" y="2060575"/>
            <a:ext cx="11537951" cy="6640166"/>
          </a:xfrm>
          <a:prstGeom prst="rect">
            <a:avLst/>
          </a:prstGeom>
        </p:spPr>
        <p:txBody>
          <a:bodyPr/>
          <a:lstStyle/>
          <a:p>
            <a:pPr/>
            <a:r>
              <a:t>From this simple definition we can easily recover several interesting special cases:</a:t>
            </a:r>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0,1,0</m:t>
                    </m:r>
                  </m:e>
                </m:d>
              </m:oMath>
            </a14:m>
            <a:r>
              <a:t> - Random Walk (with or without drift)</a:t>
            </a:r>
          </a:p>
          <a:p>
            <a:pPr lvl="1"/>
            <a14:m>
              <m:oMathPara>
                <m:oMathParaPr>
                  <m:jc m:val="left"/>
                </m:oMathParaPr>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c</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ϵ</m:t>
                      </m:r>
                    </m:e>
                    <m:sub>
                      <m:r>
                        <a:rPr xmlns:a="http://schemas.openxmlformats.org/drawingml/2006/main" sz="2850" i="1">
                          <a:solidFill>
                            <a:srgbClr val="000000"/>
                          </a:solidFill>
                          <a:latin typeface="Cambria Math" panose="02040503050406030204" pitchFamily="18" charset="0"/>
                        </a:rPr>
                        <m:t>t</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0,0,0</m:t>
                    </m:r>
                  </m:e>
                </m:d>
              </m:oMath>
            </a14:m>
            <a:r>
              <a:t> - White noise (the sequence of stochastic variables)</a:t>
            </a:r>
          </a:p>
          <a:p>
            <a:pPr lvl="1"/>
            <a14:m>
              <m:oMathPara>
                <m:oMathParaPr>
                  <m:jc m:val="left"/>
                </m:oMathParaPr>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ϵ</m:t>
                      </m:r>
                    </m:e>
                    <m:sub>
                      <m:r>
                        <a:rPr xmlns:a="http://schemas.openxmlformats.org/drawingml/2006/main" sz="2850" i="1">
                          <a:solidFill>
                            <a:srgbClr val="000000"/>
                          </a:solidFill>
                          <a:latin typeface="Cambria Math" panose="02040503050406030204" pitchFamily="18" charset="0"/>
                        </a:rPr>
                        <m:t>t</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0,1,1</m:t>
                    </m:r>
                  </m:e>
                </m:d>
              </m:oMath>
            </a14:m>
            <a:r>
              <a:t> - Exponential Smoothing</a:t>
            </a:r>
          </a:p>
          <a:p>
            <a:pPr lvl="1"/>
            <a14:m>
              <m:oMathPara>
                <m:oMathParaPr>
                  <m:jc m:val="left"/>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1</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0,2,2</m:t>
                    </m:r>
                  </m:e>
                </m:d>
              </m:oMath>
            </a14:m>
            <a:r>
              <a:t> - Double exponential Smoothing</a:t>
            </a:r>
          </a:p>
          <a:p>
            <a:pPr lvl="1"/>
            <a14:m>
              <m:oMathPara>
                <m:oMathParaPr>
                  <m:jc m:val="left"/>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1</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2</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oMath>
              </m:oMathPara>
            </a14:m>
          </a:p>
        </p:txBody>
      </p:sp>
      <p:sp>
        <p:nvSpPr>
          <p:cNvPr id="102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3" name="flowchart.png" descr="flowchart.png"/>
          <p:cNvPicPr>
            <a:picLocks noChangeAspect="1"/>
          </p:cNvPicPr>
          <p:nvPr/>
        </p:nvPicPr>
        <p:blipFill>
          <a:blip r:embed="rId2">
            <a:extLst/>
          </a:blip>
          <a:stretch>
            <a:fillRect/>
          </a:stretch>
        </p:blipFill>
        <p:spPr>
          <a:xfrm>
            <a:off x="2033389" y="2670605"/>
            <a:ext cx="7437535" cy="5196087"/>
          </a:xfrm>
          <a:prstGeom prst="rect">
            <a:avLst/>
          </a:prstGeom>
          <a:ln w="3175">
            <a:miter lim="400000"/>
          </a:ln>
        </p:spPr>
      </p:pic>
      <p:sp>
        <p:nvSpPr>
          <p:cNvPr id="1024" name="- degree of differencing…"/>
          <p:cNvSpPr txBox="1"/>
          <p:nvPr/>
        </p:nvSpPr>
        <p:spPr>
          <a:xfrm>
            <a:off x="9492385" y="3976520"/>
            <a:ext cx="3514188" cy="2944818"/>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246184" indent="-246184" algn="l">
              <a:buSzPct val="100000"/>
              <a:buChar char="•"/>
              <a:defRPr sz="2400"/>
            </a:pPr>
            <a14:m>
              <m:oMath>
                <m:r>
                  <a:rPr xmlns:a="http://schemas.openxmlformats.org/drawingml/2006/main" sz="2800" i="1">
                    <a:solidFill>
                      <a:srgbClr val="000000"/>
                    </a:solidFill>
                    <a:latin typeface="Cambria Math" panose="02040503050406030204" pitchFamily="18" charset="0"/>
                  </a:rPr>
                  <m:t>d</m:t>
                </m:r>
              </m:oMath>
            </a14:m>
            <a:r>
              <a:t> - degree of differencing</a:t>
            </a:r>
          </a:p>
          <a:p>
            <a:pPr marL="246184" indent="-246184" algn="l">
              <a:buSzPct val="100000"/>
              <a:buChar char="•"/>
              <a:defRPr sz="2400"/>
            </a:pPr>
          </a:p>
          <a:p>
            <a:pPr marL="246184" indent="-246184" algn="l">
              <a:buSzPct val="100000"/>
              <a:buChar char="•"/>
              <a:defRPr sz="2400"/>
            </a:pPr>
            <a14:m>
              <m:oMath>
                <m:r>
                  <a:rPr xmlns:a="http://schemas.openxmlformats.org/drawingml/2006/main" sz="2650" i="1">
                    <a:solidFill>
                      <a:srgbClr val="000000"/>
                    </a:solidFill>
                    <a:latin typeface="Cambria Math" panose="02040503050406030204" pitchFamily="18" charset="0"/>
                  </a:rPr>
                  <m:t>p</m:t>
                </m:r>
              </m:oMath>
            </a14:m>
            <a:r>
              <a:t> - number of lag observations included in the model (</a:t>
            </a:r>
            <a14:m>
              <m:oMath>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C</m:t>
                </m:r>
                <m:r>
                  <a:rPr xmlns:a="http://schemas.openxmlformats.org/drawingml/2006/main" sz="2850" i="1">
                    <a:solidFill>
                      <a:srgbClr val="000000"/>
                    </a:solidFill>
                    <a:latin typeface="Cambria Math" panose="02040503050406030204" pitchFamily="18" charset="0"/>
                  </a:rPr>
                  <m:t>F</m:t>
                </m:r>
              </m:oMath>
            </a14:m>
            <a:r>
              <a:t>)</a:t>
            </a:r>
          </a:p>
          <a:p>
            <a:pPr marL="246184" indent="-246184" algn="l">
              <a:buSzPct val="100000"/>
              <a:buChar char="•"/>
              <a:defRPr sz="2400"/>
            </a:pPr>
            <a14:m>
              <m:oMath>
                <m:r>
                  <a:rPr xmlns:a="http://schemas.openxmlformats.org/drawingml/2006/main" sz="3150" i="1">
                    <a:solidFill>
                      <a:srgbClr val="000000"/>
                    </a:solidFill>
                    <a:latin typeface="Cambria Math" panose="02040503050406030204" pitchFamily="18" charset="0"/>
                  </a:rPr>
                  <m:t>q</m:t>
                </m:r>
              </m:oMath>
            </a14:m>
            <a:r>
              <a:t> - size of the moving average window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a:t>
            </a:r>
          </a:p>
        </p:txBody>
      </p:sp>
      <p:sp>
        <p:nvSpPr>
          <p:cNvPr id="1025" name="Fitting ARIMA models"/>
          <p:cNvSpPr txBox="1"/>
          <p:nvPr>
            <p:ph type="title"/>
          </p:nvPr>
        </p:nvSpPr>
        <p:spPr>
          <a:prstGeom prst="rect">
            <a:avLst/>
          </a:prstGeom>
        </p:spPr>
        <p:txBody>
          <a:bodyPr/>
          <a:lstStyle/>
          <a:p>
            <a:pPr/>
            <a:r>
              <a:t>Fitting ARIMA models</a:t>
            </a:r>
          </a:p>
        </p:txBody>
      </p:sp>
      <p:sp>
        <p:nvSpPr>
          <p:cNvPr id="1026" name="https://www.analyticsvidhya.com/blog/2015/12/complete-tutorial-time-series-model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https://www.analyticsvidhya.com/blog/2015/12/complete-tutorial-time-series-modeling/</a:t>
            </a:r>
          </a:p>
        </p:txBody>
      </p:sp>
      <p:sp>
        <p:nvSpPr>
          <p:cNvPr id="1027" name="The general procedure to fit an ARIMA model was originally proposal by Box-Jenkins"/>
          <p:cNvSpPr txBox="1"/>
          <p:nvPr/>
        </p:nvSpPr>
        <p:spPr>
          <a:xfrm>
            <a:off x="302142" y="6254280"/>
            <a:ext cx="2113516" cy="2201573"/>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The general procedure to fit an ARIMA model was originally proposal by Box-Jenkins</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Code - ARIMA…"/>
          <p:cNvSpPr txBox="1"/>
          <p:nvPr>
            <p:ph type="title"/>
          </p:nvPr>
        </p:nvSpPr>
        <p:spPr>
          <a:xfrm>
            <a:off x="5814742" y="3838222"/>
            <a:ext cx="6879873" cy="2077156"/>
          </a:xfrm>
          <a:prstGeom prst="rect">
            <a:avLst/>
          </a:prstGeom>
        </p:spPr>
        <p:txBody>
          <a:bodyPr/>
          <a:lstStyle/>
          <a:p>
            <a:pPr/>
            <a:r>
              <a:t>Code - ARIMA</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31" name="Machine Learning"/>
          <p:cNvSpPr txBox="1"/>
          <p:nvPr>
            <p:ph type="title"/>
          </p:nvPr>
        </p:nvSpPr>
        <p:spPr>
          <a:prstGeom prst="rect">
            <a:avLst/>
          </a:prstGeom>
        </p:spPr>
        <p:txBody>
          <a:bodyPr/>
          <a:lstStyle/>
          <a:p>
            <a:pPr/>
            <a:r>
              <a:t>Machine Learning</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033" name="robotscientist.jpg" descr="robotscientist.jpg"/>
          <p:cNvPicPr>
            <a:picLocks noChangeAspect="1"/>
          </p:cNvPicPr>
          <p:nvPr/>
        </p:nvPicPr>
        <p:blipFill>
          <a:blip r:embed="rId2">
            <a:extLst/>
          </a:blip>
          <a:stretch>
            <a:fillRect/>
          </a:stretch>
        </p:blipFill>
        <p:spPr>
          <a:xfrm>
            <a:off x="9462834" y="4077998"/>
            <a:ext cx="1839689" cy="2452919"/>
          </a:xfrm>
          <a:prstGeom prst="rect">
            <a:avLst/>
          </a:prstGeom>
          <a:ln w="3175">
            <a:miter lim="400000"/>
          </a:ln>
        </p:spPr>
      </p:pic>
      <p:pic>
        <p:nvPicPr>
          <p:cNvPr id="1034" name="robot-baby-robo-crawling-emerging-new-technology-d-render-49803100.jpg" descr="robot-baby-robo-crawling-emerging-new-technology-d-render-49803100.jpg"/>
          <p:cNvPicPr>
            <a:picLocks noChangeAspect="1"/>
          </p:cNvPicPr>
          <p:nvPr/>
        </p:nvPicPr>
        <p:blipFill>
          <a:blip r:embed="rId3">
            <a:extLst/>
          </a:blip>
          <a:srcRect l="9644" t="10407" r="12775" b="17580"/>
          <a:stretch>
            <a:fillRect/>
          </a:stretch>
        </p:blipFill>
        <p:spPr>
          <a:xfrm>
            <a:off x="8766702" y="6413075"/>
            <a:ext cx="3562056" cy="2688360"/>
          </a:xfrm>
          <a:prstGeom prst="rect">
            <a:avLst/>
          </a:prstGeom>
          <a:ln w="3175">
            <a:miter lim="400000"/>
          </a:ln>
        </p:spPr>
      </p:pic>
      <p:pic>
        <p:nvPicPr>
          <p:cNvPr id="1035" name="robot-teacher-classroom-19178615.jpg" descr="robot-teacher-classroom-19178615.jpg"/>
          <p:cNvPicPr>
            <a:picLocks noChangeAspect="1"/>
          </p:cNvPicPr>
          <p:nvPr/>
        </p:nvPicPr>
        <p:blipFill>
          <a:blip r:embed="rId4">
            <a:extLst/>
          </a:blip>
          <a:srcRect l="2893" t="6050" r="0" b="19430"/>
          <a:stretch>
            <a:fillRect/>
          </a:stretch>
        </p:blipFill>
        <p:spPr>
          <a:xfrm>
            <a:off x="8083085" y="2162317"/>
            <a:ext cx="4884310" cy="2341167"/>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1" y="0"/>
                </a:moveTo>
                <a:cubicBezTo>
                  <a:pt x="4476" y="0"/>
                  <a:pt x="4332" y="63"/>
                  <a:pt x="4271" y="143"/>
                </a:cubicBezTo>
                <a:cubicBezTo>
                  <a:pt x="4193" y="244"/>
                  <a:pt x="4132" y="255"/>
                  <a:pt x="4063" y="172"/>
                </a:cubicBezTo>
                <a:cubicBezTo>
                  <a:pt x="3990" y="84"/>
                  <a:pt x="611" y="25"/>
                  <a:pt x="242" y="106"/>
                </a:cubicBezTo>
                <a:cubicBezTo>
                  <a:pt x="171" y="122"/>
                  <a:pt x="270" y="991"/>
                  <a:pt x="359" y="1135"/>
                </a:cubicBezTo>
                <a:cubicBezTo>
                  <a:pt x="408" y="1213"/>
                  <a:pt x="423" y="1280"/>
                  <a:pt x="394" y="1282"/>
                </a:cubicBezTo>
                <a:cubicBezTo>
                  <a:pt x="365" y="1284"/>
                  <a:pt x="391" y="1360"/>
                  <a:pt x="450" y="1450"/>
                </a:cubicBezTo>
                <a:cubicBezTo>
                  <a:pt x="539" y="1586"/>
                  <a:pt x="547" y="1668"/>
                  <a:pt x="501" y="1944"/>
                </a:cubicBezTo>
                <a:cubicBezTo>
                  <a:pt x="468" y="2142"/>
                  <a:pt x="398" y="2293"/>
                  <a:pt x="329" y="2314"/>
                </a:cubicBezTo>
                <a:cubicBezTo>
                  <a:pt x="223" y="2346"/>
                  <a:pt x="215" y="2418"/>
                  <a:pt x="226" y="3189"/>
                </a:cubicBezTo>
                <a:cubicBezTo>
                  <a:pt x="243" y="4397"/>
                  <a:pt x="241" y="4374"/>
                  <a:pt x="377" y="4500"/>
                </a:cubicBezTo>
                <a:cubicBezTo>
                  <a:pt x="520" y="4634"/>
                  <a:pt x="613" y="5342"/>
                  <a:pt x="518" y="5580"/>
                </a:cubicBezTo>
                <a:cubicBezTo>
                  <a:pt x="481" y="5673"/>
                  <a:pt x="473" y="6020"/>
                  <a:pt x="494" y="6492"/>
                </a:cubicBezTo>
                <a:cubicBezTo>
                  <a:pt x="523" y="7150"/>
                  <a:pt x="512" y="7286"/>
                  <a:pt x="417" y="7484"/>
                </a:cubicBezTo>
                <a:cubicBezTo>
                  <a:pt x="356" y="7613"/>
                  <a:pt x="232" y="7715"/>
                  <a:pt x="137" y="7715"/>
                </a:cubicBezTo>
                <a:cubicBezTo>
                  <a:pt x="-77" y="7715"/>
                  <a:pt x="-30" y="7904"/>
                  <a:pt x="211" y="8012"/>
                </a:cubicBezTo>
                <a:cubicBezTo>
                  <a:pt x="405" y="8099"/>
                  <a:pt x="543" y="8279"/>
                  <a:pt x="508" y="8400"/>
                </a:cubicBezTo>
                <a:cubicBezTo>
                  <a:pt x="496" y="8441"/>
                  <a:pt x="723" y="8480"/>
                  <a:pt x="1011" y="8488"/>
                </a:cubicBezTo>
                <a:cubicBezTo>
                  <a:pt x="1489" y="8500"/>
                  <a:pt x="1536" y="8482"/>
                  <a:pt x="1536" y="8283"/>
                </a:cubicBezTo>
                <a:cubicBezTo>
                  <a:pt x="1536" y="8144"/>
                  <a:pt x="1496" y="8063"/>
                  <a:pt x="1428" y="8063"/>
                </a:cubicBezTo>
                <a:cubicBezTo>
                  <a:pt x="1301" y="8063"/>
                  <a:pt x="1222" y="7856"/>
                  <a:pt x="1293" y="7708"/>
                </a:cubicBezTo>
                <a:cubicBezTo>
                  <a:pt x="1320" y="7651"/>
                  <a:pt x="1454" y="7577"/>
                  <a:pt x="1592" y="7543"/>
                </a:cubicBezTo>
                <a:cubicBezTo>
                  <a:pt x="1730" y="7509"/>
                  <a:pt x="1956" y="7433"/>
                  <a:pt x="2094" y="7375"/>
                </a:cubicBezTo>
                <a:cubicBezTo>
                  <a:pt x="2396" y="7246"/>
                  <a:pt x="2450" y="7297"/>
                  <a:pt x="2404" y="7682"/>
                </a:cubicBezTo>
                <a:cubicBezTo>
                  <a:pt x="2376" y="7909"/>
                  <a:pt x="2386" y="7963"/>
                  <a:pt x="2449" y="7913"/>
                </a:cubicBezTo>
                <a:cubicBezTo>
                  <a:pt x="2588" y="7801"/>
                  <a:pt x="2725" y="8115"/>
                  <a:pt x="2732" y="8565"/>
                </a:cubicBezTo>
                <a:cubicBezTo>
                  <a:pt x="2736" y="8796"/>
                  <a:pt x="2757" y="9024"/>
                  <a:pt x="2780" y="9070"/>
                </a:cubicBezTo>
                <a:cubicBezTo>
                  <a:pt x="2844" y="9205"/>
                  <a:pt x="2827" y="9520"/>
                  <a:pt x="2732" y="9916"/>
                </a:cubicBezTo>
                <a:cubicBezTo>
                  <a:pt x="2647" y="10274"/>
                  <a:pt x="2548" y="10352"/>
                  <a:pt x="2255" y="10293"/>
                </a:cubicBezTo>
                <a:cubicBezTo>
                  <a:pt x="2133" y="10268"/>
                  <a:pt x="2073" y="10889"/>
                  <a:pt x="2185" y="11022"/>
                </a:cubicBezTo>
                <a:cubicBezTo>
                  <a:pt x="2229" y="11074"/>
                  <a:pt x="2247" y="11179"/>
                  <a:pt x="2225" y="11256"/>
                </a:cubicBezTo>
                <a:cubicBezTo>
                  <a:pt x="2195" y="11361"/>
                  <a:pt x="2204" y="11362"/>
                  <a:pt x="2267" y="11256"/>
                </a:cubicBezTo>
                <a:cubicBezTo>
                  <a:pt x="2355" y="11108"/>
                  <a:pt x="2589" y="11129"/>
                  <a:pt x="3100" y="11336"/>
                </a:cubicBezTo>
                <a:cubicBezTo>
                  <a:pt x="3465" y="11484"/>
                  <a:pt x="3421" y="11481"/>
                  <a:pt x="3909" y="11384"/>
                </a:cubicBezTo>
                <a:cubicBezTo>
                  <a:pt x="4124" y="11341"/>
                  <a:pt x="4330" y="11257"/>
                  <a:pt x="4366" y="11197"/>
                </a:cubicBezTo>
                <a:cubicBezTo>
                  <a:pt x="4407" y="11129"/>
                  <a:pt x="4474" y="11144"/>
                  <a:pt x="4549" y="11241"/>
                </a:cubicBezTo>
                <a:cubicBezTo>
                  <a:pt x="4653" y="11375"/>
                  <a:pt x="4679" y="11363"/>
                  <a:pt x="4763" y="11139"/>
                </a:cubicBezTo>
                <a:cubicBezTo>
                  <a:pt x="4895" y="10784"/>
                  <a:pt x="5152" y="10661"/>
                  <a:pt x="5202" y="10930"/>
                </a:cubicBezTo>
                <a:cubicBezTo>
                  <a:pt x="5222" y="11042"/>
                  <a:pt x="5210" y="11225"/>
                  <a:pt x="5177" y="11336"/>
                </a:cubicBezTo>
                <a:cubicBezTo>
                  <a:pt x="5138" y="11468"/>
                  <a:pt x="5137" y="11582"/>
                  <a:pt x="5172" y="11655"/>
                </a:cubicBezTo>
                <a:cubicBezTo>
                  <a:pt x="5229" y="11775"/>
                  <a:pt x="5134" y="11987"/>
                  <a:pt x="4927" y="12208"/>
                </a:cubicBezTo>
                <a:cubicBezTo>
                  <a:pt x="4652" y="12501"/>
                  <a:pt x="4662" y="13064"/>
                  <a:pt x="4946" y="13215"/>
                </a:cubicBezTo>
                <a:cubicBezTo>
                  <a:pt x="5020" y="13254"/>
                  <a:pt x="5075" y="13341"/>
                  <a:pt x="5069" y="13409"/>
                </a:cubicBezTo>
                <a:cubicBezTo>
                  <a:pt x="5062" y="13477"/>
                  <a:pt x="5113" y="13534"/>
                  <a:pt x="5181" y="13537"/>
                </a:cubicBezTo>
                <a:cubicBezTo>
                  <a:pt x="7108" y="13636"/>
                  <a:pt x="7147" y="13642"/>
                  <a:pt x="7165" y="13841"/>
                </a:cubicBezTo>
                <a:cubicBezTo>
                  <a:pt x="7176" y="13949"/>
                  <a:pt x="7165" y="14128"/>
                  <a:pt x="7141" y="14236"/>
                </a:cubicBezTo>
                <a:cubicBezTo>
                  <a:pt x="7117" y="14345"/>
                  <a:pt x="7096" y="14511"/>
                  <a:pt x="7094" y="14606"/>
                </a:cubicBezTo>
                <a:cubicBezTo>
                  <a:pt x="7092" y="14702"/>
                  <a:pt x="7043" y="14799"/>
                  <a:pt x="6985" y="14822"/>
                </a:cubicBezTo>
                <a:cubicBezTo>
                  <a:pt x="6927" y="14846"/>
                  <a:pt x="6752" y="15129"/>
                  <a:pt x="6595" y="15448"/>
                </a:cubicBezTo>
                <a:cubicBezTo>
                  <a:pt x="6152" y="16351"/>
                  <a:pt x="6111" y="16422"/>
                  <a:pt x="6041" y="16422"/>
                </a:cubicBezTo>
                <a:cubicBezTo>
                  <a:pt x="5934" y="16422"/>
                  <a:pt x="5960" y="17110"/>
                  <a:pt x="6069" y="17155"/>
                </a:cubicBezTo>
                <a:cubicBezTo>
                  <a:pt x="6164" y="17194"/>
                  <a:pt x="6408" y="16785"/>
                  <a:pt x="6356" y="16675"/>
                </a:cubicBezTo>
                <a:cubicBezTo>
                  <a:pt x="6340" y="16643"/>
                  <a:pt x="6387" y="16550"/>
                  <a:pt x="6459" y="16470"/>
                </a:cubicBezTo>
                <a:cubicBezTo>
                  <a:pt x="6531" y="16390"/>
                  <a:pt x="6950" y="15560"/>
                  <a:pt x="7391" y="14625"/>
                </a:cubicBezTo>
                <a:lnTo>
                  <a:pt x="8194" y="12922"/>
                </a:lnTo>
                <a:lnTo>
                  <a:pt x="8164" y="12266"/>
                </a:lnTo>
                <a:cubicBezTo>
                  <a:pt x="8129" y="11465"/>
                  <a:pt x="8184" y="11225"/>
                  <a:pt x="8390" y="11271"/>
                </a:cubicBezTo>
                <a:lnTo>
                  <a:pt x="8542" y="11303"/>
                </a:lnTo>
                <a:lnTo>
                  <a:pt x="8577" y="12812"/>
                </a:lnTo>
                <a:cubicBezTo>
                  <a:pt x="8609" y="14266"/>
                  <a:pt x="8576" y="14844"/>
                  <a:pt x="8463" y="14844"/>
                </a:cubicBezTo>
                <a:cubicBezTo>
                  <a:pt x="8377" y="14844"/>
                  <a:pt x="8340" y="15255"/>
                  <a:pt x="8398" y="15558"/>
                </a:cubicBezTo>
                <a:cubicBezTo>
                  <a:pt x="8428" y="15712"/>
                  <a:pt x="8454" y="15788"/>
                  <a:pt x="8456" y="15730"/>
                </a:cubicBezTo>
                <a:cubicBezTo>
                  <a:pt x="8458" y="15673"/>
                  <a:pt x="8528" y="15779"/>
                  <a:pt x="8612" y="15965"/>
                </a:cubicBezTo>
                <a:cubicBezTo>
                  <a:pt x="8695" y="16151"/>
                  <a:pt x="8757" y="16345"/>
                  <a:pt x="8750" y="16393"/>
                </a:cubicBezTo>
                <a:cubicBezTo>
                  <a:pt x="8743" y="16441"/>
                  <a:pt x="8803" y="16481"/>
                  <a:pt x="8881" y="16481"/>
                </a:cubicBezTo>
                <a:cubicBezTo>
                  <a:pt x="8959" y="16481"/>
                  <a:pt x="9103" y="16569"/>
                  <a:pt x="9201" y="16679"/>
                </a:cubicBezTo>
                <a:cubicBezTo>
                  <a:pt x="9299" y="16788"/>
                  <a:pt x="9403" y="16864"/>
                  <a:pt x="9430" y="16847"/>
                </a:cubicBezTo>
                <a:cubicBezTo>
                  <a:pt x="9458" y="16831"/>
                  <a:pt x="9577" y="16901"/>
                  <a:pt x="9696" y="17001"/>
                </a:cubicBezTo>
                <a:cubicBezTo>
                  <a:pt x="9815" y="17101"/>
                  <a:pt x="9981" y="17180"/>
                  <a:pt x="10065" y="17180"/>
                </a:cubicBezTo>
                <a:cubicBezTo>
                  <a:pt x="10149" y="17181"/>
                  <a:pt x="10282" y="17252"/>
                  <a:pt x="10360" y="17338"/>
                </a:cubicBezTo>
                <a:cubicBezTo>
                  <a:pt x="10560" y="17555"/>
                  <a:pt x="11677" y="17589"/>
                  <a:pt x="11864" y="17382"/>
                </a:cubicBezTo>
                <a:cubicBezTo>
                  <a:pt x="11941" y="17297"/>
                  <a:pt x="12124" y="17156"/>
                  <a:pt x="12270" y="17071"/>
                </a:cubicBezTo>
                <a:cubicBezTo>
                  <a:pt x="12417" y="16985"/>
                  <a:pt x="12551" y="16870"/>
                  <a:pt x="12567" y="16814"/>
                </a:cubicBezTo>
                <a:cubicBezTo>
                  <a:pt x="12584" y="16759"/>
                  <a:pt x="12642" y="16712"/>
                  <a:pt x="12699" y="16712"/>
                </a:cubicBezTo>
                <a:cubicBezTo>
                  <a:pt x="12842" y="16712"/>
                  <a:pt x="12885" y="16393"/>
                  <a:pt x="12793" y="16009"/>
                </a:cubicBezTo>
                <a:cubicBezTo>
                  <a:pt x="12746" y="15813"/>
                  <a:pt x="12735" y="15621"/>
                  <a:pt x="12763" y="15525"/>
                </a:cubicBezTo>
                <a:cubicBezTo>
                  <a:pt x="12818" y="15346"/>
                  <a:pt x="12770" y="14621"/>
                  <a:pt x="12690" y="14409"/>
                </a:cubicBezTo>
                <a:cubicBezTo>
                  <a:pt x="12661" y="14331"/>
                  <a:pt x="12652" y="14214"/>
                  <a:pt x="12672" y="14145"/>
                </a:cubicBezTo>
                <a:cubicBezTo>
                  <a:pt x="12693" y="14076"/>
                  <a:pt x="12689" y="14031"/>
                  <a:pt x="12664" y="14046"/>
                </a:cubicBezTo>
                <a:cubicBezTo>
                  <a:pt x="12581" y="14096"/>
                  <a:pt x="12354" y="13771"/>
                  <a:pt x="12403" y="13673"/>
                </a:cubicBezTo>
                <a:cubicBezTo>
                  <a:pt x="12470" y="13539"/>
                  <a:pt x="13687" y="13703"/>
                  <a:pt x="13760" y="13856"/>
                </a:cubicBezTo>
                <a:cubicBezTo>
                  <a:pt x="13802" y="13944"/>
                  <a:pt x="13802" y="14400"/>
                  <a:pt x="13760" y="15408"/>
                </a:cubicBezTo>
                <a:cubicBezTo>
                  <a:pt x="13639" y="18326"/>
                  <a:pt x="13684" y="19286"/>
                  <a:pt x="13937" y="19286"/>
                </a:cubicBezTo>
                <a:cubicBezTo>
                  <a:pt x="13991" y="19286"/>
                  <a:pt x="14051" y="19339"/>
                  <a:pt x="14070" y="19403"/>
                </a:cubicBezTo>
                <a:cubicBezTo>
                  <a:pt x="14089" y="19467"/>
                  <a:pt x="14141" y="19517"/>
                  <a:pt x="14187" y="19517"/>
                </a:cubicBezTo>
                <a:cubicBezTo>
                  <a:pt x="14341" y="19517"/>
                  <a:pt x="14603" y="20014"/>
                  <a:pt x="14568" y="20242"/>
                </a:cubicBezTo>
                <a:cubicBezTo>
                  <a:pt x="14544" y="20397"/>
                  <a:pt x="14566" y="20454"/>
                  <a:pt x="14649" y="20454"/>
                </a:cubicBezTo>
                <a:cubicBezTo>
                  <a:pt x="14710" y="20454"/>
                  <a:pt x="14777" y="20510"/>
                  <a:pt x="14797" y="20578"/>
                </a:cubicBezTo>
                <a:cubicBezTo>
                  <a:pt x="14817" y="20647"/>
                  <a:pt x="14869" y="20674"/>
                  <a:pt x="14911" y="20641"/>
                </a:cubicBezTo>
                <a:cubicBezTo>
                  <a:pt x="14953" y="20607"/>
                  <a:pt x="15020" y="20670"/>
                  <a:pt x="15059" y="20780"/>
                </a:cubicBezTo>
                <a:cubicBezTo>
                  <a:pt x="15174" y="21100"/>
                  <a:pt x="15414" y="21310"/>
                  <a:pt x="15574" y="21227"/>
                </a:cubicBezTo>
                <a:cubicBezTo>
                  <a:pt x="15677" y="21172"/>
                  <a:pt x="15729" y="21199"/>
                  <a:pt x="15752" y="21325"/>
                </a:cubicBezTo>
                <a:cubicBezTo>
                  <a:pt x="15771" y="21429"/>
                  <a:pt x="15853" y="21505"/>
                  <a:pt x="15948" y="21505"/>
                </a:cubicBezTo>
                <a:cubicBezTo>
                  <a:pt x="16011" y="21505"/>
                  <a:pt x="16061" y="21547"/>
                  <a:pt x="16098" y="21600"/>
                </a:cubicBezTo>
                <a:lnTo>
                  <a:pt x="17240" y="21600"/>
                </a:lnTo>
                <a:cubicBezTo>
                  <a:pt x="17287" y="21542"/>
                  <a:pt x="17360" y="21505"/>
                  <a:pt x="17496" y="21505"/>
                </a:cubicBezTo>
                <a:cubicBezTo>
                  <a:pt x="17647" y="21505"/>
                  <a:pt x="17840" y="21429"/>
                  <a:pt x="17926" y="21336"/>
                </a:cubicBezTo>
                <a:cubicBezTo>
                  <a:pt x="18011" y="21243"/>
                  <a:pt x="18104" y="21197"/>
                  <a:pt x="18132" y="21234"/>
                </a:cubicBezTo>
                <a:cubicBezTo>
                  <a:pt x="18196" y="21317"/>
                  <a:pt x="18422" y="21071"/>
                  <a:pt x="18629" y="20692"/>
                </a:cubicBezTo>
                <a:cubicBezTo>
                  <a:pt x="18759" y="20454"/>
                  <a:pt x="18786" y="20308"/>
                  <a:pt x="18786" y="19872"/>
                </a:cubicBezTo>
                <a:cubicBezTo>
                  <a:pt x="18786" y="19472"/>
                  <a:pt x="18760" y="19305"/>
                  <a:pt x="18678" y="19198"/>
                </a:cubicBezTo>
                <a:cubicBezTo>
                  <a:pt x="18527" y="19001"/>
                  <a:pt x="18419" y="18226"/>
                  <a:pt x="18499" y="17913"/>
                </a:cubicBezTo>
                <a:cubicBezTo>
                  <a:pt x="18547" y="17728"/>
                  <a:pt x="18542" y="17639"/>
                  <a:pt x="18478" y="17528"/>
                </a:cubicBezTo>
                <a:cubicBezTo>
                  <a:pt x="18387" y="17369"/>
                  <a:pt x="18368" y="16882"/>
                  <a:pt x="18449" y="16778"/>
                </a:cubicBezTo>
                <a:cubicBezTo>
                  <a:pt x="18477" y="16741"/>
                  <a:pt x="18515" y="16764"/>
                  <a:pt x="18534" y="16829"/>
                </a:cubicBezTo>
                <a:cubicBezTo>
                  <a:pt x="18591" y="17020"/>
                  <a:pt x="19855" y="16978"/>
                  <a:pt x="20084" y="16778"/>
                </a:cubicBezTo>
                <a:cubicBezTo>
                  <a:pt x="20190" y="16685"/>
                  <a:pt x="20330" y="16639"/>
                  <a:pt x="20397" y="16675"/>
                </a:cubicBezTo>
                <a:cubicBezTo>
                  <a:pt x="20463" y="16711"/>
                  <a:pt x="20556" y="16677"/>
                  <a:pt x="20601" y="16598"/>
                </a:cubicBezTo>
                <a:cubicBezTo>
                  <a:pt x="20674" y="16472"/>
                  <a:pt x="20670" y="16414"/>
                  <a:pt x="20573" y="16130"/>
                </a:cubicBezTo>
                <a:cubicBezTo>
                  <a:pt x="20452" y="15773"/>
                  <a:pt x="19613" y="14819"/>
                  <a:pt x="19466" y="14870"/>
                </a:cubicBezTo>
                <a:cubicBezTo>
                  <a:pt x="19392" y="14896"/>
                  <a:pt x="19368" y="14757"/>
                  <a:pt x="19335" y="14152"/>
                </a:cubicBezTo>
                <a:cubicBezTo>
                  <a:pt x="19313" y="13740"/>
                  <a:pt x="19304" y="13371"/>
                  <a:pt x="19316" y="13332"/>
                </a:cubicBezTo>
                <a:cubicBezTo>
                  <a:pt x="19339" y="13256"/>
                  <a:pt x="19508" y="13265"/>
                  <a:pt x="20196" y="13391"/>
                </a:cubicBezTo>
                <a:cubicBezTo>
                  <a:pt x="20506" y="13448"/>
                  <a:pt x="20651" y="13429"/>
                  <a:pt x="20712" y="13325"/>
                </a:cubicBezTo>
                <a:cubicBezTo>
                  <a:pt x="20758" y="13245"/>
                  <a:pt x="20833" y="13210"/>
                  <a:pt x="20879" y="13248"/>
                </a:cubicBezTo>
                <a:cubicBezTo>
                  <a:pt x="20937" y="13294"/>
                  <a:pt x="20963" y="13244"/>
                  <a:pt x="20963" y="13090"/>
                </a:cubicBezTo>
                <a:cubicBezTo>
                  <a:pt x="20963" y="12931"/>
                  <a:pt x="20937" y="12886"/>
                  <a:pt x="20874" y="12937"/>
                </a:cubicBezTo>
                <a:cubicBezTo>
                  <a:pt x="20819" y="12981"/>
                  <a:pt x="20741" y="12899"/>
                  <a:pt x="20666" y="12721"/>
                </a:cubicBezTo>
                <a:cubicBezTo>
                  <a:pt x="20506" y="12337"/>
                  <a:pt x="20152" y="12082"/>
                  <a:pt x="20042" y="12274"/>
                </a:cubicBezTo>
                <a:cubicBezTo>
                  <a:pt x="19946" y="12440"/>
                  <a:pt x="19927" y="12361"/>
                  <a:pt x="19881" y="11545"/>
                </a:cubicBezTo>
                <a:cubicBezTo>
                  <a:pt x="19845" y="10910"/>
                  <a:pt x="19908" y="10763"/>
                  <a:pt x="20068" y="11098"/>
                </a:cubicBezTo>
                <a:cubicBezTo>
                  <a:pt x="20163" y="11298"/>
                  <a:pt x="20203" y="11314"/>
                  <a:pt x="20322" y="11201"/>
                </a:cubicBezTo>
                <a:cubicBezTo>
                  <a:pt x="20484" y="11046"/>
                  <a:pt x="20496" y="10908"/>
                  <a:pt x="20376" y="10630"/>
                </a:cubicBezTo>
                <a:cubicBezTo>
                  <a:pt x="20315" y="10489"/>
                  <a:pt x="20288" y="10164"/>
                  <a:pt x="20285" y="9520"/>
                </a:cubicBezTo>
                <a:cubicBezTo>
                  <a:pt x="20280" y="8665"/>
                  <a:pt x="20289" y="8595"/>
                  <a:pt x="20427" y="8385"/>
                </a:cubicBezTo>
                <a:cubicBezTo>
                  <a:pt x="20533" y="8223"/>
                  <a:pt x="20573" y="8059"/>
                  <a:pt x="20572" y="7792"/>
                </a:cubicBezTo>
                <a:cubicBezTo>
                  <a:pt x="20570" y="7477"/>
                  <a:pt x="20560" y="7451"/>
                  <a:pt x="20510" y="7631"/>
                </a:cubicBezTo>
                <a:cubicBezTo>
                  <a:pt x="20464" y="7797"/>
                  <a:pt x="20436" y="7815"/>
                  <a:pt x="20374" y="7708"/>
                </a:cubicBezTo>
                <a:cubicBezTo>
                  <a:pt x="20264" y="7516"/>
                  <a:pt x="20275" y="5150"/>
                  <a:pt x="20386" y="5060"/>
                </a:cubicBezTo>
                <a:cubicBezTo>
                  <a:pt x="20428" y="5027"/>
                  <a:pt x="20461" y="4913"/>
                  <a:pt x="20461" y="4808"/>
                </a:cubicBezTo>
                <a:cubicBezTo>
                  <a:pt x="20462" y="4664"/>
                  <a:pt x="20409" y="4617"/>
                  <a:pt x="20252" y="4617"/>
                </a:cubicBezTo>
                <a:cubicBezTo>
                  <a:pt x="20103" y="4617"/>
                  <a:pt x="20044" y="4566"/>
                  <a:pt x="20044" y="4442"/>
                </a:cubicBezTo>
                <a:cubicBezTo>
                  <a:pt x="20044" y="4345"/>
                  <a:pt x="20018" y="4225"/>
                  <a:pt x="19988" y="4178"/>
                </a:cubicBezTo>
                <a:cubicBezTo>
                  <a:pt x="19900" y="4044"/>
                  <a:pt x="19389" y="4071"/>
                  <a:pt x="19430" y="4207"/>
                </a:cubicBezTo>
                <a:cubicBezTo>
                  <a:pt x="19449" y="4272"/>
                  <a:pt x="19419" y="4362"/>
                  <a:pt x="19363" y="4405"/>
                </a:cubicBezTo>
                <a:cubicBezTo>
                  <a:pt x="19256" y="4488"/>
                  <a:pt x="19014" y="4972"/>
                  <a:pt x="19010" y="5115"/>
                </a:cubicBezTo>
                <a:cubicBezTo>
                  <a:pt x="19009" y="5162"/>
                  <a:pt x="18908" y="5200"/>
                  <a:pt x="18786" y="5200"/>
                </a:cubicBezTo>
                <a:cubicBezTo>
                  <a:pt x="18585" y="5200"/>
                  <a:pt x="18543" y="5257"/>
                  <a:pt x="18351" y="5785"/>
                </a:cubicBezTo>
                <a:cubicBezTo>
                  <a:pt x="18166" y="6292"/>
                  <a:pt x="18115" y="6365"/>
                  <a:pt x="17966" y="6335"/>
                </a:cubicBezTo>
                <a:cubicBezTo>
                  <a:pt x="17830" y="6307"/>
                  <a:pt x="17795" y="6342"/>
                  <a:pt x="17802" y="6507"/>
                </a:cubicBezTo>
                <a:cubicBezTo>
                  <a:pt x="17806" y="6621"/>
                  <a:pt x="17781" y="6714"/>
                  <a:pt x="17746" y="6715"/>
                </a:cubicBezTo>
                <a:cubicBezTo>
                  <a:pt x="17710" y="6717"/>
                  <a:pt x="17660" y="6759"/>
                  <a:pt x="17637" y="6807"/>
                </a:cubicBezTo>
                <a:cubicBezTo>
                  <a:pt x="17614" y="6855"/>
                  <a:pt x="17550" y="6895"/>
                  <a:pt x="17494" y="6895"/>
                </a:cubicBezTo>
                <a:cubicBezTo>
                  <a:pt x="17418" y="6895"/>
                  <a:pt x="17391" y="6984"/>
                  <a:pt x="17391" y="7235"/>
                </a:cubicBezTo>
                <a:cubicBezTo>
                  <a:pt x="17391" y="7698"/>
                  <a:pt x="17096" y="8063"/>
                  <a:pt x="16724" y="8063"/>
                </a:cubicBezTo>
                <a:cubicBezTo>
                  <a:pt x="16530" y="8063"/>
                  <a:pt x="16445" y="8116"/>
                  <a:pt x="16420" y="8250"/>
                </a:cubicBezTo>
                <a:cubicBezTo>
                  <a:pt x="16357" y="8593"/>
                  <a:pt x="16247" y="8339"/>
                  <a:pt x="16215" y="7781"/>
                </a:cubicBezTo>
                <a:cubicBezTo>
                  <a:pt x="16187" y="7275"/>
                  <a:pt x="16198" y="7204"/>
                  <a:pt x="16345" y="6946"/>
                </a:cubicBezTo>
                <a:cubicBezTo>
                  <a:pt x="16469" y="6727"/>
                  <a:pt x="16485" y="6661"/>
                  <a:pt x="16410" y="6661"/>
                </a:cubicBezTo>
                <a:cubicBezTo>
                  <a:pt x="16178" y="6661"/>
                  <a:pt x="16017" y="5962"/>
                  <a:pt x="16173" y="5635"/>
                </a:cubicBezTo>
                <a:cubicBezTo>
                  <a:pt x="16224" y="5530"/>
                  <a:pt x="16214" y="5400"/>
                  <a:pt x="16131" y="5079"/>
                </a:cubicBezTo>
                <a:cubicBezTo>
                  <a:pt x="16030" y="4680"/>
                  <a:pt x="16028" y="4651"/>
                  <a:pt x="16121" y="4507"/>
                </a:cubicBezTo>
                <a:cubicBezTo>
                  <a:pt x="16250" y="4308"/>
                  <a:pt x="16245" y="4090"/>
                  <a:pt x="16111" y="4090"/>
                </a:cubicBezTo>
                <a:cubicBezTo>
                  <a:pt x="16051" y="4090"/>
                  <a:pt x="15954" y="3958"/>
                  <a:pt x="15894" y="3797"/>
                </a:cubicBezTo>
                <a:cubicBezTo>
                  <a:pt x="15748" y="3410"/>
                  <a:pt x="15532" y="3410"/>
                  <a:pt x="15448" y="3797"/>
                </a:cubicBezTo>
                <a:cubicBezTo>
                  <a:pt x="15413" y="3958"/>
                  <a:pt x="15349" y="4090"/>
                  <a:pt x="15308" y="4090"/>
                </a:cubicBezTo>
                <a:cubicBezTo>
                  <a:pt x="15266" y="4090"/>
                  <a:pt x="15174" y="4221"/>
                  <a:pt x="15103" y="4379"/>
                </a:cubicBezTo>
                <a:cubicBezTo>
                  <a:pt x="14961" y="4696"/>
                  <a:pt x="14879" y="4670"/>
                  <a:pt x="14879" y="4310"/>
                </a:cubicBezTo>
                <a:cubicBezTo>
                  <a:pt x="14879" y="4104"/>
                  <a:pt x="14847" y="4081"/>
                  <a:pt x="14614" y="4112"/>
                </a:cubicBezTo>
                <a:cubicBezTo>
                  <a:pt x="14443" y="4135"/>
                  <a:pt x="14348" y="4202"/>
                  <a:pt x="14348" y="4299"/>
                </a:cubicBezTo>
                <a:cubicBezTo>
                  <a:pt x="14348" y="4487"/>
                  <a:pt x="14204" y="4684"/>
                  <a:pt x="14133" y="4592"/>
                </a:cubicBezTo>
                <a:cubicBezTo>
                  <a:pt x="14103" y="4554"/>
                  <a:pt x="14097" y="4578"/>
                  <a:pt x="14117" y="4647"/>
                </a:cubicBezTo>
                <a:cubicBezTo>
                  <a:pt x="14138" y="4718"/>
                  <a:pt x="14052" y="4873"/>
                  <a:pt x="13916" y="5009"/>
                </a:cubicBezTo>
                <a:cubicBezTo>
                  <a:pt x="13733" y="5192"/>
                  <a:pt x="13582" y="5239"/>
                  <a:pt x="13260" y="5221"/>
                </a:cubicBezTo>
                <a:cubicBezTo>
                  <a:pt x="12853" y="5200"/>
                  <a:pt x="12842" y="5190"/>
                  <a:pt x="12842" y="4907"/>
                </a:cubicBezTo>
                <a:cubicBezTo>
                  <a:pt x="12842" y="4735"/>
                  <a:pt x="12869" y="4629"/>
                  <a:pt x="12910" y="4647"/>
                </a:cubicBezTo>
                <a:cubicBezTo>
                  <a:pt x="13025" y="4695"/>
                  <a:pt x="13003" y="3550"/>
                  <a:pt x="12887" y="3457"/>
                </a:cubicBezTo>
                <a:cubicBezTo>
                  <a:pt x="12808" y="3393"/>
                  <a:pt x="12817" y="3334"/>
                  <a:pt x="12952" y="3039"/>
                </a:cubicBezTo>
                <a:cubicBezTo>
                  <a:pt x="13039" y="2850"/>
                  <a:pt x="13131" y="2724"/>
                  <a:pt x="13157" y="2757"/>
                </a:cubicBezTo>
                <a:cubicBezTo>
                  <a:pt x="13230" y="2852"/>
                  <a:pt x="13213" y="2403"/>
                  <a:pt x="13138" y="2245"/>
                </a:cubicBezTo>
                <a:cubicBezTo>
                  <a:pt x="13045" y="2051"/>
                  <a:pt x="12924" y="2067"/>
                  <a:pt x="12924" y="2274"/>
                </a:cubicBezTo>
                <a:cubicBezTo>
                  <a:pt x="12924" y="2519"/>
                  <a:pt x="12714" y="2722"/>
                  <a:pt x="12536" y="2647"/>
                </a:cubicBezTo>
                <a:cubicBezTo>
                  <a:pt x="12343" y="2566"/>
                  <a:pt x="12239" y="2758"/>
                  <a:pt x="12316" y="3057"/>
                </a:cubicBezTo>
                <a:cubicBezTo>
                  <a:pt x="12395" y="3368"/>
                  <a:pt x="12334" y="3504"/>
                  <a:pt x="12113" y="3504"/>
                </a:cubicBezTo>
                <a:cubicBezTo>
                  <a:pt x="11931" y="3504"/>
                  <a:pt x="11920" y="3527"/>
                  <a:pt x="11920" y="3907"/>
                </a:cubicBezTo>
                <a:cubicBezTo>
                  <a:pt x="11920" y="4128"/>
                  <a:pt x="11894" y="4343"/>
                  <a:pt x="11863" y="4383"/>
                </a:cubicBezTo>
                <a:cubicBezTo>
                  <a:pt x="11831" y="4423"/>
                  <a:pt x="11820" y="4503"/>
                  <a:pt x="11836" y="4559"/>
                </a:cubicBezTo>
                <a:cubicBezTo>
                  <a:pt x="11853" y="4614"/>
                  <a:pt x="11839" y="4692"/>
                  <a:pt x="11807" y="4734"/>
                </a:cubicBezTo>
                <a:cubicBezTo>
                  <a:pt x="11717" y="4850"/>
                  <a:pt x="11585" y="4565"/>
                  <a:pt x="11585" y="4255"/>
                </a:cubicBezTo>
                <a:cubicBezTo>
                  <a:pt x="11585" y="4064"/>
                  <a:pt x="11560" y="4001"/>
                  <a:pt x="11504" y="4046"/>
                </a:cubicBezTo>
                <a:cubicBezTo>
                  <a:pt x="11459" y="4083"/>
                  <a:pt x="11393" y="4005"/>
                  <a:pt x="11352" y="3867"/>
                </a:cubicBezTo>
                <a:cubicBezTo>
                  <a:pt x="11251" y="3527"/>
                  <a:pt x="10885" y="3519"/>
                  <a:pt x="10843" y="3856"/>
                </a:cubicBezTo>
                <a:cubicBezTo>
                  <a:pt x="10822" y="4025"/>
                  <a:pt x="10766" y="4090"/>
                  <a:pt x="10644" y="4090"/>
                </a:cubicBezTo>
                <a:cubicBezTo>
                  <a:pt x="10459" y="4090"/>
                  <a:pt x="10395" y="3955"/>
                  <a:pt x="10387" y="3544"/>
                </a:cubicBezTo>
                <a:cubicBezTo>
                  <a:pt x="10380" y="3201"/>
                  <a:pt x="10208" y="2930"/>
                  <a:pt x="9993" y="2926"/>
                </a:cubicBezTo>
                <a:cubicBezTo>
                  <a:pt x="9793" y="2921"/>
                  <a:pt x="9490" y="3446"/>
                  <a:pt x="9491" y="3797"/>
                </a:cubicBezTo>
                <a:cubicBezTo>
                  <a:pt x="9492" y="3996"/>
                  <a:pt x="9449" y="4039"/>
                  <a:pt x="9206" y="4068"/>
                </a:cubicBezTo>
                <a:cubicBezTo>
                  <a:pt x="8958" y="4098"/>
                  <a:pt x="8910" y="4066"/>
                  <a:pt x="8834" y="3823"/>
                </a:cubicBezTo>
                <a:cubicBezTo>
                  <a:pt x="8761" y="3589"/>
                  <a:pt x="8696" y="3540"/>
                  <a:pt x="8435" y="3522"/>
                </a:cubicBezTo>
                <a:cubicBezTo>
                  <a:pt x="8152" y="3503"/>
                  <a:pt x="8124" y="3521"/>
                  <a:pt x="8124" y="3746"/>
                </a:cubicBezTo>
                <a:cubicBezTo>
                  <a:pt x="8124" y="3895"/>
                  <a:pt x="8079" y="4020"/>
                  <a:pt x="8012" y="4057"/>
                </a:cubicBezTo>
                <a:cubicBezTo>
                  <a:pt x="7869" y="4135"/>
                  <a:pt x="7869" y="4463"/>
                  <a:pt x="8012" y="4734"/>
                </a:cubicBezTo>
                <a:cubicBezTo>
                  <a:pt x="8129" y="4957"/>
                  <a:pt x="8160" y="5316"/>
                  <a:pt x="8071" y="5430"/>
                </a:cubicBezTo>
                <a:cubicBezTo>
                  <a:pt x="8043" y="5467"/>
                  <a:pt x="8004" y="5442"/>
                  <a:pt x="7984" y="5375"/>
                </a:cubicBezTo>
                <a:cubicBezTo>
                  <a:pt x="7961" y="5298"/>
                  <a:pt x="7894" y="5333"/>
                  <a:pt x="7799" y="5470"/>
                </a:cubicBezTo>
                <a:cubicBezTo>
                  <a:pt x="7453" y="5971"/>
                  <a:pt x="7242" y="5896"/>
                  <a:pt x="7487" y="5361"/>
                </a:cubicBezTo>
                <a:cubicBezTo>
                  <a:pt x="7617" y="5077"/>
                  <a:pt x="7641" y="4927"/>
                  <a:pt x="7638" y="4427"/>
                </a:cubicBezTo>
                <a:cubicBezTo>
                  <a:pt x="7632" y="3622"/>
                  <a:pt x="7468" y="3263"/>
                  <a:pt x="7068" y="3182"/>
                </a:cubicBezTo>
                <a:cubicBezTo>
                  <a:pt x="6911" y="3150"/>
                  <a:pt x="6768" y="3081"/>
                  <a:pt x="6753" y="3028"/>
                </a:cubicBezTo>
                <a:cubicBezTo>
                  <a:pt x="6737" y="2975"/>
                  <a:pt x="6724" y="2734"/>
                  <a:pt x="6723" y="2490"/>
                </a:cubicBezTo>
                <a:cubicBezTo>
                  <a:pt x="6722" y="2246"/>
                  <a:pt x="6709" y="1855"/>
                  <a:pt x="6693" y="1622"/>
                </a:cubicBezTo>
                <a:lnTo>
                  <a:pt x="6665" y="1197"/>
                </a:lnTo>
                <a:lnTo>
                  <a:pt x="6177" y="1179"/>
                </a:lnTo>
                <a:lnTo>
                  <a:pt x="5689" y="1157"/>
                </a:lnTo>
                <a:lnTo>
                  <a:pt x="5675" y="1644"/>
                </a:lnTo>
                <a:cubicBezTo>
                  <a:pt x="5666" y="1997"/>
                  <a:pt x="5690" y="2171"/>
                  <a:pt x="5763" y="2289"/>
                </a:cubicBezTo>
                <a:cubicBezTo>
                  <a:pt x="5858" y="2441"/>
                  <a:pt x="5855" y="2464"/>
                  <a:pt x="5723" y="2684"/>
                </a:cubicBezTo>
                <a:cubicBezTo>
                  <a:pt x="5550" y="2973"/>
                  <a:pt x="5411" y="2984"/>
                  <a:pt x="5336" y="2717"/>
                </a:cubicBezTo>
                <a:cubicBezTo>
                  <a:pt x="5305" y="2604"/>
                  <a:pt x="5279" y="2553"/>
                  <a:pt x="5279" y="2603"/>
                </a:cubicBezTo>
                <a:cubicBezTo>
                  <a:pt x="5278" y="2654"/>
                  <a:pt x="5226" y="2639"/>
                  <a:pt x="5165" y="2570"/>
                </a:cubicBezTo>
                <a:cubicBezTo>
                  <a:pt x="5093" y="2490"/>
                  <a:pt x="5053" y="2324"/>
                  <a:pt x="5053" y="2105"/>
                </a:cubicBezTo>
                <a:cubicBezTo>
                  <a:pt x="5053" y="1843"/>
                  <a:pt x="5024" y="1761"/>
                  <a:pt x="4927" y="1732"/>
                </a:cubicBezTo>
                <a:cubicBezTo>
                  <a:pt x="4810" y="1697"/>
                  <a:pt x="4803" y="1636"/>
                  <a:pt x="4803" y="846"/>
                </a:cubicBezTo>
                <a:lnTo>
                  <a:pt x="4803" y="0"/>
                </a:lnTo>
                <a:lnTo>
                  <a:pt x="4591" y="0"/>
                </a:lnTo>
                <a:close/>
                <a:moveTo>
                  <a:pt x="17217" y="3219"/>
                </a:moveTo>
                <a:cubicBezTo>
                  <a:pt x="16901" y="3223"/>
                  <a:pt x="16866" y="3250"/>
                  <a:pt x="16724" y="3614"/>
                </a:cubicBezTo>
                <a:cubicBezTo>
                  <a:pt x="16630" y="3856"/>
                  <a:pt x="16575" y="4125"/>
                  <a:pt x="16581" y="4324"/>
                </a:cubicBezTo>
                <a:cubicBezTo>
                  <a:pt x="16595" y="4820"/>
                  <a:pt x="16716" y="5334"/>
                  <a:pt x="16850" y="5470"/>
                </a:cubicBezTo>
                <a:cubicBezTo>
                  <a:pt x="17029" y="5651"/>
                  <a:pt x="17294" y="5634"/>
                  <a:pt x="17431" y="5434"/>
                </a:cubicBezTo>
                <a:cubicBezTo>
                  <a:pt x="17497" y="5337"/>
                  <a:pt x="17585" y="5289"/>
                  <a:pt x="17628" y="5324"/>
                </a:cubicBezTo>
                <a:cubicBezTo>
                  <a:pt x="17760" y="5429"/>
                  <a:pt x="17851" y="5061"/>
                  <a:pt x="17851" y="4427"/>
                </a:cubicBezTo>
                <a:cubicBezTo>
                  <a:pt x="17851" y="3936"/>
                  <a:pt x="17825" y="3776"/>
                  <a:pt x="17704" y="3522"/>
                </a:cubicBezTo>
                <a:cubicBezTo>
                  <a:pt x="17576" y="3256"/>
                  <a:pt x="17511" y="3215"/>
                  <a:pt x="17217" y="3219"/>
                </a:cubicBezTo>
                <a:close/>
                <a:moveTo>
                  <a:pt x="21409" y="5778"/>
                </a:moveTo>
                <a:cubicBezTo>
                  <a:pt x="21342" y="5778"/>
                  <a:pt x="21308" y="5837"/>
                  <a:pt x="21324" y="5925"/>
                </a:cubicBezTo>
                <a:cubicBezTo>
                  <a:pt x="21338" y="6005"/>
                  <a:pt x="21325" y="6101"/>
                  <a:pt x="21294" y="6141"/>
                </a:cubicBezTo>
                <a:cubicBezTo>
                  <a:pt x="21257" y="6188"/>
                  <a:pt x="21260" y="6271"/>
                  <a:pt x="21303" y="6379"/>
                </a:cubicBezTo>
                <a:cubicBezTo>
                  <a:pt x="21419" y="6673"/>
                  <a:pt x="21523" y="6570"/>
                  <a:pt x="21523" y="6159"/>
                </a:cubicBezTo>
                <a:cubicBezTo>
                  <a:pt x="21523" y="5851"/>
                  <a:pt x="21500" y="5778"/>
                  <a:pt x="21409" y="5778"/>
                </a:cubicBezTo>
                <a:close/>
                <a:moveTo>
                  <a:pt x="1917" y="13775"/>
                </a:moveTo>
                <a:cubicBezTo>
                  <a:pt x="1759" y="13789"/>
                  <a:pt x="1599" y="13908"/>
                  <a:pt x="1485" y="14130"/>
                </a:cubicBezTo>
                <a:cubicBezTo>
                  <a:pt x="1337" y="14421"/>
                  <a:pt x="1312" y="14549"/>
                  <a:pt x="1314" y="15035"/>
                </a:cubicBezTo>
                <a:cubicBezTo>
                  <a:pt x="1316" y="15635"/>
                  <a:pt x="1396" y="15953"/>
                  <a:pt x="1604" y="16192"/>
                </a:cubicBezTo>
                <a:cubicBezTo>
                  <a:pt x="1741" y="16348"/>
                  <a:pt x="1861" y="16316"/>
                  <a:pt x="2111" y="16064"/>
                </a:cubicBezTo>
                <a:cubicBezTo>
                  <a:pt x="2197" y="15977"/>
                  <a:pt x="2302" y="15934"/>
                  <a:pt x="2344" y="15968"/>
                </a:cubicBezTo>
                <a:cubicBezTo>
                  <a:pt x="2391" y="16006"/>
                  <a:pt x="2456" y="15893"/>
                  <a:pt x="2510" y="15675"/>
                </a:cubicBezTo>
                <a:cubicBezTo>
                  <a:pt x="2628" y="15200"/>
                  <a:pt x="2549" y="14420"/>
                  <a:pt x="2346" y="14053"/>
                </a:cubicBezTo>
                <a:cubicBezTo>
                  <a:pt x="2234" y="13851"/>
                  <a:pt x="2076" y="13761"/>
                  <a:pt x="1917" y="13775"/>
                </a:cubicBezTo>
                <a:close/>
              </a:path>
            </a:pathLst>
          </a:custGeom>
          <a:ln w="3175">
            <a:miter lim="400000"/>
          </a:ln>
        </p:spPr>
      </p:pic>
      <p:sp>
        <p:nvSpPr>
          <p:cNvPr id="1036" name="3 Types of Machine Learning"/>
          <p:cNvSpPr txBox="1"/>
          <p:nvPr>
            <p:ph type="title"/>
          </p:nvPr>
        </p:nvSpPr>
        <p:spPr>
          <a:prstGeom prst="rect">
            <a:avLst/>
          </a:prstGeom>
        </p:spPr>
        <p:txBody>
          <a:bodyPr/>
          <a:lstStyle/>
          <a:p>
            <a:pPr/>
            <a:r>
              <a:t>3 Types of Machine Learning</a:t>
            </a:r>
          </a:p>
        </p:txBody>
      </p:sp>
      <p:sp>
        <p:nvSpPr>
          <p:cNvPr id="1037" name="Supervised Learning…"/>
          <p:cNvSpPr txBox="1"/>
          <p:nvPr>
            <p:ph type="body" idx="1"/>
          </p:nvPr>
        </p:nvSpPr>
        <p:spPr>
          <a:prstGeom prst="rect">
            <a:avLst/>
          </a:prstGeom>
        </p:spPr>
        <p:txBody>
          <a:bodyPr/>
          <a:lstStyle/>
          <a:p>
            <a:pPr>
              <a:spcBef>
                <a:spcPts val="2400"/>
              </a:spcBef>
            </a:pPr>
            <a:r>
              <a:t>Supervised Learning</a:t>
            </a:r>
          </a:p>
          <a:p>
            <a:pPr lvl="1">
              <a:spcBef>
                <a:spcPts val="2400"/>
              </a:spcBef>
            </a:pPr>
            <a:r>
              <a:t>Predict output given input</a:t>
            </a:r>
          </a:p>
          <a:p>
            <a:pPr lvl="1">
              <a:spcBef>
                <a:spcPts val="2400"/>
              </a:spcBef>
            </a:pPr>
            <a:r>
              <a:t>Training set of known inputs and outputs is provided</a:t>
            </a:r>
          </a:p>
          <a:p>
            <a:pPr>
              <a:spcBef>
                <a:spcPts val="2400"/>
              </a:spcBef>
            </a:pPr>
            <a:r>
              <a:t>Unsupervised Learning</a:t>
            </a:r>
          </a:p>
          <a:p>
            <a:pPr lvl="1">
              <a:spcBef>
                <a:spcPts val="2400"/>
              </a:spcBef>
            </a:pPr>
            <a:r>
              <a:t>Autonomously learn an good representation of the dataset</a:t>
            </a:r>
          </a:p>
          <a:p>
            <a:pPr lvl="1">
              <a:spcBef>
                <a:spcPts val="2400"/>
              </a:spcBef>
            </a:pPr>
            <a:r>
              <a:t>Find clusters in input</a:t>
            </a:r>
          </a:p>
          <a:p>
            <a:pPr>
              <a:spcBef>
                <a:spcPts val="2400"/>
              </a:spcBef>
            </a:pPr>
            <a:r>
              <a:t>Reinforcement Learning</a:t>
            </a:r>
          </a:p>
          <a:p>
            <a:pPr lvl="1">
              <a:spcBef>
                <a:spcPts val="2400"/>
              </a:spcBef>
            </a:pPr>
            <a:r>
              <a:t>Learn sequence of actions to maximize payoff</a:t>
            </a:r>
          </a:p>
          <a:p>
            <a:pPr lvl="1">
              <a:spcBef>
                <a:spcPts val="2400"/>
              </a:spcBef>
            </a:pPr>
            <a:r>
              <a:t>Discount factor for delayed rewards</a:t>
            </a:r>
          </a:p>
        </p:txBody>
      </p:sp>
      <p:sp>
        <p:nvSpPr>
          <p:cNvPr id="1038" name="https://github.com/DataForScience/DeepLearn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https://github.com/DataForScience/DeepLearning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andas"/>
          <p:cNvSpPr txBox="1"/>
          <p:nvPr>
            <p:ph type="title"/>
          </p:nvPr>
        </p:nvSpPr>
        <p:spPr>
          <a:prstGeom prst="rect">
            <a:avLst/>
          </a:prstGeom>
        </p:spPr>
        <p:txBody>
          <a:bodyPr/>
          <a:lstStyle/>
          <a:p>
            <a:pPr/>
            <a:r>
              <a:t>pandas</a:t>
            </a:r>
          </a:p>
        </p:txBody>
      </p:sp>
      <p:sp>
        <p:nvSpPr>
          <p:cNvPr id="356" name="Created by Wes McKinney in 2008 while working for AQR Capital Management, currently working at Two Sigma and Ursa Labs…"/>
          <p:cNvSpPr txBox="1"/>
          <p:nvPr>
            <p:ph type="body" idx="1"/>
          </p:nvPr>
        </p:nvSpPr>
        <p:spPr>
          <a:xfrm>
            <a:off x="733425" y="2247974"/>
            <a:ext cx="11923812" cy="6452767"/>
          </a:xfrm>
          <a:prstGeom prst="rect">
            <a:avLst/>
          </a:prstGeom>
        </p:spPr>
        <p:txBody>
          <a:bodyPr/>
          <a:lstStyle/>
          <a:p>
            <a:pPr/>
            <a:r>
              <a:t>Created by </a:t>
            </a:r>
            <a:r>
              <a:rPr>
                <a:solidFill>
                  <a:schemeClr val="accent1">
                    <a:satOff val="-3355"/>
                    <a:lumOff val="26614"/>
                  </a:schemeClr>
                </a:solidFill>
                <a:latin typeface="Helvetica Neue Light"/>
                <a:ea typeface="Helvetica Neue Light"/>
                <a:cs typeface="Helvetica Neue Light"/>
                <a:sym typeface="Helvetica Neue Light"/>
              </a:rPr>
              <a:t>Wes McKinney</a:t>
            </a:r>
            <a:r>
              <a:t> in 2008 while working for </a:t>
            </a:r>
            <a:r>
              <a:rPr>
                <a:solidFill>
                  <a:schemeClr val="accent6">
                    <a:satOff val="24555"/>
                    <a:lumOff val="22232"/>
                  </a:schemeClr>
                </a:solidFill>
                <a:latin typeface="Helvetica Neue Light"/>
                <a:ea typeface="Helvetica Neue Light"/>
                <a:cs typeface="Helvetica Neue Light"/>
                <a:sym typeface="Helvetica Neue Light"/>
              </a:rPr>
              <a:t>AQR Capital Management</a:t>
            </a:r>
            <a:r>
              <a:t>, currently working at </a:t>
            </a:r>
            <a:r>
              <a:rPr>
                <a:solidFill>
                  <a:schemeClr val="accent6">
                    <a:satOff val="24555"/>
                    <a:lumOff val="22232"/>
                  </a:schemeClr>
                </a:solidFill>
                <a:latin typeface="Helvetica Neue Light"/>
                <a:ea typeface="Helvetica Neue Light"/>
                <a:cs typeface="Helvetica Neue Light"/>
                <a:sym typeface="Helvetica Neue Light"/>
              </a:rPr>
              <a:t>Two Sigma</a:t>
            </a:r>
            <a:r>
              <a:t> and </a:t>
            </a:r>
            <a:r>
              <a:rPr>
                <a:solidFill>
                  <a:schemeClr val="accent6">
                    <a:satOff val="24555"/>
                    <a:lumOff val="22232"/>
                  </a:schemeClr>
                </a:solidFill>
                <a:latin typeface="Helvetica Neue Light"/>
                <a:ea typeface="Helvetica Neue Light"/>
                <a:cs typeface="Helvetica Neue Light"/>
                <a:sym typeface="Helvetica Neue Light"/>
              </a:rPr>
              <a:t>Ursa Labs</a:t>
            </a:r>
          </a:p>
          <a:p>
            <a:pPr/>
            <a:r>
              <a:t>Pandas is specifically designed to handle time series and data frames</a:t>
            </a:r>
          </a:p>
          <a:p>
            <a:pPr/>
            <a:r>
              <a:t>High performance, flexible tool for quantitative analysis on financial data</a:t>
            </a:r>
          </a:p>
          <a:p>
            <a:pPr/>
            <a:r>
              <a:t>The functionality is built on top </a:t>
            </a:r>
            <a:r>
              <a:rPr>
                <a:solidFill>
                  <a:schemeClr val="accent6">
                    <a:satOff val="24555"/>
                    <a:lumOff val="22232"/>
                  </a:schemeClr>
                </a:solidFill>
                <a:latin typeface="Helvetica Neue Light"/>
                <a:ea typeface="Helvetica Neue Light"/>
                <a:cs typeface="Helvetica Neue Light"/>
                <a:sym typeface="Helvetica Neue Light"/>
              </a:rPr>
              <a:t>numpy</a:t>
            </a:r>
            <a:r>
              <a:rPr>
                <a:solidFill>
                  <a:schemeClr val="accent6">
                    <a:satOff val="24555"/>
                    <a:lumOff val="22232"/>
                  </a:schemeClr>
                </a:solidFill>
                <a:latin typeface="Helvetica Neue Medium"/>
                <a:ea typeface="Helvetica Neue Medium"/>
                <a:cs typeface="Helvetica Neue Medium"/>
                <a:sym typeface="Helvetica Neue Medium"/>
              </a:rPr>
              <a:t> </a:t>
            </a:r>
            <a:r>
              <a:t>and</a:t>
            </a:r>
            <a:r>
              <a:rPr>
                <a:solidFill>
                  <a:schemeClr val="accent6">
                    <a:satOff val="24555"/>
                    <a:lumOff val="22232"/>
                  </a:schemeClr>
                </a:solidFill>
                <a:latin typeface="Helvetica Neue Medium"/>
                <a:ea typeface="Helvetica Neue Medium"/>
                <a:cs typeface="Helvetica Neue Medium"/>
                <a:sym typeface="Helvetica Neue Medium"/>
              </a:rPr>
              <a:t> </a:t>
            </a:r>
            <a:r>
              <a:rPr>
                <a:solidFill>
                  <a:schemeClr val="accent6">
                    <a:satOff val="24555"/>
                    <a:lumOff val="22232"/>
                  </a:schemeClr>
                </a:solidFill>
                <a:latin typeface="Helvetica Neue Light"/>
                <a:ea typeface="Helvetica Neue Light"/>
                <a:cs typeface="Helvetica Neue Light"/>
                <a:sym typeface="Helvetica Neue Light"/>
              </a:rPr>
              <a:t>matplotlib</a:t>
            </a:r>
            <a:r>
              <a:rPr>
                <a:solidFill>
                  <a:schemeClr val="accent6">
                    <a:satOff val="24555"/>
                    <a:lumOff val="22232"/>
                  </a:schemeClr>
                </a:solidFill>
                <a:latin typeface="Helvetica Neue Medium"/>
                <a:ea typeface="Helvetica Neue Medium"/>
                <a:cs typeface="Helvetica Neue Medium"/>
                <a:sym typeface="Helvetica Neue Medium"/>
              </a:rPr>
              <a:t> </a:t>
            </a:r>
            <a:r>
              <a:t>(see next lecture) </a:t>
            </a:r>
          </a:p>
          <a:p>
            <a:pPr/>
            <a:r>
              <a:t>The fundamental data structures are </a:t>
            </a:r>
            <a:r>
              <a:rPr>
                <a:solidFill>
                  <a:schemeClr val="accent6">
                    <a:satOff val="24555"/>
                    <a:lumOff val="22232"/>
                  </a:schemeClr>
                </a:solidFill>
                <a:latin typeface="Helvetica Neue Light"/>
                <a:ea typeface="Helvetica Neue Light"/>
                <a:cs typeface="Helvetica Neue Light"/>
                <a:sym typeface="Helvetica Neue Light"/>
              </a:rPr>
              <a:t>Series</a:t>
            </a:r>
            <a:r>
              <a:t> (1-dimensional) and </a:t>
            </a:r>
            <a:r>
              <a:rPr>
                <a:solidFill>
                  <a:schemeClr val="accent6">
                    <a:satOff val="24555"/>
                    <a:lumOff val="22232"/>
                  </a:schemeClr>
                </a:solidFill>
                <a:latin typeface="Helvetica Neue Light"/>
                <a:ea typeface="Helvetica Neue Light"/>
                <a:cs typeface="Helvetica Neue Light"/>
                <a:sym typeface="Helvetica Neue Light"/>
              </a:rPr>
              <a:t>DataFrame</a:t>
            </a:r>
            <a:r>
              <a:t> (2-dimensional).</a:t>
            </a:r>
          </a:p>
          <a:p>
            <a:pPr/>
            <a:r>
              <a:t>Each column of a </a:t>
            </a:r>
            <a:r>
              <a:rPr>
                <a:solidFill>
                  <a:schemeClr val="accent6">
                    <a:satOff val="24555"/>
                    <a:lumOff val="22232"/>
                  </a:schemeClr>
                </a:solidFill>
                <a:latin typeface="Helvetica Neue Light"/>
                <a:ea typeface="Helvetica Neue Light"/>
                <a:cs typeface="Helvetica Neue Light"/>
                <a:sym typeface="Helvetica Neue Light"/>
              </a:rPr>
              <a:t>DataFrame</a:t>
            </a:r>
            <a:r>
              <a:t> can have a different </a:t>
            </a:r>
            <a:r>
              <a:rPr>
                <a:solidFill>
                  <a:schemeClr val="accent6">
                    <a:satOff val="24555"/>
                    <a:lumOff val="22232"/>
                  </a:schemeClr>
                </a:solidFill>
                <a:latin typeface="Helvetica Neue Light"/>
                <a:ea typeface="Helvetica Neue Light"/>
                <a:cs typeface="Helvetica Neue Light"/>
                <a:sym typeface="Helvetica Neue Light"/>
              </a:rPr>
              <a:t>dtype</a:t>
            </a:r>
            <a:r>
              <a:t> but all </a:t>
            </a:r>
            <a:br/>
            <a:r>
              <a:t>the elements in a column (or </a:t>
            </a:r>
            <a:r>
              <a:rPr>
                <a:solidFill>
                  <a:schemeClr val="accent6">
                    <a:satOff val="24555"/>
                    <a:lumOff val="22232"/>
                  </a:schemeClr>
                </a:solidFill>
                <a:latin typeface="Helvetica Neue Light"/>
                <a:ea typeface="Helvetica Neue Light"/>
                <a:cs typeface="Helvetica Neue Light"/>
                <a:sym typeface="Helvetica Neue Light"/>
              </a:rPr>
              <a:t>Series</a:t>
            </a:r>
            <a:r>
              <a:t>) must be of the same </a:t>
            </a:r>
            <a:r>
              <a:rPr>
                <a:solidFill>
                  <a:schemeClr val="accent6">
                    <a:satOff val="24555"/>
                    <a:lumOff val="22232"/>
                  </a:schemeClr>
                </a:solidFill>
                <a:latin typeface="Helvetica Neue Light"/>
                <a:ea typeface="Helvetica Neue Light"/>
                <a:cs typeface="Helvetica Neue Light"/>
                <a:sym typeface="Helvetica Neue Light"/>
              </a:rPr>
              <a:t>dtype</a:t>
            </a:r>
            <a:endParaRPr>
              <a:solidFill>
                <a:schemeClr val="accent6">
                  <a:satOff val="24555"/>
                  <a:lumOff val="22232"/>
                </a:schemeClr>
              </a:solidFill>
              <a:latin typeface="Helvetica Neue Medium"/>
              <a:ea typeface="Helvetica Neue Medium"/>
              <a:cs typeface="Helvetica Neue Medium"/>
              <a:sym typeface="Helvetica Neue Medium"/>
            </a:endParaRPr>
          </a:p>
          <a:p>
            <a:pPr/>
            <a:r>
              <a:t>Conventionally imported as</a:t>
            </a:r>
          </a:p>
        </p:txBody>
      </p:sp>
      <p:sp>
        <p:nvSpPr>
          <p:cNvPr id="357" name="pandas.pydata.org"/>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pandas.pydata.org</a:t>
            </a:r>
          </a:p>
        </p:txBody>
      </p:sp>
      <p:pic>
        <p:nvPicPr>
          <p:cNvPr id="358" name="Image" descr="Image"/>
          <p:cNvPicPr>
            <a:picLocks noChangeAspect="1"/>
          </p:cNvPicPr>
          <p:nvPr/>
        </p:nvPicPr>
        <p:blipFill>
          <a:blip r:embed="rId2">
            <a:extLst/>
          </a:blip>
          <a:stretch>
            <a:fillRect/>
          </a:stretch>
        </p:blipFill>
        <p:spPr>
          <a:xfrm>
            <a:off x="10012858" y="6003838"/>
            <a:ext cx="1899742" cy="2492462"/>
          </a:xfrm>
          <a:prstGeom prst="rect">
            <a:avLst/>
          </a:prstGeom>
          <a:ln w="3175">
            <a:miter lim="400000"/>
          </a:ln>
        </p:spPr>
      </p:pic>
      <p:pic>
        <p:nvPicPr>
          <p:cNvPr id="359" name="import pandas as pd import pandas as pd" descr="import pandas as pd import pandas as pd"/>
          <p:cNvPicPr>
            <a:picLocks noChangeAspect="0"/>
          </p:cNvPicPr>
          <p:nvPr/>
        </p:nvPicPr>
        <p:blipFill>
          <a:blip r:embed="rId3">
            <a:extLst/>
          </a:blip>
          <a:stretch>
            <a:fillRect/>
          </a:stretch>
        </p:blipFill>
        <p:spPr>
          <a:xfrm>
            <a:off x="3168569" y="8117594"/>
            <a:ext cx="5774429" cy="526444"/>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40" name="3 Types of Machine Learning"/>
          <p:cNvSpPr txBox="1"/>
          <p:nvPr>
            <p:ph type="title"/>
          </p:nvPr>
        </p:nvSpPr>
        <p:spPr>
          <a:prstGeom prst="rect">
            <a:avLst/>
          </a:prstGeom>
        </p:spPr>
        <p:txBody>
          <a:bodyPr/>
          <a:lstStyle/>
          <a:p>
            <a:pPr/>
            <a:r>
              <a:t>3 Types of Machine Learning</a:t>
            </a:r>
          </a:p>
        </p:txBody>
      </p:sp>
      <p:sp>
        <p:nvSpPr>
          <p:cNvPr id="1041" name="Supervised Learning…"/>
          <p:cNvSpPr txBox="1"/>
          <p:nvPr>
            <p:ph type="body" idx="1"/>
          </p:nvPr>
        </p:nvSpPr>
        <p:spPr>
          <a:prstGeom prst="rect">
            <a:avLst/>
          </a:prstGeom>
        </p:spPr>
        <p:txBody>
          <a:bodyPr/>
          <a:lstStyle/>
          <a:p>
            <a:pPr>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Supervised Learning</a:t>
            </a:r>
          </a:p>
          <a:p>
            <a:pPr lvl="1">
              <a:spcBef>
                <a:spcPts val="2400"/>
              </a:spcBef>
            </a:pPr>
            <a:r>
              <a:t>Predict output given input</a:t>
            </a:r>
          </a:p>
          <a:p>
            <a:pPr lvl="1">
              <a:spcBef>
                <a:spcPts val="2400"/>
              </a:spcBef>
            </a:pPr>
            <a:r>
              <a:t>Training set of known inputs and outputs is provided</a:t>
            </a:r>
          </a:p>
          <a:p>
            <a:pPr>
              <a:spcBef>
                <a:spcPts val="2400"/>
              </a:spcBef>
              <a:defRPr>
                <a:solidFill>
                  <a:schemeClr val="accent1">
                    <a:satOff val="-3355"/>
                    <a:lumOff val="26614"/>
                  </a:schemeClr>
                </a:solidFill>
                <a:latin typeface="Helvetica Neue Light"/>
                <a:ea typeface="Helvetica Neue Light"/>
                <a:cs typeface="Helvetica Neue Light"/>
                <a:sym typeface="Helvetica Neue Light"/>
              </a:defRPr>
            </a:pPr>
            <a:r>
              <a:t>Unsupervised Learning</a:t>
            </a:r>
          </a:p>
          <a:p>
            <a:pPr lvl="1">
              <a:spcBef>
                <a:spcPts val="2400"/>
              </a:spcBef>
            </a:pPr>
            <a:r>
              <a:t>Autonomously learn an good representation of the dataset</a:t>
            </a:r>
          </a:p>
          <a:p>
            <a:pPr lvl="1">
              <a:spcBef>
                <a:spcPts val="2400"/>
              </a:spcBef>
            </a:pPr>
            <a:r>
              <a:t>Find clusters in input</a:t>
            </a:r>
          </a:p>
          <a:p>
            <a:pPr>
              <a:spcBef>
                <a:spcPts val="2400"/>
              </a:spcBef>
              <a:defRPr strike="sngStrike"/>
            </a:pPr>
            <a:r>
              <a:t>Reinforcement Learning</a:t>
            </a:r>
          </a:p>
          <a:p>
            <a:pPr lvl="1">
              <a:spcBef>
                <a:spcPts val="2400"/>
              </a:spcBef>
            </a:pPr>
            <a:r>
              <a:t>Learn sequence of actions to maximize payoff</a:t>
            </a:r>
          </a:p>
          <a:p>
            <a:pPr lvl="1">
              <a:spcBef>
                <a:spcPts val="2400"/>
              </a:spcBef>
            </a:pPr>
            <a:r>
              <a:t>Discount factor for delayed rewards</a:t>
            </a:r>
          </a:p>
        </p:txBody>
      </p:sp>
      <p:sp>
        <p:nvSpPr>
          <p:cNvPr id="1042" name="https://github.com/DataForScience/DeepLearn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https://github.com/DataForScience/DeepLearning</a:t>
            </a:r>
          </a:p>
        </p:txBody>
      </p:sp>
      <p:pic>
        <p:nvPicPr>
          <p:cNvPr id="1043" name="robot-teacher-classroom-19178615.jpg" descr="robot-teacher-classroom-19178615.jpg"/>
          <p:cNvPicPr>
            <a:picLocks noChangeAspect="1"/>
          </p:cNvPicPr>
          <p:nvPr/>
        </p:nvPicPr>
        <p:blipFill>
          <a:blip r:embed="rId2">
            <a:extLst/>
          </a:blip>
          <a:srcRect l="2893" t="6050" r="0" b="19430"/>
          <a:stretch>
            <a:fillRect/>
          </a:stretch>
        </p:blipFill>
        <p:spPr>
          <a:xfrm>
            <a:off x="8083085" y="2162317"/>
            <a:ext cx="4884310" cy="2341167"/>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1" y="0"/>
                </a:moveTo>
                <a:cubicBezTo>
                  <a:pt x="4476" y="0"/>
                  <a:pt x="4332" y="63"/>
                  <a:pt x="4271" y="143"/>
                </a:cubicBezTo>
                <a:cubicBezTo>
                  <a:pt x="4193" y="244"/>
                  <a:pt x="4132" y="255"/>
                  <a:pt x="4063" y="172"/>
                </a:cubicBezTo>
                <a:cubicBezTo>
                  <a:pt x="3990" y="84"/>
                  <a:pt x="611" y="25"/>
                  <a:pt x="242" y="106"/>
                </a:cubicBezTo>
                <a:cubicBezTo>
                  <a:pt x="171" y="122"/>
                  <a:pt x="270" y="991"/>
                  <a:pt x="359" y="1135"/>
                </a:cubicBezTo>
                <a:cubicBezTo>
                  <a:pt x="408" y="1213"/>
                  <a:pt x="423" y="1280"/>
                  <a:pt x="394" y="1282"/>
                </a:cubicBezTo>
                <a:cubicBezTo>
                  <a:pt x="365" y="1284"/>
                  <a:pt x="391" y="1360"/>
                  <a:pt x="450" y="1450"/>
                </a:cubicBezTo>
                <a:cubicBezTo>
                  <a:pt x="539" y="1586"/>
                  <a:pt x="547" y="1668"/>
                  <a:pt x="501" y="1944"/>
                </a:cubicBezTo>
                <a:cubicBezTo>
                  <a:pt x="468" y="2142"/>
                  <a:pt x="398" y="2293"/>
                  <a:pt x="329" y="2314"/>
                </a:cubicBezTo>
                <a:cubicBezTo>
                  <a:pt x="223" y="2346"/>
                  <a:pt x="215" y="2418"/>
                  <a:pt x="226" y="3189"/>
                </a:cubicBezTo>
                <a:cubicBezTo>
                  <a:pt x="243" y="4397"/>
                  <a:pt x="241" y="4374"/>
                  <a:pt x="377" y="4500"/>
                </a:cubicBezTo>
                <a:cubicBezTo>
                  <a:pt x="520" y="4634"/>
                  <a:pt x="613" y="5342"/>
                  <a:pt x="518" y="5580"/>
                </a:cubicBezTo>
                <a:cubicBezTo>
                  <a:pt x="481" y="5673"/>
                  <a:pt x="473" y="6020"/>
                  <a:pt x="494" y="6492"/>
                </a:cubicBezTo>
                <a:cubicBezTo>
                  <a:pt x="523" y="7150"/>
                  <a:pt x="512" y="7286"/>
                  <a:pt x="417" y="7484"/>
                </a:cubicBezTo>
                <a:cubicBezTo>
                  <a:pt x="356" y="7613"/>
                  <a:pt x="232" y="7715"/>
                  <a:pt x="137" y="7715"/>
                </a:cubicBezTo>
                <a:cubicBezTo>
                  <a:pt x="-77" y="7715"/>
                  <a:pt x="-30" y="7904"/>
                  <a:pt x="211" y="8012"/>
                </a:cubicBezTo>
                <a:cubicBezTo>
                  <a:pt x="405" y="8099"/>
                  <a:pt x="543" y="8279"/>
                  <a:pt x="508" y="8400"/>
                </a:cubicBezTo>
                <a:cubicBezTo>
                  <a:pt x="496" y="8441"/>
                  <a:pt x="723" y="8480"/>
                  <a:pt x="1011" y="8488"/>
                </a:cubicBezTo>
                <a:cubicBezTo>
                  <a:pt x="1489" y="8500"/>
                  <a:pt x="1536" y="8482"/>
                  <a:pt x="1536" y="8283"/>
                </a:cubicBezTo>
                <a:cubicBezTo>
                  <a:pt x="1536" y="8144"/>
                  <a:pt x="1496" y="8063"/>
                  <a:pt x="1428" y="8063"/>
                </a:cubicBezTo>
                <a:cubicBezTo>
                  <a:pt x="1301" y="8063"/>
                  <a:pt x="1222" y="7856"/>
                  <a:pt x="1293" y="7708"/>
                </a:cubicBezTo>
                <a:cubicBezTo>
                  <a:pt x="1320" y="7651"/>
                  <a:pt x="1454" y="7577"/>
                  <a:pt x="1592" y="7543"/>
                </a:cubicBezTo>
                <a:cubicBezTo>
                  <a:pt x="1730" y="7509"/>
                  <a:pt x="1956" y="7433"/>
                  <a:pt x="2094" y="7375"/>
                </a:cubicBezTo>
                <a:cubicBezTo>
                  <a:pt x="2396" y="7246"/>
                  <a:pt x="2450" y="7297"/>
                  <a:pt x="2404" y="7682"/>
                </a:cubicBezTo>
                <a:cubicBezTo>
                  <a:pt x="2376" y="7909"/>
                  <a:pt x="2386" y="7963"/>
                  <a:pt x="2449" y="7913"/>
                </a:cubicBezTo>
                <a:cubicBezTo>
                  <a:pt x="2588" y="7801"/>
                  <a:pt x="2725" y="8115"/>
                  <a:pt x="2732" y="8565"/>
                </a:cubicBezTo>
                <a:cubicBezTo>
                  <a:pt x="2736" y="8796"/>
                  <a:pt x="2757" y="9024"/>
                  <a:pt x="2780" y="9070"/>
                </a:cubicBezTo>
                <a:cubicBezTo>
                  <a:pt x="2844" y="9205"/>
                  <a:pt x="2827" y="9520"/>
                  <a:pt x="2732" y="9916"/>
                </a:cubicBezTo>
                <a:cubicBezTo>
                  <a:pt x="2647" y="10274"/>
                  <a:pt x="2548" y="10352"/>
                  <a:pt x="2255" y="10293"/>
                </a:cubicBezTo>
                <a:cubicBezTo>
                  <a:pt x="2133" y="10268"/>
                  <a:pt x="2073" y="10889"/>
                  <a:pt x="2185" y="11022"/>
                </a:cubicBezTo>
                <a:cubicBezTo>
                  <a:pt x="2229" y="11074"/>
                  <a:pt x="2247" y="11179"/>
                  <a:pt x="2225" y="11256"/>
                </a:cubicBezTo>
                <a:cubicBezTo>
                  <a:pt x="2195" y="11361"/>
                  <a:pt x="2204" y="11362"/>
                  <a:pt x="2267" y="11256"/>
                </a:cubicBezTo>
                <a:cubicBezTo>
                  <a:pt x="2355" y="11108"/>
                  <a:pt x="2589" y="11129"/>
                  <a:pt x="3100" y="11336"/>
                </a:cubicBezTo>
                <a:cubicBezTo>
                  <a:pt x="3465" y="11484"/>
                  <a:pt x="3421" y="11481"/>
                  <a:pt x="3909" y="11384"/>
                </a:cubicBezTo>
                <a:cubicBezTo>
                  <a:pt x="4124" y="11341"/>
                  <a:pt x="4330" y="11257"/>
                  <a:pt x="4366" y="11197"/>
                </a:cubicBezTo>
                <a:cubicBezTo>
                  <a:pt x="4407" y="11129"/>
                  <a:pt x="4474" y="11144"/>
                  <a:pt x="4549" y="11241"/>
                </a:cubicBezTo>
                <a:cubicBezTo>
                  <a:pt x="4653" y="11375"/>
                  <a:pt x="4679" y="11363"/>
                  <a:pt x="4763" y="11139"/>
                </a:cubicBezTo>
                <a:cubicBezTo>
                  <a:pt x="4895" y="10784"/>
                  <a:pt x="5152" y="10661"/>
                  <a:pt x="5202" y="10930"/>
                </a:cubicBezTo>
                <a:cubicBezTo>
                  <a:pt x="5222" y="11042"/>
                  <a:pt x="5210" y="11225"/>
                  <a:pt x="5177" y="11336"/>
                </a:cubicBezTo>
                <a:cubicBezTo>
                  <a:pt x="5138" y="11468"/>
                  <a:pt x="5137" y="11582"/>
                  <a:pt x="5172" y="11655"/>
                </a:cubicBezTo>
                <a:cubicBezTo>
                  <a:pt x="5229" y="11775"/>
                  <a:pt x="5134" y="11987"/>
                  <a:pt x="4927" y="12208"/>
                </a:cubicBezTo>
                <a:cubicBezTo>
                  <a:pt x="4652" y="12501"/>
                  <a:pt x="4662" y="13064"/>
                  <a:pt x="4946" y="13215"/>
                </a:cubicBezTo>
                <a:cubicBezTo>
                  <a:pt x="5020" y="13254"/>
                  <a:pt x="5075" y="13341"/>
                  <a:pt x="5069" y="13409"/>
                </a:cubicBezTo>
                <a:cubicBezTo>
                  <a:pt x="5062" y="13477"/>
                  <a:pt x="5113" y="13534"/>
                  <a:pt x="5181" y="13537"/>
                </a:cubicBezTo>
                <a:cubicBezTo>
                  <a:pt x="7108" y="13636"/>
                  <a:pt x="7147" y="13642"/>
                  <a:pt x="7165" y="13841"/>
                </a:cubicBezTo>
                <a:cubicBezTo>
                  <a:pt x="7176" y="13949"/>
                  <a:pt x="7165" y="14128"/>
                  <a:pt x="7141" y="14236"/>
                </a:cubicBezTo>
                <a:cubicBezTo>
                  <a:pt x="7117" y="14345"/>
                  <a:pt x="7096" y="14511"/>
                  <a:pt x="7094" y="14606"/>
                </a:cubicBezTo>
                <a:cubicBezTo>
                  <a:pt x="7092" y="14702"/>
                  <a:pt x="7043" y="14799"/>
                  <a:pt x="6985" y="14822"/>
                </a:cubicBezTo>
                <a:cubicBezTo>
                  <a:pt x="6927" y="14846"/>
                  <a:pt x="6752" y="15129"/>
                  <a:pt x="6595" y="15448"/>
                </a:cubicBezTo>
                <a:cubicBezTo>
                  <a:pt x="6152" y="16351"/>
                  <a:pt x="6111" y="16422"/>
                  <a:pt x="6041" y="16422"/>
                </a:cubicBezTo>
                <a:cubicBezTo>
                  <a:pt x="5934" y="16422"/>
                  <a:pt x="5960" y="17110"/>
                  <a:pt x="6069" y="17155"/>
                </a:cubicBezTo>
                <a:cubicBezTo>
                  <a:pt x="6164" y="17194"/>
                  <a:pt x="6408" y="16785"/>
                  <a:pt x="6356" y="16675"/>
                </a:cubicBezTo>
                <a:cubicBezTo>
                  <a:pt x="6340" y="16643"/>
                  <a:pt x="6387" y="16550"/>
                  <a:pt x="6459" y="16470"/>
                </a:cubicBezTo>
                <a:cubicBezTo>
                  <a:pt x="6531" y="16390"/>
                  <a:pt x="6950" y="15560"/>
                  <a:pt x="7391" y="14625"/>
                </a:cubicBezTo>
                <a:lnTo>
                  <a:pt x="8194" y="12922"/>
                </a:lnTo>
                <a:lnTo>
                  <a:pt x="8164" y="12266"/>
                </a:lnTo>
                <a:cubicBezTo>
                  <a:pt x="8129" y="11465"/>
                  <a:pt x="8184" y="11225"/>
                  <a:pt x="8390" y="11271"/>
                </a:cubicBezTo>
                <a:lnTo>
                  <a:pt x="8542" y="11303"/>
                </a:lnTo>
                <a:lnTo>
                  <a:pt x="8577" y="12812"/>
                </a:lnTo>
                <a:cubicBezTo>
                  <a:pt x="8609" y="14266"/>
                  <a:pt x="8576" y="14844"/>
                  <a:pt x="8463" y="14844"/>
                </a:cubicBezTo>
                <a:cubicBezTo>
                  <a:pt x="8377" y="14844"/>
                  <a:pt x="8340" y="15255"/>
                  <a:pt x="8398" y="15558"/>
                </a:cubicBezTo>
                <a:cubicBezTo>
                  <a:pt x="8428" y="15712"/>
                  <a:pt x="8454" y="15788"/>
                  <a:pt x="8456" y="15730"/>
                </a:cubicBezTo>
                <a:cubicBezTo>
                  <a:pt x="8458" y="15673"/>
                  <a:pt x="8528" y="15779"/>
                  <a:pt x="8612" y="15965"/>
                </a:cubicBezTo>
                <a:cubicBezTo>
                  <a:pt x="8695" y="16151"/>
                  <a:pt x="8757" y="16345"/>
                  <a:pt x="8750" y="16393"/>
                </a:cubicBezTo>
                <a:cubicBezTo>
                  <a:pt x="8743" y="16441"/>
                  <a:pt x="8803" y="16481"/>
                  <a:pt x="8881" y="16481"/>
                </a:cubicBezTo>
                <a:cubicBezTo>
                  <a:pt x="8959" y="16481"/>
                  <a:pt x="9103" y="16569"/>
                  <a:pt x="9201" y="16679"/>
                </a:cubicBezTo>
                <a:cubicBezTo>
                  <a:pt x="9299" y="16788"/>
                  <a:pt x="9403" y="16864"/>
                  <a:pt x="9430" y="16847"/>
                </a:cubicBezTo>
                <a:cubicBezTo>
                  <a:pt x="9458" y="16831"/>
                  <a:pt x="9577" y="16901"/>
                  <a:pt x="9696" y="17001"/>
                </a:cubicBezTo>
                <a:cubicBezTo>
                  <a:pt x="9815" y="17101"/>
                  <a:pt x="9981" y="17180"/>
                  <a:pt x="10065" y="17180"/>
                </a:cubicBezTo>
                <a:cubicBezTo>
                  <a:pt x="10149" y="17181"/>
                  <a:pt x="10282" y="17252"/>
                  <a:pt x="10360" y="17338"/>
                </a:cubicBezTo>
                <a:cubicBezTo>
                  <a:pt x="10560" y="17555"/>
                  <a:pt x="11677" y="17589"/>
                  <a:pt x="11864" y="17382"/>
                </a:cubicBezTo>
                <a:cubicBezTo>
                  <a:pt x="11941" y="17297"/>
                  <a:pt x="12124" y="17156"/>
                  <a:pt x="12270" y="17071"/>
                </a:cubicBezTo>
                <a:cubicBezTo>
                  <a:pt x="12417" y="16985"/>
                  <a:pt x="12551" y="16870"/>
                  <a:pt x="12567" y="16814"/>
                </a:cubicBezTo>
                <a:cubicBezTo>
                  <a:pt x="12584" y="16759"/>
                  <a:pt x="12642" y="16712"/>
                  <a:pt x="12699" y="16712"/>
                </a:cubicBezTo>
                <a:cubicBezTo>
                  <a:pt x="12842" y="16712"/>
                  <a:pt x="12885" y="16393"/>
                  <a:pt x="12793" y="16009"/>
                </a:cubicBezTo>
                <a:cubicBezTo>
                  <a:pt x="12746" y="15813"/>
                  <a:pt x="12735" y="15621"/>
                  <a:pt x="12763" y="15525"/>
                </a:cubicBezTo>
                <a:cubicBezTo>
                  <a:pt x="12818" y="15346"/>
                  <a:pt x="12770" y="14621"/>
                  <a:pt x="12690" y="14409"/>
                </a:cubicBezTo>
                <a:cubicBezTo>
                  <a:pt x="12661" y="14331"/>
                  <a:pt x="12652" y="14214"/>
                  <a:pt x="12672" y="14145"/>
                </a:cubicBezTo>
                <a:cubicBezTo>
                  <a:pt x="12693" y="14076"/>
                  <a:pt x="12689" y="14031"/>
                  <a:pt x="12664" y="14046"/>
                </a:cubicBezTo>
                <a:cubicBezTo>
                  <a:pt x="12581" y="14096"/>
                  <a:pt x="12354" y="13771"/>
                  <a:pt x="12403" y="13673"/>
                </a:cubicBezTo>
                <a:cubicBezTo>
                  <a:pt x="12470" y="13539"/>
                  <a:pt x="13687" y="13703"/>
                  <a:pt x="13760" y="13856"/>
                </a:cubicBezTo>
                <a:cubicBezTo>
                  <a:pt x="13802" y="13944"/>
                  <a:pt x="13802" y="14400"/>
                  <a:pt x="13760" y="15408"/>
                </a:cubicBezTo>
                <a:cubicBezTo>
                  <a:pt x="13639" y="18326"/>
                  <a:pt x="13684" y="19286"/>
                  <a:pt x="13937" y="19286"/>
                </a:cubicBezTo>
                <a:cubicBezTo>
                  <a:pt x="13991" y="19286"/>
                  <a:pt x="14051" y="19339"/>
                  <a:pt x="14070" y="19403"/>
                </a:cubicBezTo>
                <a:cubicBezTo>
                  <a:pt x="14089" y="19467"/>
                  <a:pt x="14141" y="19517"/>
                  <a:pt x="14187" y="19517"/>
                </a:cubicBezTo>
                <a:cubicBezTo>
                  <a:pt x="14341" y="19517"/>
                  <a:pt x="14603" y="20014"/>
                  <a:pt x="14568" y="20242"/>
                </a:cubicBezTo>
                <a:cubicBezTo>
                  <a:pt x="14544" y="20397"/>
                  <a:pt x="14566" y="20454"/>
                  <a:pt x="14649" y="20454"/>
                </a:cubicBezTo>
                <a:cubicBezTo>
                  <a:pt x="14710" y="20454"/>
                  <a:pt x="14777" y="20510"/>
                  <a:pt x="14797" y="20578"/>
                </a:cubicBezTo>
                <a:cubicBezTo>
                  <a:pt x="14817" y="20647"/>
                  <a:pt x="14869" y="20674"/>
                  <a:pt x="14911" y="20641"/>
                </a:cubicBezTo>
                <a:cubicBezTo>
                  <a:pt x="14953" y="20607"/>
                  <a:pt x="15020" y="20670"/>
                  <a:pt x="15059" y="20780"/>
                </a:cubicBezTo>
                <a:cubicBezTo>
                  <a:pt x="15174" y="21100"/>
                  <a:pt x="15414" y="21310"/>
                  <a:pt x="15574" y="21227"/>
                </a:cubicBezTo>
                <a:cubicBezTo>
                  <a:pt x="15677" y="21172"/>
                  <a:pt x="15729" y="21199"/>
                  <a:pt x="15752" y="21325"/>
                </a:cubicBezTo>
                <a:cubicBezTo>
                  <a:pt x="15771" y="21429"/>
                  <a:pt x="15853" y="21505"/>
                  <a:pt x="15948" y="21505"/>
                </a:cubicBezTo>
                <a:cubicBezTo>
                  <a:pt x="16011" y="21505"/>
                  <a:pt x="16061" y="21547"/>
                  <a:pt x="16098" y="21600"/>
                </a:cubicBezTo>
                <a:lnTo>
                  <a:pt x="17240" y="21600"/>
                </a:lnTo>
                <a:cubicBezTo>
                  <a:pt x="17287" y="21542"/>
                  <a:pt x="17360" y="21505"/>
                  <a:pt x="17496" y="21505"/>
                </a:cubicBezTo>
                <a:cubicBezTo>
                  <a:pt x="17647" y="21505"/>
                  <a:pt x="17840" y="21429"/>
                  <a:pt x="17926" y="21336"/>
                </a:cubicBezTo>
                <a:cubicBezTo>
                  <a:pt x="18011" y="21243"/>
                  <a:pt x="18104" y="21197"/>
                  <a:pt x="18132" y="21234"/>
                </a:cubicBezTo>
                <a:cubicBezTo>
                  <a:pt x="18196" y="21317"/>
                  <a:pt x="18422" y="21071"/>
                  <a:pt x="18629" y="20692"/>
                </a:cubicBezTo>
                <a:cubicBezTo>
                  <a:pt x="18759" y="20454"/>
                  <a:pt x="18786" y="20308"/>
                  <a:pt x="18786" y="19872"/>
                </a:cubicBezTo>
                <a:cubicBezTo>
                  <a:pt x="18786" y="19472"/>
                  <a:pt x="18760" y="19305"/>
                  <a:pt x="18678" y="19198"/>
                </a:cubicBezTo>
                <a:cubicBezTo>
                  <a:pt x="18527" y="19001"/>
                  <a:pt x="18419" y="18226"/>
                  <a:pt x="18499" y="17913"/>
                </a:cubicBezTo>
                <a:cubicBezTo>
                  <a:pt x="18547" y="17728"/>
                  <a:pt x="18542" y="17639"/>
                  <a:pt x="18478" y="17528"/>
                </a:cubicBezTo>
                <a:cubicBezTo>
                  <a:pt x="18387" y="17369"/>
                  <a:pt x="18368" y="16882"/>
                  <a:pt x="18449" y="16778"/>
                </a:cubicBezTo>
                <a:cubicBezTo>
                  <a:pt x="18477" y="16741"/>
                  <a:pt x="18515" y="16764"/>
                  <a:pt x="18534" y="16829"/>
                </a:cubicBezTo>
                <a:cubicBezTo>
                  <a:pt x="18591" y="17020"/>
                  <a:pt x="19855" y="16978"/>
                  <a:pt x="20084" y="16778"/>
                </a:cubicBezTo>
                <a:cubicBezTo>
                  <a:pt x="20190" y="16685"/>
                  <a:pt x="20330" y="16639"/>
                  <a:pt x="20397" y="16675"/>
                </a:cubicBezTo>
                <a:cubicBezTo>
                  <a:pt x="20463" y="16711"/>
                  <a:pt x="20556" y="16677"/>
                  <a:pt x="20601" y="16598"/>
                </a:cubicBezTo>
                <a:cubicBezTo>
                  <a:pt x="20674" y="16472"/>
                  <a:pt x="20670" y="16414"/>
                  <a:pt x="20573" y="16130"/>
                </a:cubicBezTo>
                <a:cubicBezTo>
                  <a:pt x="20452" y="15773"/>
                  <a:pt x="19613" y="14819"/>
                  <a:pt x="19466" y="14870"/>
                </a:cubicBezTo>
                <a:cubicBezTo>
                  <a:pt x="19392" y="14896"/>
                  <a:pt x="19368" y="14757"/>
                  <a:pt x="19335" y="14152"/>
                </a:cubicBezTo>
                <a:cubicBezTo>
                  <a:pt x="19313" y="13740"/>
                  <a:pt x="19304" y="13371"/>
                  <a:pt x="19316" y="13332"/>
                </a:cubicBezTo>
                <a:cubicBezTo>
                  <a:pt x="19339" y="13256"/>
                  <a:pt x="19508" y="13265"/>
                  <a:pt x="20196" y="13391"/>
                </a:cubicBezTo>
                <a:cubicBezTo>
                  <a:pt x="20506" y="13448"/>
                  <a:pt x="20651" y="13429"/>
                  <a:pt x="20712" y="13325"/>
                </a:cubicBezTo>
                <a:cubicBezTo>
                  <a:pt x="20758" y="13245"/>
                  <a:pt x="20833" y="13210"/>
                  <a:pt x="20879" y="13248"/>
                </a:cubicBezTo>
                <a:cubicBezTo>
                  <a:pt x="20937" y="13294"/>
                  <a:pt x="20963" y="13244"/>
                  <a:pt x="20963" y="13090"/>
                </a:cubicBezTo>
                <a:cubicBezTo>
                  <a:pt x="20963" y="12931"/>
                  <a:pt x="20937" y="12886"/>
                  <a:pt x="20874" y="12937"/>
                </a:cubicBezTo>
                <a:cubicBezTo>
                  <a:pt x="20819" y="12981"/>
                  <a:pt x="20741" y="12899"/>
                  <a:pt x="20666" y="12721"/>
                </a:cubicBezTo>
                <a:cubicBezTo>
                  <a:pt x="20506" y="12337"/>
                  <a:pt x="20152" y="12082"/>
                  <a:pt x="20042" y="12274"/>
                </a:cubicBezTo>
                <a:cubicBezTo>
                  <a:pt x="19946" y="12440"/>
                  <a:pt x="19927" y="12361"/>
                  <a:pt x="19881" y="11545"/>
                </a:cubicBezTo>
                <a:cubicBezTo>
                  <a:pt x="19845" y="10910"/>
                  <a:pt x="19908" y="10763"/>
                  <a:pt x="20068" y="11098"/>
                </a:cubicBezTo>
                <a:cubicBezTo>
                  <a:pt x="20163" y="11298"/>
                  <a:pt x="20203" y="11314"/>
                  <a:pt x="20322" y="11201"/>
                </a:cubicBezTo>
                <a:cubicBezTo>
                  <a:pt x="20484" y="11046"/>
                  <a:pt x="20496" y="10908"/>
                  <a:pt x="20376" y="10630"/>
                </a:cubicBezTo>
                <a:cubicBezTo>
                  <a:pt x="20315" y="10489"/>
                  <a:pt x="20288" y="10164"/>
                  <a:pt x="20285" y="9520"/>
                </a:cubicBezTo>
                <a:cubicBezTo>
                  <a:pt x="20280" y="8665"/>
                  <a:pt x="20289" y="8595"/>
                  <a:pt x="20427" y="8385"/>
                </a:cubicBezTo>
                <a:cubicBezTo>
                  <a:pt x="20533" y="8223"/>
                  <a:pt x="20573" y="8059"/>
                  <a:pt x="20572" y="7792"/>
                </a:cubicBezTo>
                <a:cubicBezTo>
                  <a:pt x="20570" y="7477"/>
                  <a:pt x="20560" y="7451"/>
                  <a:pt x="20510" y="7631"/>
                </a:cubicBezTo>
                <a:cubicBezTo>
                  <a:pt x="20464" y="7797"/>
                  <a:pt x="20436" y="7815"/>
                  <a:pt x="20374" y="7708"/>
                </a:cubicBezTo>
                <a:cubicBezTo>
                  <a:pt x="20264" y="7516"/>
                  <a:pt x="20275" y="5150"/>
                  <a:pt x="20386" y="5060"/>
                </a:cubicBezTo>
                <a:cubicBezTo>
                  <a:pt x="20428" y="5027"/>
                  <a:pt x="20461" y="4913"/>
                  <a:pt x="20461" y="4808"/>
                </a:cubicBezTo>
                <a:cubicBezTo>
                  <a:pt x="20462" y="4664"/>
                  <a:pt x="20409" y="4617"/>
                  <a:pt x="20252" y="4617"/>
                </a:cubicBezTo>
                <a:cubicBezTo>
                  <a:pt x="20103" y="4617"/>
                  <a:pt x="20044" y="4566"/>
                  <a:pt x="20044" y="4442"/>
                </a:cubicBezTo>
                <a:cubicBezTo>
                  <a:pt x="20044" y="4345"/>
                  <a:pt x="20018" y="4225"/>
                  <a:pt x="19988" y="4178"/>
                </a:cubicBezTo>
                <a:cubicBezTo>
                  <a:pt x="19900" y="4044"/>
                  <a:pt x="19389" y="4071"/>
                  <a:pt x="19430" y="4207"/>
                </a:cubicBezTo>
                <a:cubicBezTo>
                  <a:pt x="19449" y="4272"/>
                  <a:pt x="19419" y="4362"/>
                  <a:pt x="19363" y="4405"/>
                </a:cubicBezTo>
                <a:cubicBezTo>
                  <a:pt x="19256" y="4488"/>
                  <a:pt x="19014" y="4972"/>
                  <a:pt x="19010" y="5115"/>
                </a:cubicBezTo>
                <a:cubicBezTo>
                  <a:pt x="19009" y="5162"/>
                  <a:pt x="18908" y="5200"/>
                  <a:pt x="18786" y="5200"/>
                </a:cubicBezTo>
                <a:cubicBezTo>
                  <a:pt x="18585" y="5200"/>
                  <a:pt x="18543" y="5257"/>
                  <a:pt x="18351" y="5785"/>
                </a:cubicBezTo>
                <a:cubicBezTo>
                  <a:pt x="18166" y="6292"/>
                  <a:pt x="18115" y="6365"/>
                  <a:pt x="17966" y="6335"/>
                </a:cubicBezTo>
                <a:cubicBezTo>
                  <a:pt x="17830" y="6307"/>
                  <a:pt x="17795" y="6342"/>
                  <a:pt x="17802" y="6507"/>
                </a:cubicBezTo>
                <a:cubicBezTo>
                  <a:pt x="17806" y="6621"/>
                  <a:pt x="17781" y="6714"/>
                  <a:pt x="17746" y="6715"/>
                </a:cubicBezTo>
                <a:cubicBezTo>
                  <a:pt x="17710" y="6717"/>
                  <a:pt x="17660" y="6759"/>
                  <a:pt x="17637" y="6807"/>
                </a:cubicBezTo>
                <a:cubicBezTo>
                  <a:pt x="17614" y="6855"/>
                  <a:pt x="17550" y="6895"/>
                  <a:pt x="17494" y="6895"/>
                </a:cubicBezTo>
                <a:cubicBezTo>
                  <a:pt x="17418" y="6895"/>
                  <a:pt x="17391" y="6984"/>
                  <a:pt x="17391" y="7235"/>
                </a:cubicBezTo>
                <a:cubicBezTo>
                  <a:pt x="17391" y="7698"/>
                  <a:pt x="17096" y="8063"/>
                  <a:pt x="16724" y="8063"/>
                </a:cubicBezTo>
                <a:cubicBezTo>
                  <a:pt x="16530" y="8063"/>
                  <a:pt x="16445" y="8116"/>
                  <a:pt x="16420" y="8250"/>
                </a:cubicBezTo>
                <a:cubicBezTo>
                  <a:pt x="16357" y="8593"/>
                  <a:pt x="16247" y="8339"/>
                  <a:pt x="16215" y="7781"/>
                </a:cubicBezTo>
                <a:cubicBezTo>
                  <a:pt x="16187" y="7275"/>
                  <a:pt x="16198" y="7204"/>
                  <a:pt x="16345" y="6946"/>
                </a:cubicBezTo>
                <a:cubicBezTo>
                  <a:pt x="16469" y="6727"/>
                  <a:pt x="16485" y="6661"/>
                  <a:pt x="16410" y="6661"/>
                </a:cubicBezTo>
                <a:cubicBezTo>
                  <a:pt x="16178" y="6661"/>
                  <a:pt x="16017" y="5962"/>
                  <a:pt x="16173" y="5635"/>
                </a:cubicBezTo>
                <a:cubicBezTo>
                  <a:pt x="16224" y="5530"/>
                  <a:pt x="16214" y="5400"/>
                  <a:pt x="16131" y="5079"/>
                </a:cubicBezTo>
                <a:cubicBezTo>
                  <a:pt x="16030" y="4680"/>
                  <a:pt x="16028" y="4651"/>
                  <a:pt x="16121" y="4507"/>
                </a:cubicBezTo>
                <a:cubicBezTo>
                  <a:pt x="16250" y="4308"/>
                  <a:pt x="16245" y="4090"/>
                  <a:pt x="16111" y="4090"/>
                </a:cubicBezTo>
                <a:cubicBezTo>
                  <a:pt x="16051" y="4090"/>
                  <a:pt x="15954" y="3958"/>
                  <a:pt x="15894" y="3797"/>
                </a:cubicBezTo>
                <a:cubicBezTo>
                  <a:pt x="15748" y="3410"/>
                  <a:pt x="15532" y="3410"/>
                  <a:pt x="15448" y="3797"/>
                </a:cubicBezTo>
                <a:cubicBezTo>
                  <a:pt x="15413" y="3958"/>
                  <a:pt x="15349" y="4090"/>
                  <a:pt x="15308" y="4090"/>
                </a:cubicBezTo>
                <a:cubicBezTo>
                  <a:pt x="15266" y="4090"/>
                  <a:pt x="15174" y="4221"/>
                  <a:pt x="15103" y="4379"/>
                </a:cubicBezTo>
                <a:cubicBezTo>
                  <a:pt x="14961" y="4696"/>
                  <a:pt x="14879" y="4670"/>
                  <a:pt x="14879" y="4310"/>
                </a:cubicBezTo>
                <a:cubicBezTo>
                  <a:pt x="14879" y="4104"/>
                  <a:pt x="14847" y="4081"/>
                  <a:pt x="14614" y="4112"/>
                </a:cubicBezTo>
                <a:cubicBezTo>
                  <a:pt x="14443" y="4135"/>
                  <a:pt x="14348" y="4202"/>
                  <a:pt x="14348" y="4299"/>
                </a:cubicBezTo>
                <a:cubicBezTo>
                  <a:pt x="14348" y="4487"/>
                  <a:pt x="14204" y="4684"/>
                  <a:pt x="14133" y="4592"/>
                </a:cubicBezTo>
                <a:cubicBezTo>
                  <a:pt x="14103" y="4554"/>
                  <a:pt x="14097" y="4578"/>
                  <a:pt x="14117" y="4647"/>
                </a:cubicBezTo>
                <a:cubicBezTo>
                  <a:pt x="14138" y="4718"/>
                  <a:pt x="14052" y="4873"/>
                  <a:pt x="13916" y="5009"/>
                </a:cubicBezTo>
                <a:cubicBezTo>
                  <a:pt x="13733" y="5192"/>
                  <a:pt x="13582" y="5239"/>
                  <a:pt x="13260" y="5221"/>
                </a:cubicBezTo>
                <a:cubicBezTo>
                  <a:pt x="12853" y="5200"/>
                  <a:pt x="12842" y="5190"/>
                  <a:pt x="12842" y="4907"/>
                </a:cubicBezTo>
                <a:cubicBezTo>
                  <a:pt x="12842" y="4735"/>
                  <a:pt x="12869" y="4629"/>
                  <a:pt x="12910" y="4647"/>
                </a:cubicBezTo>
                <a:cubicBezTo>
                  <a:pt x="13025" y="4695"/>
                  <a:pt x="13003" y="3550"/>
                  <a:pt x="12887" y="3457"/>
                </a:cubicBezTo>
                <a:cubicBezTo>
                  <a:pt x="12808" y="3393"/>
                  <a:pt x="12817" y="3334"/>
                  <a:pt x="12952" y="3039"/>
                </a:cubicBezTo>
                <a:cubicBezTo>
                  <a:pt x="13039" y="2850"/>
                  <a:pt x="13131" y="2724"/>
                  <a:pt x="13157" y="2757"/>
                </a:cubicBezTo>
                <a:cubicBezTo>
                  <a:pt x="13230" y="2852"/>
                  <a:pt x="13213" y="2403"/>
                  <a:pt x="13138" y="2245"/>
                </a:cubicBezTo>
                <a:cubicBezTo>
                  <a:pt x="13045" y="2051"/>
                  <a:pt x="12924" y="2067"/>
                  <a:pt x="12924" y="2274"/>
                </a:cubicBezTo>
                <a:cubicBezTo>
                  <a:pt x="12924" y="2519"/>
                  <a:pt x="12714" y="2722"/>
                  <a:pt x="12536" y="2647"/>
                </a:cubicBezTo>
                <a:cubicBezTo>
                  <a:pt x="12343" y="2566"/>
                  <a:pt x="12239" y="2758"/>
                  <a:pt x="12316" y="3057"/>
                </a:cubicBezTo>
                <a:cubicBezTo>
                  <a:pt x="12395" y="3368"/>
                  <a:pt x="12334" y="3504"/>
                  <a:pt x="12113" y="3504"/>
                </a:cubicBezTo>
                <a:cubicBezTo>
                  <a:pt x="11931" y="3504"/>
                  <a:pt x="11920" y="3527"/>
                  <a:pt x="11920" y="3907"/>
                </a:cubicBezTo>
                <a:cubicBezTo>
                  <a:pt x="11920" y="4128"/>
                  <a:pt x="11894" y="4343"/>
                  <a:pt x="11863" y="4383"/>
                </a:cubicBezTo>
                <a:cubicBezTo>
                  <a:pt x="11831" y="4423"/>
                  <a:pt x="11820" y="4503"/>
                  <a:pt x="11836" y="4559"/>
                </a:cubicBezTo>
                <a:cubicBezTo>
                  <a:pt x="11853" y="4614"/>
                  <a:pt x="11839" y="4692"/>
                  <a:pt x="11807" y="4734"/>
                </a:cubicBezTo>
                <a:cubicBezTo>
                  <a:pt x="11717" y="4850"/>
                  <a:pt x="11585" y="4565"/>
                  <a:pt x="11585" y="4255"/>
                </a:cubicBezTo>
                <a:cubicBezTo>
                  <a:pt x="11585" y="4064"/>
                  <a:pt x="11560" y="4001"/>
                  <a:pt x="11504" y="4046"/>
                </a:cubicBezTo>
                <a:cubicBezTo>
                  <a:pt x="11459" y="4083"/>
                  <a:pt x="11393" y="4005"/>
                  <a:pt x="11352" y="3867"/>
                </a:cubicBezTo>
                <a:cubicBezTo>
                  <a:pt x="11251" y="3527"/>
                  <a:pt x="10885" y="3519"/>
                  <a:pt x="10843" y="3856"/>
                </a:cubicBezTo>
                <a:cubicBezTo>
                  <a:pt x="10822" y="4025"/>
                  <a:pt x="10766" y="4090"/>
                  <a:pt x="10644" y="4090"/>
                </a:cubicBezTo>
                <a:cubicBezTo>
                  <a:pt x="10459" y="4090"/>
                  <a:pt x="10395" y="3955"/>
                  <a:pt x="10387" y="3544"/>
                </a:cubicBezTo>
                <a:cubicBezTo>
                  <a:pt x="10380" y="3201"/>
                  <a:pt x="10208" y="2930"/>
                  <a:pt x="9993" y="2926"/>
                </a:cubicBezTo>
                <a:cubicBezTo>
                  <a:pt x="9793" y="2921"/>
                  <a:pt x="9490" y="3446"/>
                  <a:pt x="9491" y="3797"/>
                </a:cubicBezTo>
                <a:cubicBezTo>
                  <a:pt x="9492" y="3996"/>
                  <a:pt x="9449" y="4039"/>
                  <a:pt x="9206" y="4068"/>
                </a:cubicBezTo>
                <a:cubicBezTo>
                  <a:pt x="8958" y="4098"/>
                  <a:pt x="8910" y="4066"/>
                  <a:pt x="8834" y="3823"/>
                </a:cubicBezTo>
                <a:cubicBezTo>
                  <a:pt x="8761" y="3589"/>
                  <a:pt x="8696" y="3540"/>
                  <a:pt x="8435" y="3522"/>
                </a:cubicBezTo>
                <a:cubicBezTo>
                  <a:pt x="8152" y="3503"/>
                  <a:pt x="8124" y="3521"/>
                  <a:pt x="8124" y="3746"/>
                </a:cubicBezTo>
                <a:cubicBezTo>
                  <a:pt x="8124" y="3895"/>
                  <a:pt x="8079" y="4020"/>
                  <a:pt x="8012" y="4057"/>
                </a:cubicBezTo>
                <a:cubicBezTo>
                  <a:pt x="7869" y="4135"/>
                  <a:pt x="7869" y="4463"/>
                  <a:pt x="8012" y="4734"/>
                </a:cubicBezTo>
                <a:cubicBezTo>
                  <a:pt x="8129" y="4957"/>
                  <a:pt x="8160" y="5316"/>
                  <a:pt x="8071" y="5430"/>
                </a:cubicBezTo>
                <a:cubicBezTo>
                  <a:pt x="8043" y="5467"/>
                  <a:pt x="8004" y="5442"/>
                  <a:pt x="7984" y="5375"/>
                </a:cubicBezTo>
                <a:cubicBezTo>
                  <a:pt x="7961" y="5298"/>
                  <a:pt x="7894" y="5333"/>
                  <a:pt x="7799" y="5470"/>
                </a:cubicBezTo>
                <a:cubicBezTo>
                  <a:pt x="7453" y="5971"/>
                  <a:pt x="7242" y="5896"/>
                  <a:pt x="7487" y="5361"/>
                </a:cubicBezTo>
                <a:cubicBezTo>
                  <a:pt x="7617" y="5077"/>
                  <a:pt x="7641" y="4927"/>
                  <a:pt x="7638" y="4427"/>
                </a:cubicBezTo>
                <a:cubicBezTo>
                  <a:pt x="7632" y="3622"/>
                  <a:pt x="7468" y="3263"/>
                  <a:pt x="7068" y="3182"/>
                </a:cubicBezTo>
                <a:cubicBezTo>
                  <a:pt x="6911" y="3150"/>
                  <a:pt x="6768" y="3081"/>
                  <a:pt x="6753" y="3028"/>
                </a:cubicBezTo>
                <a:cubicBezTo>
                  <a:pt x="6737" y="2975"/>
                  <a:pt x="6724" y="2734"/>
                  <a:pt x="6723" y="2490"/>
                </a:cubicBezTo>
                <a:cubicBezTo>
                  <a:pt x="6722" y="2246"/>
                  <a:pt x="6709" y="1855"/>
                  <a:pt x="6693" y="1622"/>
                </a:cubicBezTo>
                <a:lnTo>
                  <a:pt x="6665" y="1197"/>
                </a:lnTo>
                <a:lnTo>
                  <a:pt x="6177" y="1179"/>
                </a:lnTo>
                <a:lnTo>
                  <a:pt x="5689" y="1157"/>
                </a:lnTo>
                <a:lnTo>
                  <a:pt x="5675" y="1644"/>
                </a:lnTo>
                <a:cubicBezTo>
                  <a:pt x="5666" y="1997"/>
                  <a:pt x="5690" y="2171"/>
                  <a:pt x="5763" y="2289"/>
                </a:cubicBezTo>
                <a:cubicBezTo>
                  <a:pt x="5858" y="2441"/>
                  <a:pt x="5855" y="2464"/>
                  <a:pt x="5723" y="2684"/>
                </a:cubicBezTo>
                <a:cubicBezTo>
                  <a:pt x="5550" y="2973"/>
                  <a:pt x="5411" y="2984"/>
                  <a:pt x="5336" y="2717"/>
                </a:cubicBezTo>
                <a:cubicBezTo>
                  <a:pt x="5305" y="2604"/>
                  <a:pt x="5279" y="2553"/>
                  <a:pt x="5279" y="2603"/>
                </a:cubicBezTo>
                <a:cubicBezTo>
                  <a:pt x="5278" y="2654"/>
                  <a:pt x="5226" y="2639"/>
                  <a:pt x="5165" y="2570"/>
                </a:cubicBezTo>
                <a:cubicBezTo>
                  <a:pt x="5093" y="2490"/>
                  <a:pt x="5053" y="2324"/>
                  <a:pt x="5053" y="2105"/>
                </a:cubicBezTo>
                <a:cubicBezTo>
                  <a:pt x="5053" y="1843"/>
                  <a:pt x="5024" y="1761"/>
                  <a:pt x="4927" y="1732"/>
                </a:cubicBezTo>
                <a:cubicBezTo>
                  <a:pt x="4810" y="1697"/>
                  <a:pt x="4803" y="1636"/>
                  <a:pt x="4803" y="846"/>
                </a:cubicBezTo>
                <a:lnTo>
                  <a:pt x="4803" y="0"/>
                </a:lnTo>
                <a:lnTo>
                  <a:pt x="4591" y="0"/>
                </a:lnTo>
                <a:close/>
                <a:moveTo>
                  <a:pt x="17217" y="3219"/>
                </a:moveTo>
                <a:cubicBezTo>
                  <a:pt x="16901" y="3223"/>
                  <a:pt x="16866" y="3250"/>
                  <a:pt x="16724" y="3614"/>
                </a:cubicBezTo>
                <a:cubicBezTo>
                  <a:pt x="16630" y="3856"/>
                  <a:pt x="16575" y="4125"/>
                  <a:pt x="16581" y="4324"/>
                </a:cubicBezTo>
                <a:cubicBezTo>
                  <a:pt x="16595" y="4820"/>
                  <a:pt x="16716" y="5334"/>
                  <a:pt x="16850" y="5470"/>
                </a:cubicBezTo>
                <a:cubicBezTo>
                  <a:pt x="17029" y="5651"/>
                  <a:pt x="17294" y="5634"/>
                  <a:pt x="17431" y="5434"/>
                </a:cubicBezTo>
                <a:cubicBezTo>
                  <a:pt x="17497" y="5337"/>
                  <a:pt x="17585" y="5289"/>
                  <a:pt x="17628" y="5324"/>
                </a:cubicBezTo>
                <a:cubicBezTo>
                  <a:pt x="17760" y="5429"/>
                  <a:pt x="17851" y="5061"/>
                  <a:pt x="17851" y="4427"/>
                </a:cubicBezTo>
                <a:cubicBezTo>
                  <a:pt x="17851" y="3936"/>
                  <a:pt x="17825" y="3776"/>
                  <a:pt x="17704" y="3522"/>
                </a:cubicBezTo>
                <a:cubicBezTo>
                  <a:pt x="17576" y="3256"/>
                  <a:pt x="17511" y="3215"/>
                  <a:pt x="17217" y="3219"/>
                </a:cubicBezTo>
                <a:close/>
                <a:moveTo>
                  <a:pt x="21409" y="5778"/>
                </a:moveTo>
                <a:cubicBezTo>
                  <a:pt x="21342" y="5778"/>
                  <a:pt x="21308" y="5837"/>
                  <a:pt x="21324" y="5925"/>
                </a:cubicBezTo>
                <a:cubicBezTo>
                  <a:pt x="21338" y="6005"/>
                  <a:pt x="21325" y="6101"/>
                  <a:pt x="21294" y="6141"/>
                </a:cubicBezTo>
                <a:cubicBezTo>
                  <a:pt x="21257" y="6188"/>
                  <a:pt x="21260" y="6271"/>
                  <a:pt x="21303" y="6379"/>
                </a:cubicBezTo>
                <a:cubicBezTo>
                  <a:pt x="21419" y="6673"/>
                  <a:pt x="21523" y="6570"/>
                  <a:pt x="21523" y="6159"/>
                </a:cubicBezTo>
                <a:cubicBezTo>
                  <a:pt x="21523" y="5851"/>
                  <a:pt x="21500" y="5778"/>
                  <a:pt x="21409" y="5778"/>
                </a:cubicBezTo>
                <a:close/>
                <a:moveTo>
                  <a:pt x="1917" y="13775"/>
                </a:moveTo>
                <a:cubicBezTo>
                  <a:pt x="1759" y="13789"/>
                  <a:pt x="1599" y="13908"/>
                  <a:pt x="1485" y="14130"/>
                </a:cubicBezTo>
                <a:cubicBezTo>
                  <a:pt x="1337" y="14421"/>
                  <a:pt x="1312" y="14549"/>
                  <a:pt x="1314" y="15035"/>
                </a:cubicBezTo>
                <a:cubicBezTo>
                  <a:pt x="1316" y="15635"/>
                  <a:pt x="1396" y="15953"/>
                  <a:pt x="1604" y="16192"/>
                </a:cubicBezTo>
                <a:cubicBezTo>
                  <a:pt x="1741" y="16348"/>
                  <a:pt x="1861" y="16316"/>
                  <a:pt x="2111" y="16064"/>
                </a:cubicBezTo>
                <a:cubicBezTo>
                  <a:pt x="2197" y="15977"/>
                  <a:pt x="2302" y="15934"/>
                  <a:pt x="2344" y="15968"/>
                </a:cubicBezTo>
                <a:cubicBezTo>
                  <a:pt x="2391" y="16006"/>
                  <a:pt x="2456" y="15893"/>
                  <a:pt x="2510" y="15675"/>
                </a:cubicBezTo>
                <a:cubicBezTo>
                  <a:pt x="2628" y="15200"/>
                  <a:pt x="2549" y="14420"/>
                  <a:pt x="2346" y="14053"/>
                </a:cubicBezTo>
                <a:cubicBezTo>
                  <a:pt x="2234" y="13851"/>
                  <a:pt x="2076" y="13761"/>
                  <a:pt x="1917" y="13775"/>
                </a:cubicBezTo>
                <a:close/>
              </a:path>
            </a:pathLst>
          </a:custGeom>
          <a:ln w="3175">
            <a:miter lim="400000"/>
          </a:ln>
        </p:spPr>
      </p:pic>
      <p:pic>
        <p:nvPicPr>
          <p:cNvPr id="1044" name="robotscientist.jpg" descr="robotscientist.jpg"/>
          <p:cNvPicPr>
            <a:picLocks noChangeAspect="1"/>
          </p:cNvPicPr>
          <p:nvPr/>
        </p:nvPicPr>
        <p:blipFill>
          <a:blip r:embed="rId3">
            <a:extLst/>
          </a:blip>
          <a:stretch>
            <a:fillRect/>
          </a:stretch>
        </p:blipFill>
        <p:spPr>
          <a:xfrm>
            <a:off x="9462834" y="4077998"/>
            <a:ext cx="1839689" cy="2452919"/>
          </a:xfrm>
          <a:prstGeom prst="rect">
            <a:avLst/>
          </a:prstGeom>
          <a:ln w="3175">
            <a:miter lim="400000"/>
          </a:ln>
        </p:spPr>
      </p:pic>
      <p:pic>
        <p:nvPicPr>
          <p:cNvPr id="1045" name="robot-baby-robo-crawling-emerging-new-technology-d-render-49803100.jpg" descr="robot-baby-robo-crawling-emerging-new-technology-d-render-49803100.jpg"/>
          <p:cNvPicPr>
            <a:picLocks noChangeAspect="1"/>
          </p:cNvPicPr>
          <p:nvPr/>
        </p:nvPicPr>
        <p:blipFill>
          <a:blip r:embed="rId4">
            <a:extLst/>
          </a:blip>
          <a:srcRect l="9644" t="10407" r="12775" b="17580"/>
          <a:stretch>
            <a:fillRect/>
          </a:stretch>
        </p:blipFill>
        <p:spPr>
          <a:xfrm>
            <a:off x="8766702" y="6413075"/>
            <a:ext cx="3562056" cy="2688360"/>
          </a:xfrm>
          <a:prstGeom prst="rect">
            <a:avLst/>
          </a:pr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47" name="Supervised Learning"/>
          <p:cNvSpPr txBox="1"/>
          <p:nvPr>
            <p:ph type="title"/>
          </p:nvPr>
        </p:nvSpPr>
        <p:spPr>
          <a:prstGeom prst="rect">
            <a:avLst/>
          </a:prstGeom>
        </p:spPr>
        <p:txBody>
          <a:bodyPr/>
          <a:lstStyle/>
          <a:p>
            <a:pPr/>
            <a:r>
              <a:t>Supervised Learning</a:t>
            </a:r>
          </a:p>
        </p:txBody>
      </p:sp>
      <p:sp>
        <p:nvSpPr>
          <p:cNvPr id="104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49" name="robot-teacher-classroom-19178615.jpg" descr="robot-teacher-classroom-19178615.jpg"/>
          <p:cNvPicPr>
            <a:picLocks noChangeAspect="1"/>
          </p:cNvPicPr>
          <p:nvPr/>
        </p:nvPicPr>
        <p:blipFill>
          <a:blip r:embed="rId2">
            <a:extLst/>
          </a:blip>
          <a:srcRect l="2895" t="6047" r="1" b="19427"/>
          <a:stretch>
            <a:fillRect/>
          </a:stretch>
        </p:blipFill>
        <p:spPr>
          <a:xfrm>
            <a:off x="1253579" y="3204964"/>
            <a:ext cx="10947978" cy="5248276"/>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2" y="0"/>
                </a:moveTo>
                <a:cubicBezTo>
                  <a:pt x="4477" y="0"/>
                  <a:pt x="4332" y="66"/>
                  <a:pt x="4271" y="145"/>
                </a:cubicBezTo>
                <a:cubicBezTo>
                  <a:pt x="4193" y="247"/>
                  <a:pt x="4131" y="254"/>
                  <a:pt x="4062" y="172"/>
                </a:cubicBezTo>
                <a:cubicBezTo>
                  <a:pt x="3989" y="83"/>
                  <a:pt x="611" y="28"/>
                  <a:pt x="242" y="109"/>
                </a:cubicBezTo>
                <a:cubicBezTo>
                  <a:pt x="171" y="125"/>
                  <a:pt x="269" y="993"/>
                  <a:pt x="359" y="1137"/>
                </a:cubicBezTo>
                <a:cubicBezTo>
                  <a:pt x="407" y="1215"/>
                  <a:pt x="423" y="1280"/>
                  <a:pt x="395" y="1282"/>
                </a:cubicBezTo>
                <a:cubicBezTo>
                  <a:pt x="366" y="1284"/>
                  <a:pt x="390" y="1360"/>
                  <a:pt x="449" y="1450"/>
                </a:cubicBezTo>
                <a:cubicBezTo>
                  <a:pt x="538" y="1587"/>
                  <a:pt x="547" y="1671"/>
                  <a:pt x="501" y="1947"/>
                </a:cubicBezTo>
                <a:cubicBezTo>
                  <a:pt x="468" y="2144"/>
                  <a:pt x="398" y="2294"/>
                  <a:pt x="329" y="2315"/>
                </a:cubicBezTo>
                <a:cubicBezTo>
                  <a:pt x="223" y="2347"/>
                  <a:pt x="214" y="2418"/>
                  <a:pt x="225" y="3190"/>
                </a:cubicBezTo>
                <a:cubicBezTo>
                  <a:pt x="242" y="4397"/>
                  <a:pt x="240" y="4375"/>
                  <a:pt x="376" y="4502"/>
                </a:cubicBezTo>
                <a:cubicBezTo>
                  <a:pt x="519" y="4635"/>
                  <a:pt x="613" y="5345"/>
                  <a:pt x="519" y="5583"/>
                </a:cubicBezTo>
                <a:cubicBezTo>
                  <a:pt x="482" y="5676"/>
                  <a:pt x="472" y="6021"/>
                  <a:pt x="493" y="6493"/>
                </a:cubicBezTo>
                <a:cubicBezTo>
                  <a:pt x="522" y="7151"/>
                  <a:pt x="512" y="7286"/>
                  <a:pt x="417" y="7484"/>
                </a:cubicBezTo>
                <a:cubicBezTo>
                  <a:pt x="356" y="7612"/>
                  <a:pt x="232" y="7715"/>
                  <a:pt x="137" y="7715"/>
                </a:cubicBezTo>
                <a:cubicBezTo>
                  <a:pt x="-77" y="7715"/>
                  <a:pt x="-30" y="7902"/>
                  <a:pt x="210" y="8010"/>
                </a:cubicBezTo>
                <a:cubicBezTo>
                  <a:pt x="405" y="8097"/>
                  <a:pt x="543" y="8278"/>
                  <a:pt x="508" y="8399"/>
                </a:cubicBezTo>
                <a:cubicBezTo>
                  <a:pt x="496" y="8440"/>
                  <a:pt x="722" y="8479"/>
                  <a:pt x="1011" y="8487"/>
                </a:cubicBezTo>
                <a:cubicBezTo>
                  <a:pt x="1489" y="8500"/>
                  <a:pt x="1536" y="8482"/>
                  <a:pt x="1536" y="8283"/>
                </a:cubicBezTo>
                <a:cubicBezTo>
                  <a:pt x="1536" y="8144"/>
                  <a:pt x="1496" y="8064"/>
                  <a:pt x="1428" y="8064"/>
                </a:cubicBezTo>
                <a:cubicBezTo>
                  <a:pt x="1301" y="8064"/>
                  <a:pt x="1223" y="7856"/>
                  <a:pt x="1293" y="7708"/>
                </a:cubicBezTo>
                <a:cubicBezTo>
                  <a:pt x="1320" y="7651"/>
                  <a:pt x="1455" y="7577"/>
                  <a:pt x="1593" y="7543"/>
                </a:cubicBezTo>
                <a:cubicBezTo>
                  <a:pt x="1731" y="7509"/>
                  <a:pt x="1956" y="7434"/>
                  <a:pt x="2094" y="7375"/>
                </a:cubicBezTo>
                <a:cubicBezTo>
                  <a:pt x="2396" y="7246"/>
                  <a:pt x="2449" y="7299"/>
                  <a:pt x="2403" y="7683"/>
                </a:cubicBezTo>
                <a:cubicBezTo>
                  <a:pt x="2376" y="7911"/>
                  <a:pt x="2386" y="7963"/>
                  <a:pt x="2449" y="7912"/>
                </a:cubicBezTo>
                <a:cubicBezTo>
                  <a:pt x="2588" y="7800"/>
                  <a:pt x="2725" y="8117"/>
                  <a:pt x="2733" y="8567"/>
                </a:cubicBezTo>
                <a:cubicBezTo>
                  <a:pt x="2737" y="8798"/>
                  <a:pt x="2758" y="9024"/>
                  <a:pt x="2780" y="9070"/>
                </a:cubicBezTo>
                <a:cubicBezTo>
                  <a:pt x="2844" y="9205"/>
                  <a:pt x="2827" y="9520"/>
                  <a:pt x="2732" y="9916"/>
                </a:cubicBezTo>
                <a:cubicBezTo>
                  <a:pt x="2647" y="10275"/>
                  <a:pt x="2548" y="10353"/>
                  <a:pt x="2255" y="10294"/>
                </a:cubicBezTo>
                <a:cubicBezTo>
                  <a:pt x="2133" y="10269"/>
                  <a:pt x="2072" y="10890"/>
                  <a:pt x="2184" y="11022"/>
                </a:cubicBezTo>
                <a:cubicBezTo>
                  <a:pt x="2228" y="11074"/>
                  <a:pt x="2246" y="11179"/>
                  <a:pt x="2224" y="11256"/>
                </a:cubicBezTo>
                <a:cubicBezTo>
                  <a:pt x="2194" y="11361"/>
                  <a:pt x="2204" y="11360"/>
                  <a:pt x="2267" y="11254"/>
                </a:cubicBezTo>
                <a:cubicBezTo>
                  <a:pt x="2355" y="11106"/>
                  <a:pt x="2588" y="11129"/>
                  <a:pt x="3099" y="11336"/>
                </a:cubicBezTo>
                <a:cubicBezTo>
                  <a:pt x="3464" y="11484"/>
                  <a:pt x="3420" y="11482"/>
                  <a:pt x="3909" y="11385"/>
                </a:cubicBezTo>
                <a:cubicBezTo>
                  <a:pt x="4124" y="11342"/>
                  <a:pt x="4329" y="11258"/>
                  <a:pt x="4365" y="11199"/>
                </a:cubicBezTo>
                <a:cubicBezTo>
                  <a:pt x="4407" y="11130"/>
                  <a:pt x="4473" y="11146"/>
                  <a:pt x="4548" y="11243"/>
                </a:cubicBezTo>
                <a:cubicBezTo>
                  <a:pt x="4652" y="11377"/>
                  <a:pt x="4679" y="11364"/>
                  <a:pt x="4762" y="11140"/>
                </a:cubicBezTo>
                <a:cubicBezTo>
                  <a:pt x="4894" y="10785"/>
                  <a:pt x="5152" y="10662"/>
                  <a:pt x="5201" y="10931"/>
                </a:cubicBezTo>
                <a:cubicBezTo>
                  <a:pt x="5221" y="11042"/>
                  <a:pt x="5211" y="11226"/>
                  <a:pt x="5177" y="11337"/>
                </a:cubicBezTo>
                <a:cubicBezTo>
                  <a:pt x="5138" y="11469"/>
                  <a:pt x="5136" y="11581"/>
                  <a:pt x="5171" y="11654"/>
                </a:cubicBezTo>
                <a:cubicBezTo>
                  <a:pt x="5229" y="11775"/>
                  <a:pt x="5134" y="11987"/>
                  <a:pt x="4927" y="12208"/>
                </a:cubicBezTo>
                <a:cubicBezTo>
                  <a:pt x="4652" y="12501"/>
                  <a:pt x="4663" y="13063"/>
                  <a:pt x="4947" y="13214"/>
                </a:cubicBezTo>
                <a:cubicBezTo>
                  <a:pt x="5021" y="13253"/>
                  <a:pt x="5075" y="13341"/>
                  <a:pt x="5069" y="13409"/>
                </a:cubicBezTo>
                <a:cubicBezTo>
                  <a:pt x="5062" y="13476"/>
                  <a:pt x="5112" y="13534"/>
                  <a:pt x="5180" y="13538"/>
                </a:cubicBezTo>
                <a:cubicBezTo>
                  <a:pt x="7108" y="13637"/>
                  <a:pt x="7146" y="13643"/>
                  <a:pt x="7165" y="13841"/>
                </a:cubicBezTo>
                <a:cubicBezTo>
                  <a:pt x="7176" y="13949"/>
                  <a:pt x="7165" y="14128"/>
                  <a:pt x="7141" y="14237"/>
                </a:cubicBezTo>
                <a:cubicBezTo>
                  <a:pt x="7117" y="14345"/>
                  <a:pt x="7096" y="14512"/>
                  <a:pt x="7094" y="14607"/>
                </a:cubicBezTo>
                <a:cubicBezTo>
                  <a:pt x="7093" y="14703"/>
                  <a:pt x="7044" y="14800"/>
                  <a:pt x="6986" y="14823"/>
                </a:cubicBezTo>
                <a:cubicBezTo>
                  <a:pt x="6928" y="14846"/>
                  <a:pt x="6752" y="15128"/>
                  <a:pt x="6595" y="15447"/>
                </a:cubicBezTo>
                <a:cubicBezTo>
                  <a:pt x="6151" y="16349"/>
                  <a:pt x="6110" y="16421"/>
                  <a:pt x="6040" y="16421"/>
                </a:cubicBezTo>
                <a:cubicBezTo>
                  <a:pt x="5933" y="16421"/>
                  <a:pt x="5959" y="17111"/>
                  <a:pt x="6068" y="17156"/>
                </a:cubicBezTo>
                <a:cubicBezTo>
                  <a:pt x="6163" y="17194"/>
                  <a:pt x="6408" y="16783"/>
                  <a:pt x="6355" y="16674"/>
                </a:cubicBezTo>
                <a:cubicBezTo>
                  <a:pt x="6340" y="16641"/>
                  <a:pt x="6387" y="16549"/>
                  <a:pt x="6458" y="16470"/>
                </a:cubicBezTo>
                <a:cubicBezTo>
                  <a:pt x="6530" y="16390"/>
                  <a:pt x="6950" y="15559"/>
                  <a:pt x="7391" y="14624"/>
                </a:cubicBezTo>
                <a:lnTo>
                  <a:pt x="8193" y="12922"/>
                </a:lnTo>
                <a:lnTo>
                  <a:pt x="8165" y="12267"/>
                </a:lnTo>
                <a:cubicBezTo>
                  <a:pt x="8130" y="11466"/>
                  <a:pt x="8184" y="11225"/>
                  <a:pt x="8390" y="11270"/>
                </a:cubicBezTo>
                <a:lnTo>
                  <a:pt x="8542" y="11303"/>
                </a:lnTo>
                <a:lnTo>
                  <a:pt x="8576" y="12811"/>
                </a:lnTo>
                <a:cubicBezTo>
                  <a:pt x="8608" y="14264"/>
                  <a:pt x="8576" y="14843"/>
                  <a:pt x="8464" y="14843"/>
                </a:cubicBezTo>
                <a:cubicBezTo>
                  <a:pt x="8378" y="14843"/>
                  <a:pt x="8340" y="15253"/>
                  <a:pt x="8398" y="15556"/>
                </a:cubicBezTo>
                <a:cubicBezTo>
                  <a:pt x="8428" y="15710"/>
                  <a:pt x="8453" y="15789"/>
                  <a:pt x="8455" y="15731"/>
                </a:cubicBezTo>
                <a:cubicBezTo>
                  <a:pt x="8457" y="15674"/>
                  <a:pt x="8527" y="15779"/>
                  <a:pt x="8611" y="15965"/>
                </a:cubicBezTo>
                <a:cubicBezTo>
                  <a:pt x="8695" y="16151"/>
                  <a:pt x="8758" y="16343"/>
                  <a:pt x="8751" y="16391"/>
                </a:cubicBezTo>
                <a:cubicBezTo>
                  <a:pt x="8744" y="16439"/>
                  <a:pt x="8802" y="16479"/>
                  <a:pt x="8880" y="16479"/>
                </a:cubicBezTo>
                <a:cubicBezTo>
                  <a:pt x="8959" y="16479"/>
                  <a:pt x="9103" y="16569"/>
                  <a:pt x="9202" y="16679"/>
                </a:cubicBezTo>
                <a:cubicBezTo>
                  <a:pt x="9300" y="16788"/>
                  <a:pt x="9403" y="16865"/>
                  <a:pt x="9430" y="16848"/>
                </a:cubicBezTo>
                <a:cubicBezTo>
                  <a:pt x="9458" y="16832"/>
                  <a:pt x="9577" y="16899"/>
                  <a:pt x="9696" y="16999"/>
                </a:cubicBezTo>
                <a:cubicBezTo>
                  <a:pt x="9815" y="17098"/>
                  <a:pt x="9982" y="17180"/>
                  <a:pt x="10065" y="17180"/>
                </a:cubicBezTo>
                <a:cubicBezTo>
                  <a:pt x="10149" y="17180"/>
                  <a:pt x="10282" y="17252"/>
                  <a:pt x="10361" y="17338"/>
                </a:cubicBezTo>
                <a:cubicBezTo>
                  <a:pt x="10560" y="17556"/>
                  <a:pt x="11677" y="17586"/>
                  <a:pt x="11865" y="17379"/>
                </a:cubicBezTo>
                <a:cubicBezTo>
                  <a:pt x="11941" y="17294"/>
                  <a:pt x="12124" y="17156"/>
                  <a:pt x="12271" y="17071"/>
                </a:cubicBezTo>
                <a:cubicBezTo>
                  <a:pt x="12418" y="16985"/>
                  <a:pt x="12550" y="16870"/>
                  <a:pt x="12567" y="16814"/>
                </a:cubicBezTo>
                <a:cubicBezTo>
                  <a:pt x="12583" y="16759"/>
                  <a:pt x="12643" y="16713"/>
                  <a:pt x="12699" y="16713"/>
                </a:cubicBezTo>
                <a:cubicBezTo>
                  <a:pt x="12843" y="16713"/>
                  <a:pt x="12885" y="16393"/>
                  <a:pt x="12794" y="16009"/>
                </a:cubicBezTo>
                <a:cubicBezTo>
                  <a:pt x="12747" y="15813"/>
                  <a:pt x="12735" y="15622"/>
                  <a:pt x="12764" y="15527"/>
                </a:cubicBezTo>
                <a:cubicBezTo>
                  <a:pt x="12819" y="15347"/>
                  <a:pt x="12770" y="14622"/>
                  <a:pt x="12690" y="14410"/>
                </a:cubicBezTo>
                <a:cubicBezTo>
                  <a:pt x="12661" y="14332"/>
                  <a:pt x="12653" y="14212"/>
                  <a:pt x="12674" y="14144"/>
                </a:cubicBezTo>
                <a:cubicBezTo>
                  <a:pt x="12694" y="14075"/>
                  <a:pt x="12690" y="14032"/>
                  <a:pt x="12664" y="14047"/>
                </a:cubicBezTo>
                <a:cubicBezTo>
                  <a:pt x="12581" y="14097"/>
                  <a:pt x="12354" y="13771"/>
                  <a:pt x="12403" y="13673"/>
                </a:cubicBezTo>
                <a:cubicBezTo>
                  <a:pt x="12470" y="13539"/>
                  <a:pt x="13688" y="13705"/>
                  <a:pt x="13761" y="13858"/>
                </a:cubicBezTo>
                <a:cubicBezTo>
                  <a:pt x="13803" y="13946"/>
                  <a:pt x="13803" y="14398"/>
                  <a:pt x="13761" y="15406"/>
                </a:cubicBezTo>
                <a:cubicBezTo>
                  <a:pt x="13640" y="18324"/>
                  <a:pt x="13683" y="19284"/>
                  <a:pt x="13936" y="19284"/>
                </a:cubicBezTo>
                <a:cubicBezTo>
                  <a:pt x="13991" y="19284"/>
                  <a:pt x="14051" y="19336"/>
                  <a:pt x="14070" y="19400"/>
                </a:cubicBezTo>
                <a:cubicBezTo>
                  <a:pt x="14089" y="19464"/>
                  <a:pt x="14142" y="19517"/>
                  <a:pt x="14187" y="19517"/>
                </a:cubicBezTo>
                <a:cubicBezTo>
                  <a:pt x="14342" y="19517"/>
                  <a:pt x="14603" y="20014"/>
                  <a:pt x="14569" y="20241"/>
                </a:cubicBezTo>
                <a:cubicBezTo>
                  <a:pt x="14545" y="20397"/>
                  <a:pt x="14567" y="20452"/>
                  <a:pt x="14649" y="20452"/>
                </a:cubicBezTo>
                <a:cubicBezTo>
                  <a:pt x="14711" y="20452"/>
                  <a:pt x="14778" y="20509"/>
                  <a:pt x="14798" y="20577"/>
                </a:cubicBezTo>
                <a:cubicBezTo>
                  <a:pt x="14819" y="20646"/>
                  <a:pt x="14869" y="20675"/>
                  <a:pt x="14911" y="20641"/>
                </a:cubicBezTo>
                <a:cubicBezTo>
                  <a:pt x="14954" y="20607"/>
                  <a:pt x="15020" y="20669"/>
                  <a:pt x="15060" y="20778"/>
                </a:cubicBezTo>
                <a:cubicBezTo>
                  <a:pt x="15174" y="21099"/>
                  <a:pt x="15415" y="21308"/>
                  <a:pt x="15575" y="21224"/>
                </a:cubicBezTo>
                <a:cubicBezTo>
                  <a:pt x="15678" y="21170"/>
                  <a:pt x="15728" y="21199"/>
                  <a:pt x="15752" y="21326"/>
                </a:cubicBezTo>
                <a:cubicBezTo>
                  <a:pt x="15771" y="21429"/>
                  <a:pt x="15854" y="21504"/>
                  <a:pt x="15948" y="21504"/>
                </a:cubicBezTo>
                <a:cubicBezTo>
                  <a:pt x="16014" y="21504"/>
                  <a:pt x="16074" y="21543"/>
                  <a:pt x="16111" y="21600"/>
                </a:cubicBezTo>
                <a:lnTo>
                  <a:pt x="17219" y="21600"/>
                </a:lnTo>
                <a:cubicBezTo>
                  <a:pt x="17264" y="21533"/>
                  <a:pt x="17351" y="21504"/>
                  <a:pt x="17495" y="21504"/>
                </a:cubicBezTo>
                <a:cubicBezTo>
                  <a:pt x="17646" y="21504"/>
                  <a:pt x="17840" y="21429"/>
                  <a:pt x="17925" y="21335"/>
                </a:cubicBezTo>
                <a:cubicBezTo>
                  <a:pt x="18011" y="21242"/>
                  <a:pt x="18105" y="21196"/>
                  <a:pt x="18133" y="21232"/>
                </a:cubicBezTo>
                <a:cubicBezTo>
                  <a:pt x="18197" y="21315"/>
                  <a:pt x="18423" y="21067"/>
                  <a:pt x="18630" y="20689"/>
                </a:cubicBezTo>
                <a:cubicBezTo>
                  <a:pt x="18760" y="20451"/>
                  <a:pt x="18788" y="20306"/>
                  <a:pt x="18788" y="19870"/>
                </a:cubicBezTo>
                <a:cubicBezTo>
                  <a:pt x="18788" y="19471"/>
                  <a:pt x="18760" y="19305"/>
                  <a:pt x="18678" y="19197"/>
                </a:cubicBezTo>
                <a:cubicBezTo>
                  <a:pt x="18528" y="19000"/>
                  <a:pt x="18421" y="18224"/>
                  <a:pt x="18501" y="17910"/>
                </a:cubicBezTo>
                <a:cubicBezTo>
                  <a:pt x="18548" y="17725"/>
                  <a:pt x="18543" y="17639"/>
                  <a:pt x="18479" y="17528"/>
                </a:cubicBezTo>
                <a:cubicBezTo>
                  <a:pt x="18388" y="17369"/>
                  <a:pt x="18368" y="16881"/>
                  <a:pt x="18449" y="16777"/>
                </a:cubicBezTo>
                <a:cubicBezTo>
                  <a:pt x="18478" y="16740"/>
                  <a:pt x="18516" y="16762"/>
                  <a:pt x="18536" y="16827"/>
                </a:cubicBezTo>
                <a:cubicBezTo>
                  <a:pt x="18592" y="17018"/>
                  <a:pt x="19855" y="16977"/>
                  <a:pt x="20084" y="16777"/>
                </a:cubicBezTo>
                <a:cubicBezTo>
                  <a:pt x="20191" y="16684"/>
                  <a:pt x="20332" y="16637"/>
                  <a:pt x="20398" y="16674"/>
                </a:cubicBezTo>
                <a:cubicBezTo>
                  <a:pt x="20464" y="16710"/>
                  <a:pt x="20556" y="16676"/>
                  <a:pt x="20602" y="16597"/>
                </a:cubicBezTo>
                <a:cubicBezTo>
                  <a:pt x="20674" y="16471"/>
                  <a:pt x="20671" y="16412"/>
                  <a:pt x="20574" y="16128"/>
                </a:cubicBezTo>
                <a:cubicBezTo>
                  <a:pt x="20453" y="15771"/>
                  <a:pt x="19615" y="14817"/>
                  <a:pt x="19468" y="14869"/>
                </a:cubicBezTo>
                <a:cubicBezTo>
                  <a:pt x="19393" y="14895"/>
                  <a:pt x="19368" y="14757"/>
                  <a:pt x="19335" y="14152"/>
                </a:cubicBezTo>
                <a:cubicBezTo>
                  <a:pt x="19313" y="13739"/>
                  <a:pt x="19304" y="13370"/>
                  <a:pt x="19316" y="13330"/>
                </a:cubicBezTo>
                <a:cubicBezTo>
                  <a:pt x="19338" y="13254"/>
                  <a:pt x="19508" y="13266"/>
                  <a:pt x="20197" y="13392"/>
                </a:cubicBezTo>
                <a:cubicBezTo>
                  <a:pt x="20507" y="13449"/>
                  <a:pt x="20652" y="13430"/>
                  <a:pt x="20712" y="13325"/>
                </a:cubicBezTo>
                <a:cubicBezTo>
                  <a:pt x="20758" y="13245"/>
                  <a:pt x="20834" y="13211"/>
                  <a:pt x="20881" y="13248"/>
                </a:cubicBezTo>
                <a:cubicBezTo>
                  <a:pt x="20938" y="13295"/>
                  <a:pt x="20965" y="13244"/>
                  <a:pt x="20965" y="13090"/>
                </a:cubicBezTo>
                <a:cubicBezTo>
                  <a:pt x="20965" y="12931"/>
                  <a:pt x="20938" y="12884"/>
                  <a:pt x="20875" y="12935"/>
                </a:cubicBezTo>
                <a:cubicBezTo>
                  <a:pt x="20820" y="12979"/>
                  <a:pt x="20741" y="12898"/>
                  <a:pt x="20666" y="12719"/>
                </a:cubicBezTo>
                <a:cubicBezTo>
                  <a:pt x="20506" y="12335"/>
                  <a:pt x="20152" y="12084"/>
                  <a:pt x="20041" y="12275"/>
                </a:cubicBezTo>
                <a:cubicBezTo>
                  <a:pt x="19946" y="12441"/>
                  <a:pt x="19929" y="12362"/>
                  <a:pt x="19882" y="11546"/>
                </a:cubicBezTo>
                <a:cubicBezTo>
                  <a:pt x="19846" y="10911"/>
                  <a:pt x="19908" y="10761"/>
                  <a:pt x="20069" y="11097"/>
                </a:cubicBezTo>
                <a:cubicBezTo>
                  <a:pt x="20164" y="11297"/>
                  <a:pt x="20203" y="11312"/>
                  <a:pt x="20322" y="11199"/>
                </a:cubicBezTo>
                <a:cubicBezTo>
                  <a:pt x="20484" y="11044"/>
                  <a:pt x="20497" y="10909"/>
                  <a:pt x="20377" y="10630"/>
                </a:cubicBezTo>
                <a:cubicBezTo>
                  <a:pt x="20316" y="10490"/>
                  <a:pt x="20289" y="10165"/>
                  <a:pt x="20286" y="9521"/>
                </a:cubicBezTo>
                <a:cubicBezTo>
                  <a:pt x="20281" y="8666"/>
                  <a:pt x="20290" y="8596"/>
                  <a:pt x="20428" y="8386"/>
                </a:cubicBezTo>
                <a:cubicBezTo>
                  <a:pt x="20534" y="8224"/>
                  <a:pt x="20574" y="8059"/>
                  <a:pt x="20573" y="7791"/>
                </a:cubicBezTo>
                <a:cubicBezTo>
                  <a:pt x="20571" y="7476"/>
                  <a:pt x="20562" y="7453"/>
                  <a:pt x="20512" y="7633"/>
                </a:cubicBezTo>
                <a:cubicBezTo>
                  <a:pt x="20466" y="7799"/>
                  <a:pt x="20436" y="7814"/>
                  <a:pt x="20375" y="7706"/>
                </a:cubicBezTo>
                <a:cubicBezTo>
                  <a:pt x="20264" y="7514"/>
                  <a:pt x="20275" y="5152"/>
                  <a:pt x="20386" y="5062"/>
                </a:cubicBezTo>
                <a:cubicBezTo>
                  <a:pt x="20428" y="5028"/>
                  <a:pt x="20463" y="4914"/>
                  <a:pt x="20463" y="4809"/>
                </a:cubicBezTo>
                <a:cubicBezTo>
                  <a:pt x="20463" y="4665"/>
                  <a:pt x="20410" y="4616"/>
                  <a:pt x="20253" y="4616"/>
                </a:cubicBezTo>
                <a:cubicBezTo>
                  <a:pt x="20104" y="4616"/>
                  <a:pt x="20044" y="4566"/>
                  <a:pt x="20044" y="4441"/>
                </a:cubicBezTo>
                <a:cubicBezTo>
                  <a:pt x="20044" y="4345"/>
                  <a:pt x="20019" y="4227"/>
                  <a:pt x="19988" y="4180"/>
                </a:cubicBezTo>
                <a:cubicBezTo>
                  <a:pt x="19901" y="4046"/>
                  <a:pt x="19389" y="4073"/>
                  <a:pt x="19430" y="4209"/>
                </a:cubicBezTo>
                <a:cubicBezTo>
                  <a:pt x="19449" y="4274"/>
                  <a:pt x="19419" y="4361"/>
                  <a:pt x="19363" y="4404"/>
                </a:cubicBezTo>
                <a:cubicBezTo>
                  <a:pt x="19256" y="4486"/>
                  <a:pt x="19016" y="4973"/>
                  <a:pt x="19011" y="5116"/>
                </a:cubicBezTo>
                <a:cubicBezTo>
                  <a:pt x="19010" y="5162"/>
                  <a:pt x="18909" y="5201"/>
                  <a:pt x="18787" y="5201"/>
                </a:cubicBezTo>
                <a:cubicBezTo>
                  <a:pt x="18586" y="5201"/>
                  <a:pt x="18544" y="5257"/>
                  <a:pt x="18351" y="5785"/>
                </a:cubicBezTo>
                <a:cubicBezTo>
                  <a:pt x="18167" y="6292"/>
                  <a:pt x="18115" y="6365"/>
                  <a:pt x="17966" y="6334"/>
                </a:cubicBezTo>
                <a:cubicBezTo>
                  <a:pt x="17830" y="6307"/>
                  <a:pt x="17796" y="6343"/>
                  <a:pt x="17802" y="6507"/>
                </a:cubicBezTo>
                <a:cubicBezTo>
                  <a:pt x="17807" y="6622"/>
                  <a:pt x="17781" y="6717"/>
                  <a:pt x="17745" y="6718"/>
                </a:cubicBezTo>
                <a:cubicBezTo>
                  <a:pt x="17709" y="6720"/>
                  <a:pt x="17661" y="6760"/>
                  <a:pt x="17638" y="6808"/>
                </a:cubicBezTo>
                <a:cubicBezTo>
                  <a:pt x="17615" y="6856"/>
                  <a:pt x="17550" y="6896"/>
                  <a:pt x="17494" y="6896"/>
                </a:cubicBezTo>
                <a:cubicBezTo>
                  <a:pt x="17418" y="6896"/>
                  <a:pt x="17392" y="6983"/>
                  <a:pt x="17392" y="7234"/>
                </a:cubicBezTo>
                <a:cubicBezTo>
                  <a:pt x="17392" y="7697"/>
                  <a:pt x="17097" y="8064"/>
                  <a:pt x="16725" y="8064"/>
                </a:cubicBezTo>
                <a:cubicBezTo>
                  <a:pt x="16530" y="8064"/>
                  <a:pt x="16445" y="8115"/>
                  <a:pt x="16420" y="8249"/>
                </a:cubicBezTo>
                <a:cubicBezTo>
                  <a:pt x="16357" y="8592"/>
                  <a:pt x="16248" y="8341"/>
                  <a:pt x="16217" y="7783"/>
                </a:cubicBezTo>
                <a:cubicBezTo>
                  <a:pt x="16188" y="7277"/>
                  <a:pt x="16200" y="7204"/>
                  <a:pt x="16346" y="6945"/>
                </a:cubicBezTo>
                <a:cubicBezTo>
                  <a:pt x="16471" y="6726"/>
                  <a:pt x="16485" y="6663"/>
                  <a:pt x="16409" y="6663"/>
                </a:cubicBezTo>
                <a:cubicBezTo>
                  <a:pt x="16178" y="6663"/>
                  <a:pt x="16017" y="5964"/>
                  <a:pt x="16173" y="5637"/>
                </a:cubicBezTo>
                <a:cubicBezTo>
                  <a:pt x="16223" y="5532"/>
                  <a:pt x="16214" y="5401"/>
                  <a:pt x="16132" y="5080"/>
                </a:cubicBezTo>
                <a:cubicBezTo>
                  <a:pt x="16030" y="4681"/>
                  <a:pt x="16029" y="4651"/>
                  <a:pt x="16122" y="4508"/>
                </a:cubicBezTo>
                <a:cubicBezTo>
                  <a:pt x="16251" y="4308"/>
                  <a:pt x="16246" y="4090"/>
                  <a:pt x="16111" y="4090"/>
                </a:cubicBezTo>
                <a:cubicBezTo>
                  <a:pt x="16052" y="4090"/>
                  <a:pt x="15955" y="3960"/>
                  <a:pt x="15894" y="3799"/>
                </a:cubicBezTo>
                <a:cubicBezTo>
                  <a:pt x="15749" y="3412"/>
                  <a:pt x="15533" y="3412"/>
                  <a:pt x="15448" y="3799"/>
                </a:cubicBezTo>
                <a:cubicBezTo>
                  <a:pt x="15413" y="3960"/>
                  <a:pt x="15351" y="4090"/>
                  <a:pt x="15309" y="4090"/>
                </a:cubicBezTo>
                <a:cubicBezTo>
                  <a:pt x="15268" y="4090"/>
                  <a:pt x="15175" y="4220"/>
                  <a:pt x="15104" y="4379"/>
                </a:cubicBezTo>
                <a:cubicBezTo>
                  <a:pt x="14962" y="4696"/>
                  <a:pt x="14879" y="4671"/>
                  <a:pt x="14879" y="4311"/>
                </a:cubicBezTo>
                <a:cubicBezTo>
                  <a:pt x="14879" y="4105"/>
                  <a:pt x="14848" y="4082"/>
                  <a:pt x="14614" y="4113"/>
                </a:cubicBezTo>
                <a:cubicBezTo>
                  <a:pt x="14444" y="4136"/>
                  <a:pt x="14349" y="4203"/>
                  <a:pt x="14349" y="4299"/>
                </a:cubicBezTo>
                <a:cubicBezTo>
                  <a:pt x="14349" y="4487"/>
                  <a:pt x="14205" y="4683"/>
                  <a:pt x="14134" y="4591"/>
                </a:cubicBezTo>
                <a:cubicBezTo>
                  <a:pt x="14104" y="4554"/>
                  <a:pt x="14097" y="4579"/>
                  <a:pt x="14117" y="4647"/>
                </a:cubicBezTo>
                <a:cubicBezTo>
                  <a:pt x="14138" y="4718"/>
                  <a:pt x="14052" y="4872"/>
                  <a:pt x="13917" y="5008"/>
                </a:cubicBezTo>
                <a:cubicBezTo>
                  <a:pt x="13734" y="5191"/>
                  <a:pt x="13583" y="5241"/>
                  <a:pt x="13260" y="5224"/>
                </a:cubicBezTo>
                <a:cubicBezTo>
                  <a:pt x="12854" y="5202"/>
                  <a:pt x="12841" y="5192"/>
                  <a:pt x="12841" y="4908"/>
                </a:cubicBezTo>
                <a:cubicBezTo>
                  <a:pt x="12841" y="4737"/>
                  <a:pt x="12871" y="4628"/>
                  <a:pt x="12912" y="4645"/>
                </a:cubicBezTo>
                <a:cubicBezTo>
                  <a:pt x="13027" y="4694"/>
                  <a:pt x="13004" y="3549"/>
                  <a:pt x="12888" y="3456"/>
                </a:cubicBezTo>
                <a:cubicBezTo>
                  <a:pt x="12809" y="3392"/>
                  <a:pt x="12818" y="3335"/>
                  <a:pt x="12953" y="3040"/>
                </a:cubicBezTo>
                <a:cubicBezTo>
                  <a:pt x="13039" y="2851"/>
                  <a:pt x="13131" y="2724"/>
                  <a:pt x="13157" y="2757"/>
                </a:cubicBezTo>
                <a:cubicBezTo>
                  <a:pt x="13231" y="2852"/>
                  <a:pt x="13213" y="2402"/>
                  <a:pt x="13137" y="2244"/>
                </a:cubicBezTo>
                <a:cubicBezTo>
                  <a:pt x="13045" y="2051"/>
                  <a:pt x="12925" y="2068"/>
                  <a:pt x="12925" y="2275"/>
                </a:cubicBezTo>
                <a:cubicBezTo>
                  <a:pt x="12925" y="2521"/>
                  <a:pt x="12714" y="2722"/>
                  <a:pt x="12536" y="2648"/>
                </a:cubicBezTo>
                <a:cubicBezTo>
                  <a:pt x="12342" y="2567"/>
                  <a:pt x="12240" y="2760"/>
                  <a:pt x="12316" y="3059"/>
                </a:cubicBezTo>
                <a:cubicBezTo>
                  <a:pt x="12396" y="3370"/>
                  <a:pt x="12334" y="3507"/>
                  <a:pt x="12113" y="3507"/>
                </a:cubicBezTo>
                <a:cubicBezTo>
                  <a:pt x="11931" y="3507"/>
                  <a:pt x="11920" y="3528"/>
                  <a:pt x="11920" y="3909"/>
                </a:cubicBezTo>
                <a:cubicBezTo>
                  <a:pt x="11920" y="4130"/>
                  <a:pt x="11895" y="4344"/>
                  <a:pt x="11864" y="4384"/>
                </a:cubicBezTo>
                <a:cubicBezTo>
                  <a:pt x="11833" y="4424"/>
                  <a:pt x="11820" y="4503"/>
                  <a:pt x="11837" y="4559"/>
                </a:cubicBezTo>
                <a:cubicBezTo>
                  <a:pt x="11853" y="4614"/>
                  <a:pt x="11839" y="4693"/>
                  <a:pt x="11807" y="4735"/>
                </a:cubicBezTo>
                <a:cubicBezTo>
                  <a:pt x="11717" y="4851"/>
                  <a:pt x="11585" y="4565"/>
                  <a:pt x="11585" y="4255"/>
                </a:cubicBezTo>
                <a:cubicBezTo>
                  <a:pt x="11585" y="4064"/>
                  <a:pt x="11561" y="4001"/>
                  <a:pt x="11505" y="4046"/>
                </a:cubicBezTo>
                <a:cubicBezTo>
                  <a:pt x="11459" y="4083"/>
                  <a:pt x="11393" y="4004"/>
                  <a:pt x="11352" y="3866"/>
                </a:cubicBezTo>
                <a:cubicBezTo>
                  <a:pt x="11251" y="3527"/>
                  <a:pt x="10885" y="3520"/>
                  <a:pt x="10843" y="3856"/>
                </a:cubicBezTo>
                <a:cubicBezTo>
                  <a:pt x="10822" y="4025"/>
                  <a:pt x="10768" y="4090"/>
                  <a:pt x="10645" y="4090"/>
                </a:cubicBezTo>
                <a:cubicBezTo>
                  <a:pt x="10460" y="4090"/>
                  <a:pt x="10395" y="3955"/>
                  <a:pt x="10387" y="3544"/>
                </a:cubicBezTo>
                <a:cubicBezTo>
                  <a:pt x="10380" y="3201"/>
                  <a:pt x="10208" y="2930"/>
                  <a:pt x="9993" y="2925"/>
                </a:cubicBezTo>
                <a:cubicBezTo>
                  <a:pt x="9792" y="2921"/>
                  <a:pt x="9490" y="3448"/>
                  <a:pt x="9491" y="3799"/>
                </a:cubicBezTo>
                <a:cubicBezTo>
                  <a:pt x="9492" y="3998"/>
                  <a:pt x="9449" y="4038"/>
                  <a:pt x="9206" y="4067"/>
                </a:cubicBezTo>
                <a:cubicBezTo>
                  <a:pt x="8958" y="4097"/>
                  <a:pt x="8910" y="4066"/>
                  <a:pt x="8834" y="3822"/>
                </a:cubicBezTo>
                <a:cubicBezTo>
                  <a:pt x="8761" y="3588"/>
                  <a:pt x="8696" y="3539"/>
                  <a:pt x="8436" y="3522"/>
                </a:cubicBezTo>
                <a:cubicBezTo>
                  <a:pt x="8152" y="3502"/>
                  <a:pt x="8124" y="3523"/>
                  <a:pt x="8124" y="3749"/>
                </a:cubicBezTo>
                <a:cubicBezTo>
                  <a:pt x="8124" y="3898"/>
                  <a:pt x="8079" y="4020"/>
                  <a:pt x="8012" y="4057"/>
                </a:cubicBezTo>
                <a:cubicBezTo>
                  <a:pt x="7869" y="4136"/>
                  <a:pt x="7869" y="4462"/>
                  <a:pt x="8012" y="4734"/>
                </a:cubicBezTo>
                <a:cubicBezTo>
                  <a:pt x="8129" y="4956"/>
                  <a:pt x="8160" y="5315"/>
                  <a:pt x="8072" y="5429"/>
                </a:cubicBezTo>
                <a:cubicBezTo>
                  <a:pt x="8043" y="5466"/>
                  <a:pt x="8004" y="5442"/>
                  <a:pt x="7985" y="5375"/>
                </a:cubicBezTo>
                <a:cubicBezTo>
                  <a:pt x="7962" y="5299"/>
                  <a:pt x="7894" y="5334"/>
                  <a:pt x="7799" y="5472"/>
                </a:cubicBezTo>
                <a:cubicBezTo>
                  <a:pt x="7453" y="5972"/>
                  <a:pt x="7242" y="5898"/>
                  <a:pt x="7488" y="5362"/>
                </a:cubicBezTo>
                <a:cubicBezTo>
                  <a:pt x="7617" y="5079"/>
                  <a:pt x="7642" y="4928"/>
                  <a:pt x="7638" y="4428"/>
                </a:cubicBezTo>
                <a:cubicBezTo>
                  <a:pt x="7632" y="3623"/>
                  <a:pt x="7468" y="3264"/>
                  <a:pt x="7067" y="3183"/>
                </a:cubicBezTo>
                <a:cubicBezTo>
                  <a:pt x="6910" y="3152"/>
                  <a:pt x="6769" y="3083"/>
                  <a:pt x="6753" y="3030"/>
                </a:cubicBezTo>
                <a:cubicBezTo>
                  <a:pt x="6738" y="2977"/>
                  <a:pt x="6724" y="2733"/>
                  <a:pt x="6723" y="2489"/>
                </a:cubicBezTo>
                <a:cubicBezTo>
                  <a:pt x="6722" y="2245"/>
                  <a:pt x="6709" y="1855"/>
                  <a:pt x="6693" y="1622"/>
                </a:cubicBezTo>
                <a:lnTo>
                  <a:pt x="6665" y="1199"/>
                </a:lnTo>
                <a:lnTo>
                  <a:pt x="6177" y="1179"/>
                </a:lnTo>
                <a:lnTo>
                  <a:pt x="5689" y="1158"/>
                </a:lnTo>
                <a:lnTo>
                  <a:pt x="5676" y="1643"/>
                </a:lnTo>
                <a:cubicBezTo>
                  <a:pt x="5666" y="1996"/>
                  <a:pt x="5690" y="2173"/>
                  <a:pt x="5763" y="2290"/>
                </a:cubicBezTo>
                <a:cubicBezTo>
                  <a:pt x="5857" y="2443"/>
                  <a:pt x="5856" y="2463"/>
                  <a:pt x="5723" y="2684"/>
                </a:cubicBezTo>
                <a:cubicBezTo>
                  <a:pt x="5550" y="2972"/>
                  <a:pt x="5411" y="2985"/>
                  <a:pt x="5337" y="2718"/>
                </a:cubicBezTo>
                <a:cubicBezTo>
                  <a:pt x="5305" y="2605"/>
                  <a:pt x="5279" y="2555"/>
                  <a:pt x="5278" y="2605"/>
                </a:cubicBezTo>
                <a:cubicBezTo>
                  <a:pt x="5277" y="2656"/>
                  <a:pt x="5226" y="2640"/>
                  <a:pt x="5165" y="2571"/>
                </a:cubicBezTo>
                <a:cubicBezTo>
                  <a:pt x="5093" y="2490"/>
                  <a:pt x="5053" y="2327"/>
                  <a:pt x="5053" y="2109"/>
                </a:cubicBezTo>
                <a:cubicBezTo>
                  <a:pt x="5053" y="1847"/>
                  <a:pt x="5025" y="1762"/>
                  <a:pt x="4928" y="1733"/>
                </a:cubicBezTo>
                <a:cubicBezTo>
                  <a:pt x="4811" y="1698"/>
                  <a:pt x="4802" y="1638"/>
                  <a:pt x="4802" y="848"/>
                </a:cubicBezTo>
                <a:lnTo>
                  <a:pt x="4802" y="0"/>
                </a:lnTo>
                <a:lnTo>
                  <a:pt x="4592" y="0"/>
                </a:lnTo>
                <a:close/>
                <a:moveTo>
                  <a:pt x="17217" y="3218"/>
                </a:moveTo>
                <a:cubicBezTo>
                  <a:pt x="16901" y="3222"/>
                  <a:pt x="16867" y="3249"/>
                  <a:pt x="16725" y="3613"/>
                </a:cubicBezTo>
                <a:cubicBezTo>
                  <a:pt x="16631" y="3855"/>
                  <a:pt x="16577" y="4128"/>
                  <a:pt x="16583" y="4327"/>
                </a:cubicBezTo>
                <a:cubicBezTo>
                  <a:pt x="16597" y="4823"/>
                  <a:pt x="16717" y="5336"/>
                  <a:pt x="16852" y="5472"/>
                </a:cubicBezTo>
                <a:cubicBezTo>
                  <a:pt x="17030" y="5652"/>
                  <a:pt x="17294" y="5635"/>
                  <a:pt x="17431" y="5434"/>
                </a:cubicBezTo>
                <a:cubicBezTo>
                  <a:pt x="17496" y="5338"/>
                  <a:pt x="17586" y="5288"/>
                  <a:pt x="17630" y="5323"/>
                </a:cubicBezTo>
                <a:cubicBezTo>
                  <a:pt x="17761" y="5429"/>
                  <a:pt x="17851" y="5064"/>
                  <a:pt x="17851" y="4430"/>
                </a:cubicBezTo>
                <a:cubicBezTo>
                  <a:pt x="17851" y="3939"/>
                  <a:pt x="17825" y="3776"/>
                  <a:pt x="17704" y="3523"/>
                </a:cubicBezTo>
                <a:cubicBezTo>
                  <a:pt x="17576" y="3256"/>
                  <a:pt x="17511" y="3214"/>
                  <a:pt x="17217" y="3218"/>
                </a:cubicBezTo>
                <a:close/>
                <a:moveTo>
                  <a:pt x="21410" y="5777"/>
                </a:moveTo>
                <a:cubicBezTo>
                  <a:pt x="21342" y="5777"/>
                  <a:pt x="21308" y="5837"/>
                  <a:pt x="21324" y="5924"/>
                </a:cubicBezTo>
                <a:cubicBezTo>
                  <a:pt x="21339" y="6005"/>
                  <a:pt x="21326" y="6103"/>
                  <a:pt x="21295" y="6143"/>
                </a:cubicBezTo>
                <a:cubicBezTo>
                  <a:pt x="21259" y="6190"/>
                  <a:pt x="21261" y="6273"/>
                  <a:pt x="21304" y="6380"/>
                </a:cubicBezTo>
                <a:cubicBezTo>
                  <a:pt x="21421" y="6674"/>
                  <a:pt x="21523" y="6572"/>
                  <a:pt x="21523" y="6161"/>
                </a:cubicBezTo>
                <a:cubicBezTo>
                  <a:pt x="21523" y="5854"/>
                  <a:pt x="21500" y="5777"/>
                  <a:pt x="21410" y="5777"/>
                </a:cubicBezTo>
                <a:close/>
                <a:moveTo>
                  <a:pt x="1917" y="13773"/>
                </a:moveTo>
                <a:cubicBezTo>
                  <a:pt x="1758" y="13787"/>
                  <a:pt x="1600" y="13908"/>
                  <a:pt x="1486" y="14130"/>
                </a:cubicBezTo>
                <a:cubicBezTo>
                  <a:pt x="1337" y="14421"/>
                  <a:pt x="1313" y="14550"/>
                  <a:pt x="1314" y="15035"/>
                </a:cubicBezTo>
                <a:cubicBezTo>
                  <a:pt x="1316" y="15636"/>
                  <a:pt x="1395" y="15952"/>
                  <a:pt x="1603" y="16190"/>
                </a:cubicBezTo>
                <a:cubicBezTo>
                  <a:pt x="1739" y="16346"/>
                  <a:pt x="1860" y="16317"/>
                  <a:pt x="2111" y="16064"/>
                </a:cubicBezTo>
                <a:cubicBezTo>
                  <a:pt x="2197" y="15978"/>
                  <a:pt x="2302" y="15934"/>
                  <a:pt x="2344" y="15968"/>
                </a:cubicBezTo>
                <a:cubicBezTo>
                  <a:pt x="2391" y="16006"/>
                  <a:pt x="2456" y="15892"/>
                  <a:pt x="2510" y="15674"/>
                </a:cubicBezTo>
                <a:cubicBezTo>
                  <a:pt x="2627" y="15199"/>
                  <a:pt x="2548" y="14420"/>
                  <a:pt x="2345" y="14054"/>
                </a:cubicBezTo>
                <a:cubicBezTo>
                  <a:pt x="2233" y="13851"/>
                  <a:pt x="2075" y="13759"/>
                  <a:pt x="1917" y="13773"/>
                </a:cubicBezTo>
                <a:close/>
              </a:path>
            </a:pathLst>
          </a:cu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51"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corresponds to a specific </a:t>
            </a:r>
            <a:r>
              <a:rPr>
                <a:solidFill>
                  <a:schemeClr val="accent1">
                    <a:satOff val="-3355"/>
                    <a:lumOff val="26614"/>
                  </a:schemeClr>
                </a:solidFill>
                <a:latin typeface="Helvetica Neue Light"/>
                <a:ea typeface="Helvetica Neue Light"/>
                <a:cs typeface="Helvetica Neue Light"/>
                <a:sym typeface="Helvetica Neue Light"/>
              </a:rPr>
              <a:t>value</a:t>
            </a:r>
            <a:r>
              <a:t> of the target variable</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regression</a:t>
            </a:r>
            <a:r>
              <a:t> is to predict or approximate the value of a function at previously unseen points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Linear Regression</a:t>
            </a:r>
          </a:p>
          <a:p>
            <a:pPr lvl="1">
              <a:spcBef>
                <a:spcPts val="2400"/>
              </a:spcBef>
            </a:pPr>
            <a:r>
              <a:t>Neural Networks</a:t>
            </a:r>
          </a:p>
        </p:txBody>
      </p:sp>
      <p:sp>
        <p:nvSpPr>
          <p:cNvPr id="1052" name="Supervised Learning - Regression"/>
          <p:cNvSpPr txBox="1"/>
          <p:nvPr>
            <p:ph type="title"/>
          </p:nvPr>
        </p:nvSpPr>
        <p:spPr>
          <a:prstGeom prst="rect">
            <a:avLst/>
          </a:prstGeom>
        </p:spPr>
        <p:txBody>
          <a:bodyPr/>
          <a:lstStyle/>
          <a:p>
            <a:pPr/>
            <a:r>
              <a:t>Supervised Learning - Regression</a:t>
            </a:r>
          </a:p>
        </p:txBody>
      </p:sp>
      <p:grpSp>
        <p:nvGrpSpPr>
          <p:cNvPr id="1060" name="Group"/>
          <p:cNvGrpSpPr/>
          <p:nvPr/>
        </p:nvGrpSpPr>
        <p:grpSpPr>
          <a:xfrm>
            <a:off x="8928989" y="3199485"/>
            <a:ext cx="4174578" cy="5779415"/>
            <a:chOff x="0" y="-1169314"/>
            <a:chExt cx="4174577" cy="5779414"/>
          </a:xfrm>
        </p:grpSpPr>
        <p:graphicFrame>
          <p:nvGraphicFramePr>
            <p:cNvPr id="1053"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54"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55"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56"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57"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58" name="value"/>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value</a:t>
              </a:r>
            </a:p>
          </p:txBody>
        </p:sp>
        <p:sp>
          <p:nvSpPr>
            <p:cNvPr id="1059"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62" name="Supervised Learning - Regression"/>
          <p:cNvSpPr txBox="1"/>
          <p:nvPr>
            <p:ph type="title"/>
          </p:nvPr>
        </p:nvSpPr>
        <p:spPr>
          <a:prstGeom prst="rect">
            <a:avLst/>
          </a:prstGeom>
        </p:spPr>
        <p:txBody>
          <a:bodyPr/>
          <a:lstStyle/>
          <a:p>
            <a:pPr/>
            <a:r>
              <a:t>Supervised Learning - Regression</a:t>
            </a:r>
          </a:p>
        </p:txBody>
      </p:sp>
      <p:grpSp>
        <p:nvGrpSpPr>
          <p:cNvPr id="1070" name="Group"/>
          <p:cNvGrpSpPr/>
          <p:nvPr/>
        </p:nvGrpSpPr>
        <p:grpSpPr>
          <a:xfrm>
            <a:off x="8928989" y="3199485"/>
            <a:ext cx="4174578" cy="5779415"/>
            <a:chOff x="0" y="-1169314"/>
            <a:chExt cx="4174577" cy="5779414"/>
          </a:xfrm>
        </p:grpSpPr>
        <p:graphicFrame>
          <p:nvGraphicFramePr>
            <p:cNvPr id="1063"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64"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65"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66"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67"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68" name="value"/>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value</a:t>
              </a:r>
            </a:p>
          </p:txBody>
        </p:sp>
        <p:sp>
          <p:nvSpPr>
            <p:cNvPr id="1069"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
        <p:nvSpPr>
          <p:cNvPr id="1071"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corresponds to a specific </a:t>
            </a:r>
            <a:r>
              <a:rPr>
                <a:solidFill>
                  <a:schemeClr val="accent1">
                    <a:satOff val="-3355"/>
                    <a:lumOff val="26614"/>
                  </a:schemeClr>
                </a:solidFill>
                <a:latin typeface="Helvetica Neue Light"/>
                <a:ea typeface="Helvetica Neue Light"/>
                <a:cs typeface="Helvetica Neue Light"/>
                <a:sym typeface="Helvetica Neue Light"/>
              </a:rPr>
              <a:t>value</a:t>
            </a:r>
            <a:r>
              <a:t> of the target variable</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regression</a:t>
            </a:r>
            <a:r>
              <a:t> is to predict or approximate the value of a function at previously unseen points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Linear Regression</a:t>
            </a:r>
          </a:p>
          <a:p>
            <a:pPr lvl="1">
              <a:spcBef>
                <a:spcPts val="2400"/>
              </a:spcBef>
            </a:pPr>
            <a:r>
              <a:t>Neural Networks</a:t>
            </a:r>
          </a:p>
        </p:txBody>
      </p:sp>
      <p:sp>
        <p:nvSpPr>
          <p:cNvPr id="1072" name="Two fundamental types of problems:…"/>
          <p:cNvSpPr txBox="1"/>
          <p:nvPr/>
        </p:nvSpPr>
        <p:spPr>
          <a:xfrm>
            <a:off x="733425" y="5692775"/>
            <a:ext cx="8607971" cy="177601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2400"/>
              </a:spcBef>
              <a:buSzPct val="100000"/>
              <a:buChar char="•"/>
              <a:defRPr sz="2400"/>
            </a:pPr>
            <a:r>
              <a:t>Two fundamental types of problems:</a:t>
            </a:r>
          </a:p>
          <a:p>
            <a:pPr lvl="1" marL="690684" indent="-246184" algn="l">
              <a:spcBef>
                <a:spcPts val="2400"/>
              </a:spcBef>
              <a:buSzPct val="100000"/>
              <a:buChar char="•"/>
              <a:defRPr sz="2400">
                <a:solidFill>
                  <a:schemeClr val="accent6">
                    <a:satOff val="24555"/>
                    <a:lumOff val="22232"/>
                  </a:schemeClr>
                </a:solidFill>
                <a:latin typeface="Helvetica Neue Light"/>
                <a:ea typeface="Helvetica Neue Light"/>
                <a:cs typeface="Helvetica Neue Light"/>
                <a:sym typeface="Helvetica Neue Light"/>
              </a:defRPr>
            </a:pPr>
            <a:r>
              <a:t>Regression (continuous output value)</a:t>
            </a:r>
          </a:p>
          <a:p>
            <a:pPr lvl="1" marL="690684" indent="-246184" algn="l">
              <a:spcBef>
                <a:spcPts val="2400"/>
              </a:spcBef>
              <a:buSzPct val="100000"/>
              <a:buChar char="•"/>
              <a:defRPr sz="2400"/>
            </a:pPr>
            <a:r>
              <a:t>Classification (discrete output value)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74" name="Supervised Learning - Classification"/>
          <p:cNvSpPr txBox="1"/>
          <p:nvPr>
            <p:ph type="title"/>
          </p:nvPr>
        </p:nvSpPr>
        <p:spPr>
          <a:prstGeom prst="rect">
            <a:avLst/>
          </a:prstGeom>
        </p:spPr>
        <p:txBody>
          <a:bodyPr/>
          <a:lstStyle/>
          <a:p>
            <a:pPr/>
            <a:r>
              <a:t>Supervised Learning - Classification</a:t>
            </a:r>
          </a:p>
        </p:txBody>
      </p:sp>
      <p:sp>
        <p:nvSpPr>
          <p:cNvPr id="107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76"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belongs to a specific </a:t>
            </a:r>
            <a:r>
              <a:rPr>
                <a:solidFill>
                  <a:schemeClr val="accent1">
                    <a:satOff val="-3355"/>
                    <a:lumOff val="26614"/>
                  </a:schemeClr>
                </a:solidFill>
                <a:latin typeface="Helvetica Neue Light"/>
                <a:ea typeface="Helvetica Neue Light"/>
                <a:cs typeface="Helvetica Neue Light"/>
                <a:sym typeface="Helvetica Neue Light"/>
              </a:rPr>
              <a:t>class</a:t>
            </a:r>
            <a:r>
              <a:t> or has a specific </a:t>
            </a:r>
            <a:r>
              <a:rPr>
                <a:solidFill>
                  <a:schemeClr val="accent1">
                    <a:satOff val="-3355"/>
                    <a:lumOff val="26614"/>
                  </a:schemeClr>
                </a:solidFill>
                <a:latin typeface="Helvetica Neue Light"/>
                <a:ea typeface="Helvetica Neue Light"/>
                <a:cs typeface="Helvetica Neue Light"/>
                <a:sym typeface="Helvetica Neue Light"/>
              </a:rPr>
              <a:t>label</a:t>
            </a:r>
            <a:r>
              <a:t>.</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classification</a:t>
            </a:r>
            <a:r>
              <a:t> is to predict to which class a previously unseen sample belongs to by learning defining regularities of each class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Logistic Regression</a:t>
            </a:r>
          </a:p>
          <a:p>
            <a:pPr lvl="1">
              <a:spcBef>
                <a:spcPts val="2400"/>
              </a:spcBef>
            </a:pPr>
            <a:r>
              <a:t>Neural Networks</a:t>
            </a:r>
          </a:p>
        </p:txBody>
      </p:sp>
      <p:sp>
        <p:nvSpPr>
          <p:cNvPr id="1077" name="Two fundamental types of problems:…"/>
          <p:cNvSpPr txBox="1"/>
          <p:nvPr/>
        </p:nvSpPr>
        <p:spPr>
          <a:xfrm>
            <a:off x="733425" y="5962082"/>
            <a:ext cx="8607971" cy="1918837"/>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2400"/>
              </a:spcBef>
              <a:buSzPct val="100000"/>
              <a:buChar char="•"/>
              <a:defRPr sz="2400"/>
            </a:pPr>
            <a:r>
              <a:t>Two fundamental types of problems:</a:t>
            </a:r>
          </a:p>
          <a:p>
            <a:pPr lvl="1" marL="690684" indent="-246184" algn="l">
              <a:spcBef>
                <a:spcPts val="2400"/>
              </a:spcBef>
              <a:buSzPct val="100000"/>
              <a:buChar char="•"/>
              <a:defRPr sz="2400"/>
            </a:pPr>
            <a:r>
              <a:t>Regression (continuous output value)</a:t>
            </a:r>
          </a:p>
          <a:p>
            <a:pPr lvl="1" marL="690684" indent="-246184" algn="l">
              <a:spcBef>
                <a:spcPts val="2400"/>
              </a:spcBef>
              <a:buSzPct val="100000"/>
              <a:buChar char="•"/>
              <a:defRPr sz="2400">
                <a:solidFill>
                  <a:schemeClr val="accent6">
                    <a:satOff val="24555"/>
                    <a:lumOff val="22232"/>
                  </a:schemeClr>
                </a:solidFill>
                <a:latin typeface="Helvetica Neue Light"/>
                <a:ea typeface="Helvetica Neue Light"/>
                <a:cs typeface="Helvetica Neue Light"/>
                <a:sym typeface="Helvetica Neue Light"/>
              </a:defRPr>
            </a:pPr>
            <a:r>
              <a:t>Classification (discrete output value)</a:t>
            </a:r>
          </a:p>
        </p:txBody>
      </p:sp>
      <p:grpSp>
        <p:nvGrpSpPr>
          <p:cNvPr id="1085" name="Group"/>
          <p:cNvGrpSpPr/>
          <p:nvPr/>
        </p:nvGrpSpPr>
        <p:grpSpPr>
          <a:xfrm>
            <a:off x="8928989" y="3199485"/>
            <a:ext cx="4174578" cy="5779415"/>
            <a:chOff x="0" y="-1169314"/>
            <a:chExt cx="4174577" cy="5779414"/>
          </a:xfrm>
        </p:grpSpPr>
        <p:graphicFrame>
          <p:nvGraphicFramePr>
            <p:cNvPr id="1078"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79"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80"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81"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82"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83" name="label"/>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label</a:t>
              </a:r>
            </a:p>
          </p:txBody>
        </p:sp>
        <p:sp>
          <p:nvSpPr>
            <p:cNvPr id="1084"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76">
                                            <p:bg/>
                                          </p:spTgt>
                                        </p:tgtEl>
                                        <p:attrNameLst>
                                          <p:attrName>style.visibility</p:attrName>
                                        </p:attrNameLst>
                                      </p:cBhvr>
                                      <p:to>
                                        <p:strVal val="visible"/>
                                      </p:to>
                                    </p:set>
                                    <p:animEffect filter="dissolve" transition="in">
                                      <p:cBhvr>
                                        <p:cTn id="7" dur="1000"/>
                                        <p:tgtEl>
                                          <p:spTgt spid="107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076">
                                            <p:txEl>
                                              <p:pRg st="0" end="0"/>
                                            </p:txEl>
                                          </p:spTgt>
                                        </p:tgtEl>
                                        <p:attrNameLst>
                                          <p:attrName>style.visibility</p:attrName>
                                        </p:attrNameLst>
                                      </p:cBhvr>
                                      <p:to>
                                        <p:strVal val="visible"/>
                                      </p:to>
                                    </p:set>
                                    <p:animEffect filter="dissolve" transition="in">
                                      <p:cBhvr>
                                        <p:cTn id="10" dur="1000"/>
                                        <p:tgtEl>
                                          <p:spTgt spid="107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076">
                                            <p:txEl>
                                              <p:pRg st="1" end="1"/>
                                            </p:txEl>
                                          </p:spTgt>
                                        </p:tgtEl>
                                        <p:attrNameLst>
                                          <p:attrName>style.visibility</p:attrName>
                                        </p:attrNameLst>
                                      </p:cBhvr>
                                      <p:to>
                                        <p:strVal val="visible"/>
                                      </p:to>
                                    </p:set>
                                    <p:animEffect filter="dissolve" transition="in">
                                      <p:cBhvr>
                                        <p:cTn id="15" dur="1000"/>
                                        <p:tgtEl>
                                          <p:spTgt spid="107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076">
                                            <p:txEl>
                                              <p:pRg st="2" end="2"/>
                                            </p:txEl>
                                          </p:spTgt>
                                        </p:tgtEl>
                                        <p:attrNameLst>
                                          <p:attrName>style.visibility</p:attrName>
                                        </p:attrNameLst>
                                      </p:cBhvr>
                                      <p:to>
                                        <p:strVal val="visible"/>
                                      </p:to>
                                    </p:set>
                                    <p:animEffect filter="dissolve" transition="in">
                                      <p:cBhvr>
                                        <p:cTn id="20" dur="1000"/>
                                        <p:tgtEl>
                                          <p:spTgt spid="1076">
                                            <p:txEl>
                                              <p:pRg st="2" end="2"/>
                                            </p:txEl>
                                          </p:spTgt>
                                        </p:tgtEl>
                                      </p:cBhvr>
                                    </p:animEffect>
                                  </p:childTnLst>
                                </p:cTn>
                              </p:par>
                              <p:par>
                                <p:cTn id="21" presetClass="entr" nodeType="withEffect" presetSubtype="0" presetID="9" grpId="1" fill="hold">
                                  <p:stCondLst>
                                    <p:cond delay="0"/>
                                  </p:stCondLst>
                                  <p:iterate type="el" backwards="0">
                                    <p:tmAbs val="0"/>
                                  </p:iterate>
                                  <p:childTnLst>
                                    <p:set>
                                      <p:cBhvr>
                                        <p:cTn id="22" fill="hold"/>
                                        <p:tgtEl>
                                          <p:spTgt spid="1076">
                                            <p:txEl>
                                              <p:pRg st="3" end="3"/>
                                            </p:txEl>
                                          </p:spTgt>
                                        </p:tgtEl>
                                        <p:attrNameLst>
                                          <p:attrName>style.visibility</p:attrName>
                                        </p:attrNameLst>
                                      </p:cBhvr>
                                      <p:to>
                                        <p:strVal val="visible"/>
                                      </p:to>
                                    </p:set>
                                    <p:animEffect filter="dissolve" transition="in">
                                      <p:cBhvr>
                                        <p:cTn id="23" dur="1000"/>
                                        <p:tgtEl>
                                          <p:spTgt spid="1076">
                                            <p:txEl>
                                              <p:pRg st="3" end="3"/>
                                            </p:txEl>
                                          </p:spTgt>
                                        </p:tgtEl>
                                      </p:cBhvr>
                                    </p:animEffect>
                                  </p:childTnLst>
                                </p:cTn>
                              </p:par>
                              <p:par>
                                <p:cTn id="24" presetClass="entr" nodeType="withEffect" presetSubtype="0" presetID="9" grpId="1" fill="hold">
                                  <p:stCondLst>
                                    <p:cond delay="0"/>
                                  </p:stCondLst>
                                  <p:iterate type="el" backwards="0">
                                    <p:tmAbs val="0"/>
                                  </p:iterate>
                                  <p:childTnLst>
                                    <p:set>
                                      <p:cBhvr>
                                        <p:cTn id="25" fill="hold"/>
                                        <p:tgtEl>
                                          <p:spTgt spid="1076">
                                            <p:txEl>
                                              <p:pRg st="4" end="4"/>
                                            </p:txEl>
                                          </p:spTgt>
                                        </p:tgtEl>
                                        <p:attrNameLst>
                                          <p:attrName>style.visibility</p:attrName>
                                        </p:attrNameLst>
                                      </p:cBhvr>
                                      <p:to>
                                        <p:strVal val="visible"/>
                                      </p:to>
                                    </p:set>
                                    <p:animEffect filter="dissolve" transition="in">
                                      <p:cBhvr>
                                        <p:cTn id="26" dur="1000"/>
                                        <p:tgtEl>
                                          <p:spTgt spid="107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76" grpId="1"/>
    </p:bldLst>
  </p:timing>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87" name="Regression"/>
          <p:cNvSpPr txBox="1"/>
          <p:nvPr>
            <p:ph type="title"/>
          </p:nvPr>
        </p:nvSpPr>
        <p:spPr>
          <a:prstGeom prst="rect">
            <a:avLst/>
          </a:prstGeom>
        </p:spPr>
        <p:txBody>
          <a:bodyPr/>
          <a:lstStyle/>
          <a:p>
            <a:pPr/>
            <a:r>
              <a:t>Regression</a:t>
            </a:r>
          </a:p>
        </p:txBody>
      </p:sp>
      <p:sp>
        <p:nvSpPr>
          <p:cNvPr id="108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89"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1090" name="In principle we can use simple Linear Regression to predict"/>
          <p:cNvSpPr txBox="1"/>
          <p:nvPr/>
        </p:nvSpPr>
        <p:spPr>
          <a:xfrm>
            <a:off x="2846914" y="2437605"/>
            <a:ext cx="2113517" cy="233839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In principle we can use simple Linear Regression to predict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1</m:t>
                    </m:r>
                  </m:sub>
                </m:sSub>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f</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sub>
                    </m:sSub>
                  </m:e>
                </m:d>
              </m:oMath>
            </a14: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092" name="unknown.png" descr="unknown.png"/>
          <p:cNvPicPr>
            <a:picLocks noChangeAspect="1"/>
          </p:cNvPicPr>
          <p:nvPr/>
        </p:nvPicPr>
        <p:blipFill>
          <a:blip r:embed="rId2">
            <a:extLst/>
          </a:blip>
          <a:stretch>
            <a:fillRect/>
          </a:stretch>
        </p:blipFill>
        <p:spPr>
          <a:xfrm>
            <a:off x="1390650" y="2171700"/>
            <a:ext cx="10223501" cy="6893370"/>
          </a:xfrm>
          <a:prstGeom prst="rect">
            <a:avLst/>
          </a:prstGeom>
          <a:ln w="3175">
            <a:miter lim="400000"/>
          </a:ln>
        </p:spPr>
      </p:pic>
      <p:sp>
        <p:nvSpPr>
          <p:cNvPr id="1093" name="Regression"/>
          <p:cNvSpPr txBox="1"/>
          <p:nvPr>
            <p:ph type="title"/>
          </p:nvPr>
        </p:nvSpPr>
        <p:spPr>
          <a:prstGeom prst="rect">
            <a:avLst/>
          </a:prstGeom>
        </p:spPr>
        <p:txBody>
          <a:bodyPr/>
          <a:lstStyle/>
          <a:p>
            <a:pPr/>
            <a:r>
              <a:t>Regression</a:t>
            </a:r>
          </a:p>
        </p:txBody>
      </p:sp>
      <p:sp>
        <p:nvSpPr>
          <p:cNvPr id="109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95" name="In principle, we can use simple Linear Regression to predict"/>
          <p:cNvSpPr txBox="1"/>
          <p:nvPr/>
        </p:nvSpPr>
        <p:spPr>
          <a:xfrm>
            <a:off x="2846914" y="2437605"/>
            <a:ext cx="2113517" cy="233839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In principle, we can use simple Linear Regression to predict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1</m:t>
                    </m:r>
                  </m:sub>
                </m:sSub>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f</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sub>
                    </m:sSub>
                  </m:e>
                </m:d>
              </m:oMath>
            </a14:m>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97" name="Code - Linear Regression…"/>
          <p:cNvSpPr txBox="1"/>
          <p:nvPr>
            <p:ph type="title"/>
          </p:nvPr>
        </p:nvSpPr>
        <p:spPr>
          <a:xfrm>
            <a:off x="5814742" y="3838222"/>
            <a:ext cx="6839442" cy="2077156"/>
          </a:xfrm>
          <a:prstGeom prst="rect">
            <a:avLst/>
          </a:prstGeom>
        </p:spPr>
        <p:txBody>
          <a:bodyPr/>
          <a:lstStyle/>
          <a:p>
            <a:pPr/>
            <a:r>
              <a:t>Code - Linear Regression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99" name="Deep Learning"/>
          <p:cNvSpPr txBox="1"/>
          <p:nvPr>
            <p:ph type="title"/>
          </p:nvPr>
        </p:nvSpPr>
        <p:spPr>
          <a:prstGeom prst="rect">
            <a:avLst/>
          </a:prstGeom>
        </p:spPr>
        <p:txBody>
          <a:bodyPr/>
          <a:lstStyle/>
          <a:p>
            <a:pPr/>
            <a:r>
              <a:t>Deep Learning</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01" name="How the Brain “Works” (Cartoon version)"/>
          <p:cNvSpPr txBox="1"/>
          <p:nvPr>
            <p:ph type="title"/>
          </p:nvPr>
        </p:nvSpPr>
        <p:spPr>
          <a:prstGeom prst="rect">
            <a:avLst/>
          </a:prstGeom>
        </p:spPr>
        <p:txBody>
          <a:bodyPr/>
          <a:lstStyle/>
          <a:p>
            <a:pPr/>
            <a:r>
              <a:t>How the Brain “Works” (Cartoon version)</a:t>
            </a:r>
          </a:p>
        </p:txBody>
      </p:sp>
      <p:sp>
        <p:nvSpPr>
          <p:cNvPr id="110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03" name="Screen Shot 2016-11-28 at 4.43.32 AM.png" descr="Screen Shot 2016-11-28 at 4.43.32 AM.png"/>
          <p:cNvPicPr>
            <a:picLocks noChangeAspect="1"/>
          </p:cNvPicPr>
          <p:nvPr/>
        </p:nvPicPr>
        <p:blipFill>
          <a:blip r:embed="rId2">
            <a:extLst/>
          </a:blip>
          <a:stretch>
            <a:fillRect/>
          </a:stretch>
        </p:blipFill>
        <p:spPr>
          <a:xfrm>
            <a:off x="1437282" y="3493427"/>
            <a:ext cx="10130288" cy="3274746"/>
          </a:xfrm>
          <a:prstGeom prst="rect">
            <a:avLst/>
          </a:prstGeom>
          <a:ln w="3175">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1" name="Series and Data Frames"/>
          <p:cNvSpPr txBox="1"/>
          <p:nvPr>
            <p:ph type="title"/>
          </p:nvPr>
        </p:nvSpPr>
        <p:spPr>
          <a:prstGeom prst="rect">
            <a:avLst/>
          </a:prstGeom>
        </p:spPr>
        <p:txBody>
          <a:bodyPr/>
          <a:lstStyle/>
          <a:p>
            <a:pPr/>
            <a:r>
              <a:t>Series and Data Frames</a:t>
            </a:r>
          </a:p>
        </p:txBody>
      </p:sp>
      <p:sp>
        <p:nvSpPr>
          <p:cNvPr id="362" name="A Series is conceptually equivalent to a numpy array with some extra information (column and row names, etc)…"/>
          <p:cNvSpPr txBox="1"/>
          <p:nvPr>
            <p:ph type="body" idx="1"/>
          </p:nvPr>
        </p:nvSpPr>
        <p:spPr>
          <a:prstGeom prst="rect">
            <a:avLst/>
          </a:prstGeom>
        </p:spPr>
        <p:txBody>
          <a:bodyPr/>
          <a:lstStyle/>
          <a:p>
            <a:pPr/>
            <a:r>
              <a:t>A </a:t>
            </a:r>
            <a:r>
              <a:rPr>
                <a:solidFill>
                  <a:schemeClr val="accent6">
                    <a:satOff val="24555"/>
                    <a:lumOff val="22232"/>
                  </a:schemeClr>
                </a:solidFill>
                <a:latin typeface="Helvetica Neue Light"/>
                <a:ea typeface="Helvetica Neue Light"/>
                <a:cs typeface="Helvetica Neue Light"/>
                <a:sym typeface="Helvetica Neue Light"/>
              </a:rPr>
              <a:t>Series</a:t>
            </a:r>
            <a:r>
              <a:t> is conceptually equivalent to a </a:t>
            </a:r>
            <a:r>
              <a:rPr>
                <a:latin typeface="Helvetica Neue Light"/>
                <a:ea typeface="Helvetica Neue Light"/>
                <a:cs typeface="Helvetica Neue Light"/>
                <a:sym typeface="Helvetica Neue Light"/>
              </a:rPr>
              <a:t>numpy</a:t>
            </a:r>
            <a:r>
              <a:t> array with some extra information (column and row names, etc)</a:t>
            </a:r>
          </a:p>
          <a:p>
            <a:pPr/>
            <a:r>
              <a:t>A </a:t>
            </a:r>
            <a:r>
              <a:rPr>
                <a:solidFill>
                  <a:schemeClr val="accent6">
                    <a:satOff val="24555"/>
                    <a:lumOff val="22232"/>
                  </a:schemeClr>
                </a:solidFill>
                <a:latin typeface="Helvetica Neue Light"/>
                <a:ea typeface="Helvetica Neue Light"/>
                <a:cs typeface="Helvetica Neue Light"/>
                <a:sym typeface="Helvetica Neue Light"/>
              </a:rPr>
              <a:t>DataFrame</a:t>
            </a:r>
            <a:r>
              <a:t> can be thought of as the union of several </a:t>
            </a:r>
            <a:r>
              <a:rPr>
                <a:solidFill>
                  <a:schemeClr val="accent6">
                    <a:satOff val="24555"/>
                    <a:lumOff val="22232"/>
                  </a:schemeClr>
                </a:solidFill>
                <a:latin typeface="Helvetica Neue Light"/>
                <a:ea typeface="Helvetica Neue Light"/>
                <a:cs typeface="Helvetica Neue Light"/>
                <a:sym typeface="Helvetica Neue Light"/>
              </a:rPr>
              <a:t>Series</a:t>
            </a:r>
            <a:r>
              <a:t>, with names associated. </a:t>
            </a:r>
          </a:p>
          <a:p>
            <a:pPr/>
            <a:r>
              <a:t>Similarly, you can think of a </a:t>
            </a:r>
            <a:r>
              <a:rPr>
                <a:solidFill>
                  <a:schemeClr val="accent6">
                    <a:satOff val="24555"/>
                    <a:lumOff val="22232"/>
                  </a:schemeClr>
                </a:solidFill>
                <a:latin typeface="Helvetica Neue Light"/>
                <a:ea typeface="Helvetica Neue Light"/>
                <a:cs typeface="Helvetica Neue Light"/>
                <a:sym typeface="Helvetica Neue Light"/>
              </a:rPr>
              <a:t>DataFrame</a:t>
            </a:r>
            <a:r>
              <a:t> as an Excel</a:t>
            </a:r>
            <a:br/>
            <a:r>
              <a:rPr>
                <a:latin typeface="Helvetica Neue Light"/>
                <a:ea typeface="Helvetica Neue Light"/>
                <a:cs typeface="Helvetica Neue Light"/>
                <a:sym typeface="Helvetica Neue Light"/>
              </a:rPr>
              <a:t>sheet</a:t>
            </a:r>
            <a:r>
              <a:t> and of a </a:t>
            </a:r>
            <a:r>
              <a:rPr>
                <a:solidFill>
                  <a:schemeClr val="accent6">
                    <a:satOff val="24555"/>
                    <a:lumOff val="22232"/>
                  </a:schemeClr>
                </a:solidFill>
                <a:latin typeface="Helvetica Neue Light"/>
                <a:ea typeface="Helvetica Neue Light"/>
                <a:cs typeface="Helvetica Neue Light"/>
                <a:sym typeface="Helvetica Neue Light"/>
              </a:rPr>
              <a:t>Series</a:t>
            </a:r>
            <a:r>
              <a:t> as an individual </a:t>
            </a:r>
            <a:r>
              <a:rPr>
                <a:latin typeface="Helvetica Neue Light"/>
                <a:ea typeface="Helvetica Neue Light"/>
                <a:cs typeface="Helvetica Neue Light"/>
                <a:sym typeface="Helvetica Neue Light"/>
              </a:rPr>
              <a:t>column</a:t>
            </a:r>
          </a:p>
          <a:p>
            <a:pPr/>
            <a:r>
              <a:t>A minimal </a:t>
            </a:r>
            <a:r>
              <a:rPr>
                <a:solidFill>
                  <a:schemeClr val="accent6">
                    <a:satOff val="24555"/>
                    <a:lumOff val="22232"/>
                  </a:schemeClr>
                </a:solidFill>
                <a:latin typeface="Helvetica Neue Light"/>
                <a:ea typeface="Helvetica Neue Light"/>
                <a:cs typeface="Helvetica Neue Light"/>
                <a:sym typeface="Helvetica Neue Light"/>
              </a:rPr>
              <a:t>DataFrame</a:t>
            </a:r>
            <a:r>
              <a:t> implementation would be a </a:t>
            </a:r>
            <a:br/>
            <a:r>
              <a:t>dict where each element is a list</a:t>
            </a:r>
          </a:p>
        </p:txBody>
      </p:sp>
      <p:sp>
        <p:nvSpPr>
          <p:cNvPr id="36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366" name="Group"/>
          <p:cNvGrpSpPr/>
          <p:nvPr/>
        </p:nvGrpSpPr>
        <p:grpSpPr>
          <a:xfrm>
            <a:off x="1313823" y="6002043"/>
            <a:ext cx="2184572" cy="2864313"/>
            <a:chOff x="12700" y="0"/>
            <a:chExt cx="2184570" cy="2864311"/>
          </a:xfrm>
        </p:grpSpPr>
        <p:graphicFrame>
          <p:nvGraphicFramePr>
            <p:cNvPr id="364" name="Table"/>
            <p:cNvGraphicFramePr/>
            <p:nvPr/>
          </p:nvGraphicFramePr>
          <p:xfrm>
            <a:off x="12700" y="693529"/>
            <a:ext cx="2184571" cy="21707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9357"/>
                  <a:gridCol w="893913"/>
                </a:tblGrid>
                <a:tr h="434156">
                  <a:tc>
                    <a:txBody>
                      <a:bodyPr/>
                      <a:lstStyle/>
                      <a:p>
                        <a:pPr algn="ctr" defTabSz="914400">
                          <a:defRPr sz="2400">
                            <a:sym typeface="Helvetica"/>
                          </a:defRPr>
                        </a:pP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id</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23</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42</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12</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86</a:t>
                        </a:r>
                      </a:p>
                    </a:txBody>
                    <a:tcPr marL="50800" marR="50800" marT="50800" marB="50800" anchor="ctr" anchorCtr="0" horzOverflow="overflow"/>
                  </a:tc>
                </a:tr>
              </a:tbl>
            </a:graphicData>
          </a:graphic>
        </p:graphicFrame>
        <p:sp>
          <p:nvSpPr>
            <p:cNvPr id="365" name="Series"/>
            <p:cNvSpPr txBox="1"/>
            <p:nvPr/>
          </p:nvSpPr>
          <p:spPr>
            <a:xfrm>
              <a:off x="143123" y="0"/>
              <a:ext cx="1152425"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Series</a:t>
              </a:r>
            </a:p>
          </p:txBody>
        </p:sp>
      </p:grpSp>
      <p:grpSp>
        <p:nvGrpSpPr>
          <p:cNvPr id="369" name="Group"/>
          <p:cNvGrpSpPr/>
          <p:nvPr/>
        </p:nvGrpSpPr>
        <p:grpSpPr>
          <a:xfrm>
            <a:off x="5158539" y="6002043"/>
            <a:ext cx="2184572" cy="2864313"/>
            <a:chOff x="12700" y="0"/>
            <a:chExt cx="2184570" cy="2864311"/>
          </a:xfrm>
        </p:grpSpPr>
        <p:graphicFrame>
          <p:nvGraphicFramePr>
            <p:cNvPr id="367" name="Table"/>
            <p:cNvGraphicFramePr/>
            <p:nvPr/>
          </p:nvGraphicFramePr>
          <p:xfrm>
            <a:off x="12700" y="693529"/>
            <a:ext cx="2184571" cy="21707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6897"/>
                  <a:gridCol w="1341686"/>
                </a:tblGrid>
                <a:tr h="434156">
                  <a:tc>
                    <a:txBody>
                      <a:bodyPr/>
                      <a:lstStyle/>
                      <a:p>
                        <a:pPr algn="ctr" defTabSz="914400">
                          <a:defRPr sz="2400">
                            <a:sym typeface="Helvetica"/>
                          </a:defRPr>
                        </a:pP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Name</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“Bob”</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“Karen”
</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“Kate”</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“Bill”
</a:t>
                        </a:r>
                      </a:p>
                    </a:txBody>
                    <a:tcPr marL="50800" marR="50800" marT="50800" marB="50800" anchor="ctr" anchorCtr="0" horzOverflow="overflow"/>
                  </a:tc>
                </a:tr>
              </a:tbl>
            </a:graphicData>
          </a:graphic>
        </p:graphicFrame>
        <p:sp>
          <p:nvSpPr>
            <p:cNvPr id="368" name="Series"/>
            <p:cNvSpPr txBox="1"/>
            <p:nvPr/>
          </p:nvSpPr>
          <p:spPr>
            <a:xfrm>
              <a:off x="365780" y="0"/>
              <a:ext cx="1152424"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Series</a:t>
              </a:r>
            </a:p>
          </p:txBody>
        </p:sp>
      </p:grpSp>
      <p:grpSp>
        <p:nvGrpSpPr>
          <p:cNvPr id="372" name="Group"/>
          <p:cNvGrpSpPr/>
          <p:nvPr/>
        </p:nvGrpSpPr>
        <p:grpSpPr>
          <a:xfrm>
            <a:off x="8781005" y="6002043"/>
            <a:ext cx="4199038" cy="2864313"/>
            <a:chOff x="12700" y="0"/>
            <a:chExt cx="4199036" cy="2864311"/>
          </a:xfrm>
        </p:grpSpPr>
        <p:graphicFrame>
          <p:nvGraphicFramePr>
            <p:cNvPr id="370" name="Table"/>
            <p:cNvGraphicFramePr/>
            <p:nvPr/>
          </p:nvGraphicFramePr>
          <p:xfrm>
            <a:off x="12700" y="668129"/>
            <a:ext cx="4199037" cy="21961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3963"/>
                  <a:gridCol w="894333"/>
                  <a:gridCol w="1338998"/>
                </a:tblGrid>
                <a:tr h="439236">
                  <a:tc>
                    <a:txBody>
                      <a:bodyPr/>
                      <a:lstStyle/>
                      <a:p>
                        <a:pPr algn="ctr" defTabSz="914400">
                          <a:defRPr b="0" sz="1800">
                            <a:solidFill>
                              <a:srgbClr val="000000"/>
                            </a:solidFill>
                          </a:defRPr>
                        </a:pPr>
                        <a:r>
                          <a:rPr b="1" sz="2400">
                            <a:solidFill>
                              <a:srgbClr val="FFFFFF"/>
                            </a:solidFill>
                            <a:sym typeface="Helvetica"/>
                          </a:rPr>
                          <a:t>A</a:t>
                        </a: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id</a:t>
                        </a:r>
                      </a:p>
                    </a:txBody>
                    <a:tcPr marL="50800" marR="50800" marT="50800" marB="50800" anchor="ctr" anchorCtr="0" horzOverflow="overflow"/>
                  </a:tc>
                  <a:tc>
                    <a:txBody>
                      <a:bodyPr/>
                      <a:lstStyle/>
                      <a:p>
                        <a:pPr algn="ctr" defTabSz="914400">
                          <a:defRPr b="0" sz="1800">
                            <a:solidFill>
                              <a:srgbClr val="000000"/>
                            </a:solidFill>
                          </a:defRPr>
                        </a:pPr>
                        <a:r>
                          <a:rPr b="1" sz="2400">
                            <a:solidFill>
                              <a:srgbClr val="FFFFFF"/>
                            </a:solidFill>
                            <a:sym typeface="Helvetica"/>
                          </a:rPr>
                          <a:t>Name</a:t>
                        </a:r>
                      </a:p>
                    </a:txBody>
                    <a:tcPr marL="50800" marR="50800" marT="50800" marB="50800" anchor="ctr" anchorCtr="0" horzOverflow="overflow"/>
                  </a:tc>
                </a:tr>
                <a:tr h="43923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23</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“Bob”</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42</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“Karen”
</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12</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“Kate”</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86</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“Bill”
</a:t>
                        </a:r>
                      </a:p>
                    </a:txBody>
                    <a:tcPr marL="50800" marR="50800" marT="50800" marB="50800" anchor="ctr" anchorCtr="0" horzOverflow="overflow">
                      <a:lnL w="3175">
                        <a:solidFill>
                          <a:srgbClr val="3797C6"/>
                        </a:solidFill>
                        <a:miter lim="400000"/>
                      </a:lnL>
                    </a:tcPr>
                  </a:tc>
                </a:tr>
              </a:tbl>
            </a:graphicData>
          </a:graphic>
        </p:graphicFrame>
        <p:sp>
          <p:nvSpPr>
            <p:cNvPr id="371" name="DataFrame"/>
            <p:cNvSpPr txBox="1"/>
            <p:nvPr/>
          </p:nvSpPr>
          <p:spPr>
            <a:xfrm>
              <a:off x="402733" y="0"/>
              <a:ext cx="1967231"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DataFrame</a:t>
              </a:r>
            </a:p>
          </p:txBody>
        </p:sp>
      </p:grpSp>
      <p:sp>
        <p:nvSpPr>
          <p:cNvPr id="373" name="+"/>
          <p:cNvSpPr txBox="1"/>
          <p:nvPr/>
        </p:nvSpPr>
        <p:spPr>
          <a:xfrm>
            <a:off x="3773391" y="7703413"/>
            <a:ext cx="347981" cy="57254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a:t>
            </a:r>
          </a:p>
        </p:txBody>
      </p:sp>
      <p:sp>
        <p:nvSpPr>
          <p:cNvPr id="374" name="="/>
          <p:cNvSpPr txBox="1"/>
          <p:nvPr/>
        </p:nvSpPr>
        <p:spPr>
          <a:xfrm>
            <a:off x="7729233" y="7703413"/>
            <a:ext cx="347981" cy="57254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a:t>
            </a:r>
          </a:p>
        </p:txBody>
      </p:sp>
      <p:pic>
        <p:nvPicPr>
          <p:cNvPr id="375" name="Image" descr="Image"/>
          <p:cNvPicPr>
            <a:picLocks noChangeAspect="1"/>
          </p:cNvPicPr>
          <p:nvPr/>
        </p:nvPicPr>
        <p:blipFill>
          <a:blip r:embed="rId2">
            <a:extLst/>
          </a:blip>
          <a:stretch>
            <a:fillRect/>
          </a:stretch>
        </p:blipFill>
        <p:spPr>
          <a:xfrm>
            <a:off x="8288107" y="3983870"/>
            <a:ext cx="3741699" cy="2104706"/>
          </a:xfrm>
          <a:prstGeom prst="rect">
            <a:avLst/>
          </a:prstGeom>
          <a:ln w="3175">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05" name="Rectangle"/>
          <p:cNvSpPr/>
          <p:nvPr/>
        </p:nvSpPr>
        <p:spPr>
          <a:xfrm>
            <a:off x="-304056" y="8394700"/>
            <a:ext cx="13425587" cy="146313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06" name="Each neuron receives input from other neurons…"/>
          <p:cNvSpPr txBox="1"/>
          <p:nvPr>
            <p:ph type="body" idx="1"/>
          </p:nvPr>
        </p:nvSpPr>
        <p:spPr>
          <a:prstGeom prst="rect">
            <a:avLst/>
          </a:prstGeom>
        </p:spPr>
        <p:txBody>
          <a:bodyPr/>
          <a:lstStyle/>
          <a:p>
            <a:pPr>
              <a:spcBef>
                <a:spcPts val="1000"/>
              </a:spcBef>
            </a:pPr>
            <a:r>
              <a:t>Each neuron receives input from other neurons</a:t>
            </a:r>
          </a:p>
          <a:p>
            <a:pPr>
              <a:spcBef>
                <a:spcPts val="1000"/>
              </a:spcBef>
            </a:pPr>
            <a:r>
              <a:rPr>
                <a:solidFill>
                  <a:schemeClr val="accent6">
                    <a:satOff val="24555"/>
                    <a:lumOff val="22232"/>
                  </a:schemeClr>
                </a:solidFill>
                <a:latin typeface="Helvetica Neue Thin"/>
                <a:ea typeface="Helvetica Neue Thin"/>
                <a:cs typeface="Helvetica Neue Thin"/>
                <a:sym typeface="Helvetica Neue Thin"/>
              </a:rPr>
              <a:t>10</a:t>
            </a:r>
            <a:r>
              <a:rPr baseline="31999">
                <a:solidFill>
                  <a:schemeClr val="accent6">
                    <a:satOff val="24555"/>
                    <a:lumOff val="22232"/>
                  </a:schemeClr>
                </a:solidFill>
                <a:latin typeface="Helvetica Neue Thin"/>
                <a:ea typeface="Helvetica Neue Thin"/>
                <a:cs typeface="Helvetica Neue Thin"/>
                <a:sym typeface="Helvetica Neue Thin"/>
              </a:rPr>
              <a:t>11</a:t>
            </a:r>
            <a:r>
              <a:t> neurons, each with  with </a:t>
            </a:r>
            <a:r>
              <a:rPr>
                <a:solidFill>
                  <a:schemeClr val="accent6">
                    <a:satOff val="24555"/>
                    <a:lumOff val="22232"/>
                  </a:schemeClr>
                </a:solidFill>
                <a:latin typeface="Helvetica Neue Thin"/>
                <a:ea typeface="Helvetica Neue Thin"/>
                <a:cs typeface="Helvetica Neue Thin"/>
                <a:sym typeface="Helvetica Neue Thin"/>
              </a:rPr>
              <a:t>10</a:t>
            </a:r>
            <a:r>
              <a:rPr baseline="31999">
                <a:solidFill>
                  <a:schemeClr val="accent6">
                    <a:satOff val="24555"/>
                    <a:lumOff val="22232"/>
                  </a:schemeClr>
                </a:solidFill>
                <a:latin typeface="Helvetica Neue Thin"/>
                <a:ea typeface="Helvetica Neue Thin"/>
                <a:cs typeface="Helvetica Neue Thin"/>
                <a:sym typeface="Helvetica Neue Thin"/>
              </a:rPr>
              <a:t>4</a:t>
            </a:r>
            <a:r>
              <a:t> weights</a:t>
            </a:r>
          </a:p>
          <a:p>
            <a:pPr>
              <a:spcBef>
                <a:spcPts val="1000"/>
              </a:spcBef>
            </a:pPr>
            <a:r>
              <a:t>Weights can be positive or negative</a:t>
            </a:r>
          </a:p>
          <a:p>
            <a:pPr>
              <a:spcBef>
                <a:spcPts val="1000"/>
              </a:spcBef>
            </a:pPr>
            <a:r>
              <a:t>Weights adapt during the learning process</a:t>
            </a:r>
          </a:p>
          <a:p>
            <a:pPr>
              <a:spcBef>
                <a:spcPts val="1000"/>
              </a:spcBef>
            </a:pPr>
            <a:r>
              <a:t>“neurons that fire together wire together” (Hebb)</a:t>
            </a:r>
          </a:p>
          <a:p>
            <a:pPr>
              <a:spcBef>
                <a:spcPts val="1000"/>
              </a:spcBef>
            </a:pPr>
            <a:r>
              <a:t>Different areas perform different functions using same structure </a:t>
            </a:r>
            <a:r>
              <a:rPr>
                <a:solidFill>
                  <a:schemeClr val="accent6">
                    <a:satOff val="24555"/>
                    <a:lumOff val="22232"/>
                  </a:schemeClr>
                </a:solidFill>
                <a:latin typeface="Helvetica Neue Light"/>
                <a:ea typeface="Helvetica Neue Light"/>
                <a:cs typeface="Helvetica Neue Light"/>
                <a:sym typeface="Helvetica Neue Light"/>
              </a:rPr>
              <a:t>(Modularity)</a:t>
            </a:r>
          </a:p>
        </p:txBody>
      </p:sp>
      <p:sp>
        <p:nvSpPr>
          <p:cNvPr id="1107" name="Rectangle"/>
          <p:cNvSpPr/>
          <p:nvPr/>
        </p:nvSpPr>
        <p:spPr>
          <a:xfrm>
            <a:off x="8078638" y="8394700"/>
            <a:ext cx="4595962" cy="127000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08" name="How the Brain “Works” (Cartoon version)"/>
          <p:cNvSpPr txBox="1"/>
          <p:nvPr>
            <p:ph type="title"/>
          </p:nvPr>
        </p:nvSpPr>
        <p:spPr>
          <a:prstGeom prst="rect">
            <a:avLst/>
          </a:prstGeom>
        </p:spPr>
        <p:txBody>
          <a:bodyPr/>
          <a:lstStyle/>
          <a:p>
            <a:pPr/>
            <a:r>
              <a:t>How the Brain “Works” (Cartoon version)</a:t>
            </a:r>
          </a:p>
        </p:txBody>
      </p:sp>
      <p:sp>
        <p:nvSpPr>
          <p:cNvPr id="110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10" name="snn2.png" descr="snn2.png"/>
          <p:cNvPicPr>
            <a:picLocks noChangeAspect="1"/>
          </p:cNvPicPr>
          <p:nvPr/>
        </p:nvPicPr>
        <p:blipFill>
          <a:blip r:embed="rId2">
            <a:extLst/>
          </a:blip>
          <a:srcRect l="0" t="0" r="554" b="1021"/>
          <a:stretch>
            <a:fillRect/>
          </a:stretch>
        </p:blipFill>
        <p:spPr>
          <a:xfrm>
            <a:off x="505677" y="5238631"/>
            <a:ext cx="10934482" cy="4465635"/>
          </a:xfrm>
          <a:custGeom>
            <a:avLst/>
            <a:gdLst/>
            <a:ahLst/>
            <a:cxnLst>
              <a:cxn ang="0">
                <a:pos x="wd2" y="hd2"/>
              </a:cxn>
              <a:cxn ang="5400000">
                <a:pos x="wd2" y="hd2"/>
              </a:cxn>
              <a:cxn ang="10800000">
                <a:pos x="wd2" y="hd2"/>
              </a:cxn>
              <a:cxn ang="16200000">
                <a:pos x="wd2" y="hd2"/>
              </a:cxn>
            </a:cxnLst>
            <a:rect l="0" t="0" r="r" b="b"/>
            <a:pathLst>
              <a:path w="21593" h="21588" fill="norm" stroke="1" extrusionOk="0">
                <a:moveTo>
                  <a:pt x="4279" y="0"/>
                </a:moveTo>
                <a:cubicBezTo>
                  <a:pt x="4235" y="0"/>
                  <a:pt x="4197" y="32"/>
                  <a:pt x="4190" y="76"/>
                </a:cubicBezTo>
                <a:cubicBezTo>
                  <a:pt x="4183" y="121"/>
                  <a:pt x="4126" y="169"/>
                  <a:pt x="4052" y="192"/>
                </a:cubicBezTo>
                <a:cubicBezTo>
                  <a:pt x="3937" y="227"/>
                  <a:pt x="3925" y="243"/>
                  <a:pt x="3919" y="380"/>
                </a:cubicBezTo>
                <a:cubicBezTo>
                  <a:pt x="3912" y="510"/>
                  <a:pt x="3902" y="528"/>
                  <a:pt x="3837" y="520"/>
                </a:cubicBezTo>
                <a:cubicBezTo>
                  <a:pt x="3771" y="511"/>
                  <a:pt x="3763" y="526"/>
                  <a:pt x="3763" y="660"/>
                </a:cubicBezTo>
                <a:cubicBezTo>
                  <a:pt x="3764" y="742"/>
                  <a:pt x="3772" y="837"/>
                  <a:pt x="3781" y="873"/>
                </a:cubicBezTo>
                <a:cubicBezTo>
                  <a:pt x="3802" y="953"/>
                  <a:pt x="3970" y="957"/>
                  <a:pt x="4009" y="878"/>
                </a:cubicBezTo>
                <a:cubicBezTo>
                  <a:pt x="4051" y="794"/>
                  <a:pt x="4071" y="871"/>
                  <a:pt x="4064" y="1086"/>
                </a:cubicBezTo>
                <a:cubicBezTo>
                  <a:pt x="4060" y="1188"/>
                  <a:pt x="4068" y="1288"/>
                  <a:pt x="4081" y="1308"/>
                </a:cubicBezTo>
                <a:cubicBezTo>
                  <a:pt x="4097" y="1333"/>
                  <a:pt x="4096" y="1379"/>
                  <a:pt x="4077" y="1452"/>
                </a:cubicBezTo>
                <a:cubicBezTo>
                  <a:pt x="4037" y="1608"/>
                  <a:pt x="4087" y="1728"/>
                  <a:pt x="4151" y="1631"/>
                </a:cubicBezTo>
                <a:cubicBezTo>
                  <a:pt x="4188" y="1574"/>
                  <a:pt x="4199" y="1581"/>
                  <a:pt x="4219" y="1671"/>
                </a:cubicBezTo>
                <a:cubicBezTo>
                  <a:pt x="4274" y="1923"/>
                  <a:pt x="4225" y="2132"/>
                  <a:pt x="4134" y="2032"/>
                </a:cubicBezTo>
                <a:cubicBezTo>
                  <a:pt x="4112" y="2007"/>
                  <a:pt x="3985" y="1984"/>
                  <a:pt x="3853" y="1980"/>
                </a:cubicBezTo>
                <a:lnTo>
                  <a:pt x="3611" y="1972"/>
                </a:lnTo>
                <a:lnTo>
                  <a:pt x="3613" y="2339"/>
                </a:lnTo>
                <a:lnTo>
                  <a:pt x="3615" y="2705"/>
                </a:lnTo>
                <a:lnTo>
                  <a:pt x="3873" y="2715"/>
                </a:lnTo>
                <a:cubicBezTo>
                  <a:pt x="4015" y="2720"/>
                  <a:pt x="4147" y="2739"/>
                  <a:pt x="4166" y="2757"/>
                </a:cubicBezTo>
                <a:cubicBezTo>
                  <a:pt x="4215" y="2803"/>
                  <a:pt x="4195" y="3034"/>
                  <a:pt x="4140" y="3060"/>
                </a:cubicBezTo>
                <a:cubicBezTo>
                  <a:pt x="4074" y="3090"/>
                  <a:pt x="4061" y="3168"/>
                  <a:pt x="4061" y="3528"/>
                </a:cubicBezTo>
                <a:lnTo>
                  <a:pt x="4060" y="3848"/>
                </a:lnTo>
                <a:lnTo>
                  <a:pt x="4249" y="3848"/>
                </a:lnTo>
                <a:cubicBezTo>
                  <a:pt x="4362" y="3848"/>
                  <a:pt x="4449" y="3822"/>
                  <a:pt x="4465" y="3783"/>
                </a:cubicBezTo>
                <a:cubicBezTo>
                  <a:pt x="4485" y="3734"/>
                  <a:pt x="4499" y="3736"/>
                  <a:pt x="4524" y="3785"/>
                </a:cubicBezTo>
                <a:cubicBezTo>
                  <a:pt x="4541" y="3821"/>
                  <a:pt x="4580" y="3843"/>
                  <a:pt x="4610" y="3835"/>
                </a:cubicBezTo>
                <a:cubicBezTo>
                  <a:pt x="4660" y="3822"/>
                  <a:pt x="4665" y="3843"/>
                  <a:pt x="4671" y="4100"/>
                </a:cubicBezTo>
                <a:cubicBezTo>
                  <a:pt x="4682" y="4553"/>
                  <a:pt x="4661" y="4586"/>
                  <a:pt x="4354" y="4595"/>
                </a:cubicBezTo>
                <a:lnTo>
                  <a:pt x="4094" y="4603"/>
                </a:lnTo>
                <a:lnTo>
                  <a:pt x="4087" y="4420"/>
                </a:lnTo>
                <a:cubicBezTo>
                  <a:pt x="4079" y="4215"/>
                  <a:pt x="4049" y="4180"/>
                  <a:pt x="4030" y="4355"/>
                </a:cubicBezTo>
                <a:cubicBezTo>
                  <a:pt x="4014" y="4505"/>
                  <a:pt x="3934" y="4478"/>
                  <a:pt x="3934" y="4322"/>
                </a:cubicBezTo>
                <a:cubicBezTo>
                  <a:pt x="3934" y="4233"/>
                  <a:pt x="3919" y="4211"/>
                  <a:pt x="3854" y="4211"/>
                </a:cubicBezTo>
                <a:lnTo>
                  <a:pt x="3774" y="4211"/>
                </a:lnTo>
                <a:lnTo>
                  <a:pt x="3768" y="3835"/>
                </a:lnTo>
                <a:cubicBezTo>
                  <a:pt x="3764" y="3628"/>
                  <a:pt x="3754" y="3455"/>
                  <a:pt x="3745" y="3451"/>
                </a:cubicBezTo>
                <a:cubicBezTo>
                  <a:pt x="3686" y="3423"/>
                  <a:pt x="3531" y="3430"/>
                  <a:pt x="3523" y="3461"/>
                </a:cubicBezTo>
                <a:cubicBezTo>
                  <a:pt x="3518" y="3482"/>
                  <a:pt x="3461" y="3476"/>
                  <a:pt x="3397" y="3447"/>
                </a:cubicBezTo>
                <a:cubicBezTo>
                  <a:pt x="3334" y="3419"/>
                  <a:pt x="3253" y="3403"/>
                  <a:pt x="3220" y="3413"/>
                </a:cubicBezTo>
                <a:cubicBezTo>
                  <a:pt x="3165" y="3428"/>
                  <a:pt x="3159" y="3452"/>
                  <a:pt x="3159" y="3653"/>
                </a:cubicBezTo>
                <a:cubicBezTo>
                  <a:pt x="3159" y="3857"/>
                  <a:pt x="3154" y="3875"/>
                  <a:pt x="3102" y="3862"/>
                </a:cubicBezTo>
                <a:cubicBezTo>
                  <a:pt x="3071" y="3854"/>
                  <a:pt x="2971" y="3841"/>
                  <a:pt x="2880" y="3833"/>
                </a:cubicBezTo>
                <a:lnTo>
                  <a:pt x="2716" y="3818"/>
                </a:lnTo>
                <a:lnTo>
                  <a:pt x="2709" y="3983"/>
                </a:lnTo>
                <a:cubicBezTo>
                  <a:pt x="2704" y="4108"/>
                  <a:pt x="2688" y="4158"/>
                  <a:pt x="2641" y="4188"/>
                </a:cubicBezTo>
                <a:cubicBezTo>
                  <a:pt x="2565" y="4238"/>
                  <a:pt x="2554" y="4212"/>
                  <a:pt x="2554" y="3979"/>
                </a:cubicBezTo>
                <a:cubicBezTo>
                  <a:pt x="2554" y="3795"/>
                  <a:pt x="2508" y="3721"/>
                  <a:pt x="2474" y="3852"/>
                </a:cubicBezTo>
                <a:cubicBezTo>
                  <a:pt x="2464" y="3893"/>
                  <a:pt x="2449" y="3890"/>
                  <a:pt x="2428" y="3847"/>
                </a:cubicBezTo>
                <a:cubicBezTo>
                  <a:pt x="2411" y="3812"/>
                  <a:pt x="2368" y="3792"/>
                  <a:pt x="2333" y="3802"/>
                </a:cubicBezTo>
                <a:cubicBezTo>
                  <a:pt x="2274" y="3819"/>
                  <a:pt x="2270" y="3806"/>
                  <a:pt x="2270" y="3630"/>
                </a:cubicBezTo>
                <a:cubicBezTo>
                  <a:pt x="2270" y="3439"/>
                  <a:pt x="2269" y="3438"/>
                  <a:pt x="2155" y="3426"/>
                </a:cubicBezTo>
                <a:cubicBezTo>
                  <a:pt x="2093" y="3420"/>
                  <a:pt x="1990" y="3446"/>
                  <a:pt x="1927" y="3484"/>
                </a:cubicBezTo>
                <a:cubicBezTo>
                  <a:pt x="1830" y="3544"/>
                  <a:pt x="1812" y="3575"/>
                  <a:pt x="1806" y="3701"/>
                </a:cubicBezTo>
                <a:cubicBezTo>
                  <a:pt x="1799" y="3835"/>
                  <a:pt x="1806" y="3848"/>
                  <a:pt x="1879" y="3848"/>
                </a:cubicBezTo>
                <a:cubicBezTo>
                  <a:pt x="1960" y="3848"/>
                  <a:pt x="2004" y="3923"/>
                  <a:pt x="1961" y="3989"/>
                </a:cubicBezTo>
                <a:cubicBezTo>
                  <a:pt x="1944" y="4014"/>
                  <a:pt x="1945" y="4051"/>
                  <a:pt x="1964" y="4107"/>
                </a:cubicBezTo>
                <a:cubicBezTo>
                  <a:pt x="1984" y="4167"/>
                  <a:pt x="2034" y="4187"/>
                  <a:pt x="2142" y="4180"/>
                </a:cubicBezTo>
                <a:cubicBezTo>
                  <a:pt x="2334" y="4168"/>
                  <a:pt x="2418" y="4245"/>
                  <a:pt x="2418" y="4434"/>
                </a:cubicBezTo>
                <a:cubicBezTo>
                  <a:pt x="2418" y="4546"/>
                  <a:pt x="2429" y="4574"/>
                  <a:pt x="2473" y="4574"/>
                </a:cubicBezTo>
                <a:cubicBezTo>
                  <a:pt x="2535" y="4574"/>
                  <a:pt x="2568" y="4664"/>
                  <a:pt x="2559" y="4804"/>
                </a:cubicBezTo>
                <a:cubicBezTo>
                  <a:pt x="2550" y="4938"/>
                  <a:pt x="2689" y="4991"/>
                  <a:pt x="2773" y="4885"/>
                </a:cubicBezTo>
                <a:cubicBezTo>
                  <a:pt x="2829" y="4813"/>
                  <a:pt x="2843" y="4812"/>
                  <a:pt x="2874" y="4881"/>
                </a:cubicBezTo>
                <a:cubicBezTo>
                  <a:pt x="2894" y="4925"/>
                  <a:pt x="2932" y="4946"/>
                  <a:pt x="2959" y="4929"/>
                </a:cubicBezTo>
                <a:cubicBezTo>
                  <a:pt x="3019" y="4890"/>
                  <a:pt x="3075" y="5095"/>
                  <a:pt x="3035" y="5211"/>
                </a:cubicBezTo>
                <a:cubicBezTo>
                  <a:pt x="3016" y="5267"/>
                  <a:pt x="3037" y="5283"/>
                  <a:pt x="3137" y="5291"/>
                </a:cubicBezTo>
                <a:cubicBezTo>
                  <a:pt x="3207" y="5297"/>
                  <a:pt x="3281" y="5325"/>
                  <a:pt x="3303" y="5353"/>
                </a:cubicBezTo>
                <a:cubicBezTo>
                  <a:pt x="3324" y="5380"/>
                  <a:pt x="3360" y="5418"/>
                  <a:pt x="3383" y="5435"/>
                </a:cubicBezTo>
                <a:cubicBezTo>
                  <a:pt x="3412" y="5458"/>
                  <a:pt x="3420" y="5498"/>
                  <a:pt x="3410" y="5577"/>
                </a:cubicBezTo>
                <a:cubicBezTo>
                  <a:pt x="3400" y="5657"/>
                  <a:pt x="3406" y="5690"/>
                  <a:pt x="3431" y="5690"/>
                </a:cubicBezTo>
                <a:cubicBezTo>
                  <a:pt x="3456" y="5690"/>
                  <a:pt x="3467" y="5637"/>
                  <a:pt x="3467" y="5525"/>
                </a:cubicBezTo>
                <a:cubicBezTo>
                  <a:pt x="3467" y="5327"/>
                  <a:pt x="3499" y="5270"/>
                  <a:pt x="3599" y="5291"/>
                </a:cubicBezTo>
                <a:cubicBezTo>
                  <a:pt x="3640" y="5300"/>
                  <a:pt x="3688" y="5280"/>
                  <a:pt x="3705" y="5245"/>
                </a:cubicBezTo>
                <a:cubicBezTo>
                  <a:pt x="3727" y="5202"/>
                  <a:pt x="3741" y="5201"/>
                  <a:pt x="3751" y="5241"/>
                </a:cubicBezTo>
                <a:cubicBezTo>
                  <a:pt x="3759" y="5274"/>
                  <a:pt x="3789" y="5297"/>
                  <a:pt x="3816" y="5295"/>
                </a:cubicBezTo>
                <a:cubicBezTo>
                  <a:pt x="3865" y="5292"/>
                  <a:pt x="3864" y="5291"/>
                  <a:pt x="3811" y="5239"/>
                </a:cubicBezTo>
                <a:cubicBezTo>
                  <a:pt x="3758" y="5187"/>
                  <a:pt x="3758" y="5183"/>
                  <a:pt x="3799" y="5073"/>
                </a:cubicBezTo>
                <a:cubicBezTo>
                  <a:pt x="3822" y="5010"/>
                  <a:pt x="3862" y="4968"/>
                  <a:pt x="3887" y="4977"/>
                </a:cubicBezTo>
                <a:cubicBezTo>
                  <a:pt x="3924" y="4989"/>
                  <a:pt x="3933" y="5026"/>
                  <a:pt x="3927" y="5145"/>
                </a:cubicBezTo>
                <a:cubicBezTo>
                  <a:pt x="3921" y="5277"/>
                  <a:pt x="3928" y="5299"/>
                  <a:pt x="3977" y="5299"/>
                </a:cubicBezTo>
                <a:cubicBezTo>
                  <a:pt x="4008" y="5299"/>
                  <a:pt x="4041" y="5324"/>
                  <a:pt x="4049" y="5355"/>
                </a:cubicBezTo>
                <a:cubicBezTo>
                  <a:pt x="4071" y="5444"/>
                  <a:pt x="4079" y="6486"/>
                  <a:pt x="4058" y="6623"/>
                </a:cubicBezTo>
                <a:cubicBezTo>
                  <a:pt x="4046" y="6699"/>
                  <a:pt x="4026" y="6736"/>
                  <a:pt x="4006" y="6717"/>
                </a:cubicBezTo>
                <a:cubicBezTo>
                  <a:pt x="3988" y="6700"/>
                  <a:pt x="3968" y="6707"/>
                  <a:pt x="3962" y="6732"/>
                </a:cubicBezTo>
                <a:cubicBezTo>
                  <a:pt x="3955" y="6757"/>
                  <a:pt x="3867" y="6776"/>
                  <a:pt x="3766" y="6774"/>
                </a:cubicBezTo>
                <a:cubicBezTo>
                  <a:pt x="3641" y="6772"/>
                  <a:pt x="3579" y="6793"/>
                  <a:pt x="3571" y="6840"/>
                </a:cubicBezTo>
                <a:cubicBezTo>
                  <a:pt x="3557" y="6931"/>
                  <a:pt x="3376" y="6897"/>
                  <a:pt x="3350" y="6797"/>
                </a:cubicBezTo>
                <a:cubicBezTo>
                  <a:pt x="3340" y="6756"/>
                  <a:pt x="3330" y="6744"/>
                  <a:pt x="3330" y="6771"/>
                </a:cubicBezTo>
                <a:cubicBezTo>
                  <a:pt x="3330" y="6797"/>
                  <a:pt x="3315" y="6791"/>
                  <a:pt x="3298" y="6755"/>
                </a:cubicBezTo>
                <a:cubicBezTo>
                  <a:pt x="3274" y="6707"/>
                  <a:pt x="3252" y="6706"/>
                  <a:pt x="3208" y="6755"/>
                </a:cubicBezTo>
                <a:cubicBezTo>
                  <a:pt x="3163" y="6805"/>
                  <a:pt x="3141" y="6807"/>
                  <a:pt x="3117" y="6757"/>
                </a:cubicBezTo>
                <a:cubicBezTo>
                  <a:pt x="3091" y="6705"/>
                  <a:pt x="3082" y="6716"/>
                  <a:pt x="3071" y="6817"/>
                </a:cubicBezTo>
                <a:cubicBezTo>
                  <a:pt x="3050" y="7021"/>
                  <a:pt x="3001" y="6844"/>
                  <a:pt x="3007" y="6583"/>
                </a:cubicBezTo>
                <a:cubicBezTo>
                  <a:pt x="3013" y="6361"/>
                  <a:pt x="3012" y="6360"/>
                  <a:pt x="2932" y="6360"/>
                </a:cubicBezTo>
                <a:cubicBezTo>
                  <a:pt x="2857" y="6360"/>
                  <a:pt x="2851" y="6372"/>
                  <a:pt x="2851" y="6531"/>
                </a:cubicBezTo>
                <a:cubicBezTo>
                  <a:pt x="2851" y="6760"/>
                  <a:pt x="2813" y="6916"/>
                  <a:pt x="2759" y="6916"/>
                </a:cubicBezTo>
                <a:cubicBezTo>
                  <a:pt x="2734" y="6916"/>
                  <a:pt x="2714" y="6951"/>
                  <a:pt x="2714" y="6993"/>
                </a:cubicBezTo>
                <a:cubicBezTo>
                  <a:pt x="2714" y="7097"/>
                  <a:pt x="2647" y="7226"/>
                  <a:pt x="2602" y="7208"/>
                </a:cubicBezTo>
                <a:cubicBezTo>
                  <a:pt x="2576" y="7197"/>
                  <a:pt x="2565" y="7241"/>
                  <a:pt x="2564" y="7365"/>
                </a:cubicBezTo>
                <a:cubicBezTo>
                  <a:pt x="2562" y="7492"/>
                  <a:pt x="2569" y="7528"/>
                  <a:pt x="2593" y="7505"/>
                </a:cubicBezTo>
                <a:cubicBezTo>
                  <a:pt x="2640" y="7461"/>
                  <a:pt x="2714" y="7574"/>
                  <a:pt x="2714" y="7690"/>
                </a:cubicBezTo>
                <a:cubicBezTo>
                  <a:pt x="2714" y="7869"/>
                  <a:pt x="2673" y="7899"/>
                  <a:pt x="2466" y="7879"/>
                </a:cubicBezTo>
                <a:cubicBezTo>
                  <a:pt x="2229" y="7857"/>
                  <a:pt x="2239" y="7826"/>
                  <a:pt x="2253" y="8520"/>
                </a:cubicBezTo>
                <a:lnTo>
                  <a:pt x="2263" y="8981"/>
                </a:lnTo>
                <a:lnTo>
                  <a:pt x="2415" y="8988"/>
                </a:lnTo>
                <a:cubicBezTo>
                  <a:pt x="2624" y="9000"/>
                  <a:pt x="2721" y="8979"/>
                  <a:pt x="2752" y="8916"/>
                </a:cubicBezTo>
                <a:cubicBezTo>
                  <a:pt x="2770" y="8880"/>
                  <a:pt x="2796" y="8884"/>
                  <a:pt x="2828" y="8925"/>
                </a:cubicBezTo>
                <a:cubicBezTo>
                  <a:pt x="2854" y="8960"/>
                  <a:pt x="2904" y="8981"/>
                  <a:pt x="2937" y="8971"/>
                </a:cubicBezTo>
                <a:cubicBezTo>
                  <a:pt x="2997" y="8954"/>
                  <a:pt x="2999" y="8941"/>
                  <a:pt x="3006" y="8545"/>
                </a:cubicBezTo>
                <a:cubicBezTo>
                  <a:pt x="3011" y="8234"/>
                  <a:pt x="3022" y="8130"/>
                  <a:pt x="3050" y="8104"/>
                </a:cubicBezTo>
                <a:cubicBezTo>
                  <a:pt x="3071" y="8084"/>
                  <a:pt x="3098" y="8111"/>
                  <a:pt x="3116" y="8171"/>
                </a:cubicBezTo>
                <a:cubicBezTo>
                  <a:pt x="3140" y="8252"/>
                  <a:pt x="3153" y="8258"/>
                  <a:pt x="3180" y="8204"/>
                </a:cubicBezTo>
                <a:cubicBezTo>
                  <a:pt x="3204" y="8154"/>
                  <a:pt x="3225" y="8152"/>
                  <a:pt x="3259" y="8196"/>
                </a:cubicBezTo>
                <a:cubicBezTo>
                  <a:pt x="3284" y="8229"/>
                  <a:pt x="3341" y="8256"/>
                  <a:pt x="3386" y="8256"/>
                </a:cubicBezTo>
                <a:cubicBezTo>
                  <a:pt x="3457" y="8256"/>
                  <a:pt x="3467" y="8238"/>
                  <a:pt x="3467" y="8119"/>
                </a:cubicBezTo>
                <a:cubicBezTo>
                  <a:pt x="3467" y="7968"/>
                  <a:pt x="3500" y="7893"/>
                  <a:pt x="3569" y="7893"/>
                </a:cubicBezTo>
                <a:cubicBezTo>
                  <a:pt x="3603" y="7893"/>
                  <a:pt x="3615" y="7855"/>
                  <a:pt x="3615" y="7753"/>
                </a:cubicBezTo>
                <a:cubicBezTo>
                  <a:pt x="3615" y="7488"/>
                  <a:pt x="3623" y="7483"/>
                  <a:pt x="4077" y="7498"/>
                </a:cubicBezTo>
                <a:lnTo>
                  <a:pt x="4505" y="7513"/>
                </a:lnTo>
                <a:lnTo>
                  <a:pt x="4512" y="7716"/>
                </a:lnTo>
                <a:cubicBezTo>
                  <a:pt x="4519" y="7922"/>
                  <a:pt x="4551" y="7959"/>
                  <a:pt x="4625" y="7847"/>
                </a:cubicBezTo>
                <a:cubicBezTo>
                  <a:pt x="4665" y="7786"/>
                  <a:pt x="4685" y="7943"/>
                  <a:pt x="4655" y="8081"/>
                </a:cubicBezTo>
                <a:cubicBezTo>
                  <a:pt x="4641" y="8143"/>
                  <a:pt x="4607" y="8200"/>
                  <a:pt x="4579" y="8209"/>
                </a:cubicBezTo>
                <a:cubicBezTo>
                  <a:pt x="4544" y="8222"/>
                  <a:pt x="4525" y="8272"/>
                  <a:pt x="4520" y="8367"/>
                </a:cubicBezTo>
                <a:cubicBezTo>
                  <a:pt x="4509" y="8572"/>
                  <a:pt x="4488" y="8602"/>
                  <a:pt x="4348" y="8605"/>
                </a:cubicBezTo>
                <a:cubicBezTo>
                  <a:pt x="4256" y="8607"/>
                  <a:pt x="4218" y="8631"/>
                  <a:pt x="4209" y="8693"/>
                </a:cubicBezTo>
                <a:cubicBezTo>
                  <a:pt x="4201" y="8741"/>
                  <a:pt x="4211" y="8800"/>
                  <a:pt x="4231" y="8827"/>
                </a:cubicBezTo>
                <a:cubicBezTo>
                  <a:pt x="4287" y="8905"/>
                  <a:pt x="4248" y="8981"/>
                  <a:pt x="4150" y="8981"/>
                </a:cubicBezTo>
                <a:cubicBezTo>
                  <a:pt x="4062" y="8981"/>
                  <a:pt x="4060" y="8986"/>
                  <a:pt x="4060" y="9176"/>
                </a:cubicBezTo>
                <a:cubicBezTo>
                  <a:pt x="4060" y="9355"/>
                  <a:pt x="4066" y="9372"/>
                  <a:pt x="4127" y="9372"/>
                </a:cubicBezTo>
                <a:cubicBezTo>
                  <a:pt x="4207" y="9372"/>
                  <a:pt x="4230" y="9441"/>
                  <a:pt x="4199" y="9583"/>
                </a:cubicBezTo>
                <a:cubicBezTo>
                  <a:pt x="4179" y="9676"/>
                  <a:pt x="4148" y="9686"/>
                  <a:pt x="3913" y="9679"/>
                </a:cubicBezTo>
                <a:cubicBezTo>
                  <a:pt x="3768" y="9675"/>
                  <a:pt x="3642" y="9685"/>
                  <a:pt x="3633" y="9702"/>
                </a:cubicBezTo>
                <a:cubicBezTo>
                  <a:pt x="3623" y="9719"/>
                  <a:pt x="3615" y="9815"/>
                  <a:pt x="3615" y="9915"/>
                </a:cubicBezTo>
                <a:cubicBezTo>
                  <a:pt x="3614" y="10104"/>
                  <a:pt x="3660" y="10160"/>
                  <a:pt x="3711" y="10034"/>
                </a:cubicBezTo>
                <a:cubicBezTo>
                  <a:pt x="3729" y="9989"/>
                  <a:pt x="3743" y="10003"/>
                  <a:pt x="3760" y="10084"/>
                </a:cubicBezTo>
                <a:cubicBezTo>
                  <a:pt x="3774" y="10145"/>
                  <a:pt x="3778" y="10208"/>
                  <a:pt x="3770" y="10228"/>
                </a:cubicBezTo>
                <a:cubicBezTo>
                  <a:pt x="3762" y="10247"/>
                  <a:pt x="3769" y="10327"/>
                  <a:pt x="3786" y="10404"/>
                </a:cubicBezTo>
                <a:cubicBezTo>
                  <a:pt x="3809" y="10510"/>
                  <a:pt x="3811" y="10562"/>
                  <a:pt x="3791" y="10610"/>
                </a:cubicBezTo>
                <a:cubicBezTo>
                  <a:pt x="3746" y="10720"/>
                  <a:pt x="3830" y="10820"/>
                  <a:pt x="3937" y="10784"/>
                </a:cubicBezTo>
                <a:cubicBezTo>
                  <a:pt x="4015" y="10759"/>
                  <a:pt x="4037" y="10772"/>
                  <a:pt x="4055" y="10857"/>
                </a:cubicBezTo>
                <a:cubicBezTo>
                  <a:pt x="4069" y="10921"/>
                  <a:pt x="4070" y="11013"/>
                  <a:pt x="4057" y="11093"/>
                </a:cubicBezTo>
                <a:cubicBezTo>
                  <a:pt x="4041" y="11198"/>
                  <a:pt x="4025" y="11216"/>
                  <a:pt x="3981" y="11189"/>
                </a:cubicBezTo>
                <a:cubicBezTo>
                  <a:pt x="3932" y="11159"/>
                  <a:pt x="3925" y="11176"/>
                  <a:pt x="3919" y="11337"/>
                </a:cubicBezTo>
                <a:cubicBezTo>
                  <a:pt x="3913" y="11489"/>
                  <a:pt x="3901" y="11524"/>
                  <a:pt x="3843" y="11548"/>
                </a:cubicBezTo>
                <a:cubicBezTo>
                  <a:pt x="3776" y="11576"/>
                  <a:pt x="3774" y="11581"/>
                  <a:pt x="3774" y="11909"/>
                </a:cubicBezTo>
                <a:cubicBezTo>
                  <a:pt x="3774" y="12236"/>
                  <a:pt x="3776" y="12243"/>
                  <a:pt x="3843" y="12271"/>
                </a:cubicBezTo>
                <a:cubicBezTo>
                  <a:pt x="3910" y="12299"/>
                  <a:pt x="3912" y="12310"/>
                  <a:pt x="3919" y="12649"/>
                </a:cubicBezTo>
                <a:cubicBezTo>
                  <a:pt x="3924" y="12946"/>
                  <a:pt x="3932" y="12996"/>
                  <a:pt x="3968" y="12996"/>
                </a:cubicBezTo>
                <a:cubicBezTo>
                  <a:pt x="3992" y="12996"/>
                  <a:pt x="4027" y="13012"/>
                  <a:pt x="4046" y="13031"/>
                </a:cubicBezTo>
                <a:cubicBezTo>
                  <a:pt x="4074" y="13057"/>
                  <a:pt x="4082" y="13027"/>
                  <a:pt x="4082" y="12895"/>
                </a:cubicBezTo>
                <a:cubicBezTo>
                  <a:pt x="4082" y="12801"/>
                  <a:pt x="4095" y="12705"/>
                  <a:pt x="4111" y="12682"/>
                </a:cubicBezTo>
                <a:cubicBezTo>
                  <a:pt x="4126" y="12658"/>
                  <a:pt x="4223" y="12646"/>
                  <a:pt x="4325" y="12653"/>
                </a:cubicBezTo>
                <a:lnTo>
                  <a:pt x="4511" y="12665"/>
                </a:lnTo>
                <a:lnTo>
                  <a:pt x="4520" y="12148"/>
                </a:lnTo>
                <a:cubicBezTo>
                  <a:pt x="4524" y="11864"/>
                  <a:pt x="4521" y="11492"/>
                  <a:pt x="4514" y="11323"/>
                </a:cubicBezTo>
                <a:cubicBezTo>
                  <a:pt x="4495" y="10929"/>
                  <a:pt x="4518" y="10821"/>
                  <a:pt x="4619" y="10821"/>
                </a:cubicBezTo>
                <a:cubicBezTo>
                  <a:pt x="4682" y="10821"/>
                  <a:pt x="4698" y="10800"/>
                  <a:pt x="4698" y="10713"/>
                </a:cubicBezTo>
                <a:cubicBezTo>
                  <a:pt x="4698" y="10654"/>
                  <a:pt x="4687" y="10589"/>
                  <a:pt x="4674" y="10569"/>
                </a:cubicBezTo>
                <a:cubicBezTo>
                  <a:pt x="4636" y="10512"/>
                  <a:pt x="4698" y="10368"/>
                  <a:pt x="4745" y="10404"/>
                </a:cubicBezTo>
                <a:cubicBezTo>
                  <a:pt x="4773" y="10426"/>
                  <a:pt x="4791" y="10399"/>
                  <a:pt x="4801" y="10318"/>
                </a:cubicBezTo>
                <a:cubicBezTo>
                  <a:pt x="4819" y="10181"/>
                  <a:pt x="4818" y="10176"/>
                  <a:pt x="4717" y="10042"/>
                </a:cubicBezTo>
                <a:cubicBezTo>
                  <a:pt x="4675" y="9986"/>
                  <a:pt x="4644" y="9911"/>
                  <a:pt x="4648" y="9877"/>
                </a:cubicBezTo>
                <a:cubicBezTo>
                  <a:pt x="4651" y="9842"/>
                  <a:pt x="4658" y="9734"/>
                  <a:pt x="4663" y="9635"/>
                </a:cubicBezTo>
                <a:cubicBezTo>
                  <a:pt x="4668" y="9536"/>
                  <a:pt x="4674" y="9455"/>
                  <a:pt x="4676" y="9455"/>
                </a:cubicBezTo>
                <a:cubicBezTo>
                  <a:pt x="4693" y="9455"/>
                  <a:pt x="4690" y="9219"/>
                  <a:pt x="4673" y="9167"/>
                </a:cubicBezTo>
                <a:cubicBezTo>
                  <a:pt x="4656" y="9118"/>
                  <a:pt x="4666" y="9075"/>
                  <a:pt x="4706" y="9011"/>
                </a:cubicBezTo>
                <a:cubicBezTo>
                  <a:pt x="4778" y="8896"/>
                  <a:pt x="4941" y="8949"/>
                  <a:pt x="4974" y="9100"/>
                </a:cubicBezTo>
                <a:cubicBezTo>
                  <a:pt x="4986" y="9157"/>
                  <a:pt x="5015" y="9203"/>
                  <a:pt x="5037" y="9203"/>
                </a:cubicBezTo>
                <a:cubicBezTo>
                  <a:pt x="5059" y="9203"/>
                  <a:pt x="5089" y="9235"/>
                  <a:pt x="5104" y="9272"/>
                </a:cubicBezTo>
                <a:cubicBezTo>
                  <a:pt x="5128" y="9330"/>
                  <a:pt x="5313" y="9359"/>
                  <a:pt x="5691" y="9366"/>
                </a:cubicBezTo>
                <a:cubicBezTo>
                  <a:pt x="5703" y="9367"/>
                  <a:pt x="5770" y="9358"/>
                  <a:pt x="5839" y="9347"/>
                </a:cubicBezTo>
                <a:cubicBezTo>
                  <a:pt x="5908" y="9336"/>
                  <a:pt x="5981" y="9351"/>
                  <a:pt x="6003" y="9378"/>
                </a:cubicBezTo>
                <a:cubicBezTo>
                  <a:pt x="6026" y="9408"/>
                  <a:pt x="6047" y="9407"/>
                  <a:pt x="6054" y="9376"/>
                </a:cubicBezTo>
                <a:cubicBezTo>
                  <a:pt x="6062" y="9345"/>
                  <a:pt x="6095" y="9344"/>
                  <a:pt x="6135" y="9372"/>
                </a:cubicBezTo>
                <a:cubicBezTo>
                  <a:pt x="6172" y="9398"/>
                  <a:pt x="6209" y="9398"/>
                  <a:pt x="6215" y="9372"/>
                </a:cubicBezTo>
                <a:cubicBezTo>
                  <a:pt x="6234" y="9296"/>
                  <a:pt x="6410" y="9342"/>
                  <a:pt x="6433" y="9430"/>
                </a:cubicBezTo>
                <a:cubicBezTo>
                  <a:pt x="6444" y="9474"/>
                  <a:pt x="6454" y="9566"/>
                  <a:pt x="6454" y="9635"/>
                </a:cubicBezTo>
                <a:cubicBezTo>
                  <a:pt x="6454" y="9759"/>
                  <a:pt x="6470" y="9767"/>
                  <a:pt x="6620" y="9712"/>
                </a:cubicBezTo>
                <a:cubicBezTo>
                  <a:pt x="6630" y="9708"/>
                  <a:pt x="6637" y="9658"/>
                  <a:pt x="6637" y="9600"/>
                </a:cubicBezTo>
                <a:cubicBezTo>
                  <a:pt x="6637" y="9438"/>
                  <a:pt x="6686" y="9377"/>
                  <a:pt x="6814" y="9380"/>
                </a:cubicBezTo>
                <a:cubicBezTo>
                  <a:pt x="6878" y="9381"/>
                  <a:pt x="6942" y="9365"/>
                  <a:pt x="6955" y="9345"/>
                </a:cubicBezTo>
                <a:cubicBezTo>
                  <a:pt x="6996" y="9282"/>
                  <a:pt x="7067" y="9423"/>
                  <a:pt x="7075" y="9581"/>
                </a:cubicBezTo>
                <a:cubicBezTo>
                  <a:pt x="7082" y="9734"/>
                  <a:pt x="7083" y="9733"/>
                  <a:pt x="7230" y="9714"/>
                </a:cubicBezTo>
                <a:cubicBezTo>
                  <a:pt x="7311" y="9703"/>
                  <a:pt x="7380" y="9690"/>
                  <a:pt x="7383" y="9685"/>
                </a:cubicBezTo>
                <a:cubicBezTo>
                  <a:pt x="7385" y="9680"/>
                  <a:pt x="7391" y="9608"/>
                  <a:pt x="7395" y="9526"/>
                </a:cubicBezTo>
                <a:cubicBezTo>
                  <a:pt x="7406" y="9324"/>
                  <a:pt x="7422" y="9294"/>
                  <a:pt x="7481" y="9370"/>
                </a:cubicBezTo>
                <a:cubicBezTo>
                  <a:pt x="7508" y="9406"/>
                  <a:pt x="7548" y="9419"/>
                  <a:pt x="7569" y="9397"/>
                </a:cubicBezTo>
                <a:cubicBezTo>
                  <a:pt x="7622" y="9343"/>
                  <a:pt x="7735" y="9335"/>
                  <a:pt x="7747" y="9386"/>
                </a:cubicBezTo>
                <a:cubicBezTo>
                  <a:pt x="7753" y="9409"/>
                  <a:pt x="7772" y="9428"/>
                  <a:pt x="7790" y="9428"/>
                </a:cubicBezTo>
                <a:cubicBezTo>
                  <a:pt x="7816" y="9428"/>
                  <a:pt x="7823" y="9337"/>
                  <a:pt x="7823" y="9011"/>
                </a:cubicBezTo>
                <a:lnTo>
                  <a:pt x="7823" y="8595"/>
                </a:lnTo>
                <a:lnTo>
                  <a:pt x="7172" y="8593"/>
                </a:lnTo>
                <a:cubicBezTo>
                  <a:pt x="6814" y="8593"/>
                  <a:pt x="6511" y="8579"/>
                  <a:pt x="6499" y="8561"/>
                </a:cubicBezTo>
                <a:cubicBezTo>
                  <a:pt x="6488" y="8543"/>
                  <a:pt x="6478" y="8456"/>
                  <a:pt x="6478" y="8369"/>
                </a:cubicBezTo>
                <a:cubicBezTo>
                  <a:pt x="6478" y="8212"/>
                  <a:pt x="6476" y="8211"/>
                  <a:pt x="6342" y="8211"/>
                </a:cubicBezTo>
                <a:cubicBezTo>
                  <a:pt x="6266" y="8211"/>
                  <a:pt x="6197" y="8239"/>
                  <a:pt x="6187" y="8275"/>
                </a:cubicBezTo>
                <a:cubicBezTo>
                  <a:pt x="6176" y="8310"/>
                  <a:pt x="6165" y="8465"/>
                  <a:pt x="6162" y="8618"/>
                </a:cubicBezTo>
                <a:cubicBezTo>
                  <a:pt x="6158" y="8772"/>
                  <a:pt x="6148" y="8917"/>
                  <a:pt x="6137" y="8942"/>
                </a:cubicBezTo>
                <a:cubicBezTo>
                  <a:pt x="6127" y="8967"/>
                  <a:pt x="5986" y="8984"/>
                  <a:pt x="5825" y="8979"/>
                </a:cubicBezTo>
                <a:cubicBezTo>
                  <a:pt x="5663" y="8974"/>
                  <a:pt x="5513" y="8972"/>
                  <a:pt x="5490" y="8973"/>
                </a:cubicBezTo>
                <a:cubicBezTo>
                  <a:pt x="5447" y="8975"/>
                  <a:pt x="5404" y="8778"/>
                  <a:pt x="5422" y="8664"/>
                </a:cubicBezTo>
                <a:cubicBezTo>
                  <a:pt x="5429" y="8618"/>
                  <a:pt x="5368" y="8598"/>
                  <a:pt x="5209" y="8595"/>
                </a:cubicBezTo>
                <a:cubicBezTo>
                  <a:pt x="5086" y="8593"/>
                  <a:pt x="4977" y="8569"/>
                  <a:pt x="4966" y="8541"/>
                </a:cubicBezTo>
                <a:cubicBezTo>
                  <a:pt x="4924" y="8440"/>
                  <a:pt x="4960" y="8284"/>
                  <a:pt x="5029" y="8265"/>
                </a:cubicBezTo>
                <a:cubicBezTo>
                  <a:pt x="5102" y="8245"/>
                  <a:pt x="5138" y="8159"/>
                  <a:pt x="5121" y="8046"/>
                </a:cubicBezTo>
                <a:cubicBezTo>
                  <a:pt x="5108" y="7957"/>
                  <a:pt x="5186" y="7856"/>
                  <a:pt x="5234" y="7901"/>
                </a:cubicBezTo>
                <a:cubicBezTo>
                  <a:pt x="5254" y="7920"/>
                  <a:pt x="5290" y="7892"/>
                  <a:pt x="5314" y="7837"/>
                </a:cubicBezTo>
                <a:cubicBezTo>
                  <a:pt x="5351" y="7757"/>
                  <a:pt x="5365" y="7751"/>
                  <a:pt x="5394" y="7809"/>
                </a:cubicBezTo>
                <a:cubicBezTo>
                  <a:pt x="5423" y="7868"/>
                  <a:pt x="5428" y="7861"/>
                  <a:pt x="5428" y="7764"/>
                </a:cubicBezTo>
                <a:cubicBezTo>
                  <a:pt x="5428" y="7701"/>
                  <a:pt x="5418" y="7632"/>
                  <a:pt x="5405" y="7613"/>
                </a:cubicBezTo>
                <a:cubicBezTo>
                  <a:pt x="5361" y="7546"/>
                  <a:pt x="5408" y="7478"/>
                  <a:pt x="5476" y="7511"/>
                </a:cubicBezTo>
                <a:cubicBezTo>
                  <a:pt x="5526" y="7536"/>
                  <a:pt x="5552" y="7520"/>
                  <a:pt x="5574" y="7448"/>
                </a:cubicBezTo>
                <a:cubicBezTo>
                  <a:pt x="5600" y="7359"/>
                  <a:pt x="5618" y="7355"/>
                  <a:pt x="5751" y="7411"/>
                </a:cubicBezTo>
                <a:cubicBezTo>
                  <a:pt x="5982" y="7510"/>
                  <a:pt x="6021" y="7499"/>
                  <a:pt x="6021" y="7338"/>
                </a:cubicBezTo>
                <a:cubicBezTo>
                  <a:pt x="6021" y="7264"/>
                  <a:pt x="6031" y="7187"/>
                  <a:pt x="6044" y="7168"/>
                </a:cubicBezTo>
                <a:cubicBezTo>
                  <a:pt x="6074" y="7123"/>
                  <a:pt x="7503" y="7120"/>
                  <a:pt x="7521" y="7164"/>
                </a:cubicBezTo>
                <a:cubicBezTo>
                  <a:pt x="7528" y="7182"/>
                  <a:pt x="7532" y="7343"/>
                  <a:pt x="7529" y="7523"/>
                </a:cubicBezTo>
                <a:cubicBezTo>
                  <a:pt x="7525" y="7774"/>
                  <a:pt x="7531" y="7858"/>
                  <a:pt x="7558" y="7883"/>
                </a:cubicBezTo>
                <a:cubicBezTo>
                  <a:pt x="7578" y="7901"/>
                  <a:pt x="7600" y="7892"/>
                  <a:pt x="7608" y="7862"/>
                </a:cubicBezTo>
                <a:cubicBezTo>
                  <a:pt x="7615" y="7832"/>
                  <a:pt x="7633" y="7827"/>
                  <a:pt x="7648" y="7851"/>
                </a:cubicBezTo>
                <a:cubicBezTo>
                  <a:pt x="7662" y="7874"/>
                  <a:pt x="7706" y="7893"/>
                  <a:pt x="7743" y="7893"/>
                </a:cubicBezTo>
                <a:cubicBezTo>
                  <a:pt x="7789" y="7893"/>
                  <a:pt x="7810" y="7918"/>
                  <a:pt x="7805" y="7968"/>
                </a:cubicBezTo>
                <a:cubicBezTo>
                  <a:pt x="7792" y="8117"/>
                  <a:pt x="7826" y="8256"/>
                  <a:pt x="7876" y="8256"/>
                </a:cubicBezTo>
                <a:cubicBezTo>
                  <a:pt x="7947" y="8254"/>
                  <a:pt x="7977" y="8193"/>
                  <a:pt x="7986" y="8033"/>
                </a:cubicBezTo>
                <a:cubicBezTo>
                  <a:pt x="7991" y="7956"/>
                  <a:pt x="8001" y="7906"/>
                  <a:pt x="8009" y="7922"/>
                </a:cubicBezTo>
                <a:cubicBezTo>
                  <a:pt x="8017" y="7937"/>
                  <a:pt x="8045" y="7901"/>
                  <a:pt x="8071" y="7843"/>
                </a:cubicBezTo>
                <a:cubicBezTo>
                  <a:pt x="8114" y="7748"/>
                  <a:pt x="8120" y="7748"/>
                  <a:pt x="8133" y="7830"/>
                </a:cubicBezTo>
                <a:cubicBezTo>
                  <a:pt x="8142" y="7890"/>
                  <a:pt x="8164" y="7910"/>
                  <a:pt x="8197" y="7889"/>
                </a:cubicBezTo>
                <a:cubicBezTo>
                  <a:pt x="8254" y="7854"/>
                  <a:pt x="8346" y="8049"/>
                  <a:pt x="8304" y="8114"/>
                </a:cubicBezTo>
                <a:cubicBezTo>
                  <a:pt x="8260" y="8179"/>
                  <a:pt x="8278" y="8247"/>
                  <a:pt x="8342" y="8265"/>
                </a:cubicBezTo>
                <a:cubicBezTo>
                  <a:pt x="8391" y="8279"/>
                  <a:pt x="8406" y="8317"/>
                  <a:pt x="8412" y="8438"/>
                </a:cubicBezTo>
                <a:cubicBezTo>
                  <a:pt x="8418" y="8571"/>
                  <a:pt x="8429" y="8589"/>
                  <a:pt x="8496" y="8589"/>
                </a:cubicBezTo>
                <a:cubicBezTo>
                  <a:pt x="8586" y="8589"/>
                  <a:pt x="8610" y="8657"/>
                  <a:pt x="8576" y="8810"/>
                </a:cubicBezTo>
                <a:cubicBezTo>
                  <a:pt x="8555" y="8907"/>
                  <a:pt x="8562" y="8924"/>
                  <a:pt x="8627" y="8950"/>
                </a:cubicBezTo>
                <a:cubicBezTo>
                  <a:pt x="8668" y="8967"/>
                  <a:pt x="8737" y="8986"/>
                  <a:pt x="8781" y="8994"/>
                </a:cubicBezTo>
                <a:cubicBezTo>
                  <a:pt x="8840" y="9005"/>
                  <a:pt x="8863" y="9037"/>
                  <a:pt x="8868" y="9121"/>
                </a:cubicBezTo>
                <a:cubicBezTo>
                  <a:pt x="8883" y="9355"/>
                  <a:pt x="8894" y="9388"/>
                  <a:pt x="8929" y="9317"/>
                </a:cubicBezTo>
                <a:cubicBezTo>
                  <a:pt x="8947" y="9280"/>
                  <a:pt x="8974" y="9269"/>
                  <a:pt x="8990" y="9294"/>
                </a:cubicBezTo>
                <a:cubicBezTo>
                  <a:pt x="9006" y="9318"/>
                  <a:pt x="9044" y="9338"/>
                  <a:pt x="9073" y="9340"/>
                </a:cubicBezTo>
                <a:cubicBezTo>
                  <a:pt x="9116" y="9342"/>
                  <a:pt x="9135" y="9393"/>
                  <a:pt x="9162" y="9589"/>
                </a:cubicBezTo>
                <a:cubicBezTo>
                  <a:pt x="9181" y="9728"/>
                  <a:pt x="9189" y="9896"/>
                  <a:pt x="9181" y="9978"/>
                </a:cubicBezTo>
                <a:cubicBezTo>
                  <a:pt x="9172" y="10058"/>
                  <a:pt x="9162" y="10209"/>
                  <a:pt x="9158" y="10310"/>
                </a:cubicBezTo>
                <a:cubicBezTo>
                  <a:pt x="9151" y="10492"/>
                  <a:pt x="9152" y="10493"/>
                  <a:pt x="9234" y="10477"/>
                </a:cubicBezTo>
                <a:cubicBezTo>
                  <a:pt x="9314" y="10462"/>
                  <a:pt x="9317" y="10468"/>
                  <a:pt x="9314" y="10642"/>
                </a:cubicBezTo>
                <a:cubicBezTo>
                  <a:pt x="9311" y="10778"/>
                  <a:pt x="9320" y="10821"/>
                  <a:pt x="9349" y="10821"/>
                </a:cubicBezTo>
                <a:cubicBezTo>
                  <a:pt x="9370" y="10821"/>
                  <a:pt x="9400" y="10793"/>
                  <a:pt x="9413" y="10759"/>
                </a:cubicBezTo>
                <a:cubicBezTo>
                  <a:pt x="9459" y="10648"/>
                  <a:pt x="9484" y="10884"/>
                  <a:pt x="9478" y="11368"/>
                </a:cubicBezTo>
                <a:cubicBezTo>
                  <a:pt x="9472" y="11827"/>
                  <a:pt x="9481" y="11891"/>
                  <a:pt x="9556" y="11918"/>
                </a:cubicBezTo>
                <a:cubicBezTo>
                  <a:pt x="9620" y="11942"/>
                  <a:pt x="9637" y="12082"/>
                  <a:pt x="9625" y="12490"/>
                </a:cubicBezTo>
                <a:cubicBezTo>
                  <a:pt x="9615" y="12851"/>
                  <a:pt x="9607" y="12902"/>
                  <a:pt x="9554" y="12981"/>
                </a:cubicBezTo>
                <a:cubicBezTo>
                  <a:pt x="9514" y="13040"/>
                  <a:pt x="9479" y="13055"/>
                  <a:pt x="9451" y="13023"/>
                </a:cubicBezTo>
                <a:cubicBezTo>
                  <a:pt x="9427" y="12997"/>
                  <a:pt x="9393" y="12973"/>
                  <a:pt x="9374" y="12972"/>
                </a:cubicBezTo>
                <a:cubicBezTo>
                  <a:pt x="9355" y="12970"/>
                  <a:pt x="9338" y="12931"/>
                  <a:pt x="9337" y="12885"/>
                </a:cubicBezTo>
                <a:cubicBezTo>
                  <a:pt x="9335" y="12839"/>
                  <a:pt x="9333" y="12764"/>
                  <a:pt x="9331" y="12716"/>
                </a:cubicBezTo>
                <a:cubicBezTo>
                  <a:pt x="9329" y="12644"/>
                  <a:pt x="9289" y="12631"/>
                  <a:pt x="9083" y="12634"/>
                </a:cubicBezTo>
                <a:cubicBezTo>
                  <a:pt x="8949" y="12636"/>
                  <a:pt x="8827" y="12654"/>
                  <a:pt x="8812" y="12676"/>
                </a:cubicBezTo>
                <a:cubicBezTo>
                  <a:pt x="8774" y="12735"/>
                  <a:pt x="8724" y="12558"/>
                  <a:pt x="8732" y="12388"/>
                </a:cubicBezTo>
                <a:lnTo>
                  <a:pt x="8738" y="12241"/>
                </a:lnTo>
                <a:lnTo>
                  <a:pt x="8503" y="12237"/>
                </a:lnTo>
                <a:cubicBezTo>
                  <a:pt x="8270" y="12232"/>
                  <a:pt x="8268" y="12231"/>
                  <a:pt x="8268" y="12099"/>
                </a:cubicBezTo>
                <a:cubicBezTo>
                  <a:pt x="8268" y="11988"/>
                  <a:pt x="8254" y="11960"/>
                  <a:pt x="8188" y="11937"/>
                </a:cubicBezTo>
                <a:cubicBezTo>
                  <a:pt x="8122" y="11914"/>
                  <a:pt x="8110" y="11889"/>
                  <a:pt x="8116" y="11788"/>
                </a:cubicBezTo>
                <a:cubicBezTo>
                  <a:pt x="8125" y="11614"/>
                  <a:pt x="8039" y="11504"/>
                  <a:pt x="8007" y="11650"/>
                </a:cubicBezTo>
                <a:cubicBezTo>
                  <a:pt x="7995" y="11707"/>
                  <a:pt x="7990" y="11769"/>
                  <a:pt x="7997" y="11786"/>
                </a:cubicBezTo>
                <a:cubicBezTo>
                  <a:pt x="8013" y="11825"/>
                  <a:pt x="7937" y="11912"/>
                  <a:pt x="7891" y="11909"/>
                </a:cubicBezTo>
                <a:cubicBezTo>
                  <a:pt x="7835" y="11904"/>
                  <a:pt x="7802" y="11827"/>
                  <a:pt x="7816" y="11734"/>
                </a:cubicBezTo>
                <a:cubicBezTo>
                  <a:pt x="7844" y="11559"/>
                  <a:pt x="7689" y="11477"/>
                  <a:pt x="7607" y="11623"/>
                </a:cubicBezTo>
                <a:cubicBezTo>
                  <a:pt x="7566" y="11696"/>
                  <a:pt x="7495" y="11686"/>
                  <a:pt x="7447" y="11602"/>
                </a:cubicBezTo>
                <a:cubicBezTo>
                  <a:pt x="7434" y="11579"/>
                  <a:pt x="7345" y="11557"/>
                  <a:pt x="7248" y="11552"/>
                </a:cubicBezTo>
                <a:lnTo>
                  <a:pt x="7072" y="11540"/>
                </a:lnTo>
                <a:lnTo>
                  <a:pt x="7074" y="11698"/>
                </a:lnTo>
                <a:cubicBezTo>
                  <a:pt x="7075" y="11783"/>
                  <a:pt x="7069" y="11951"/>
                  <a:pt x="7061" y="12070"/>
                </a:cubicBezTo>
                <a:cubicBezTo>
                  <a:pt x="7053" y="12195"/>
                  <a:pt x="7058" y="12316"/>
                  <a:pt x="7072" y="12358"/>
                </a:cubicBezTo>
                <a:cubicBezTo>
                  <a:pt x="7088" y="12405"/>
                  <a:pt x="7088" y="12442"/>
                  <a:pt x="7072" y="12465"/>
                </a:cubicBezTo>
                <a:cubicBezTo>
                  <a:pt x="7060" y="12484"/>
                  <a:pt x="7056" y="12536"/>
                  <a:pt x="7063" y="12582"/>
                </a:cubicBezTo>
                <a:cubicBezTo>
                  <a:pt x="7074" y="12653"/>
                  <a:pt x="7172" y="12664"/>
                  <a:pt x="7735" y="12661"/>
                </a:cubicBezTo>
                <a:cubicBezTo>
                  <a:pt x="8097" y="12659"/>
                  <a:pt x="8402" y="12670"/>
                  <a:pt x="8413" y="12686"/>
                </a:cubicBezTo>
                <a:cubicBezTo>
                  <a:pt x="8423" y="12701"/>
                  <a:pt x="8427" y="12785"/>
                  <a:pt x="8422" y="12872"/>
                </a:cubicBezTo>
                <a:lnTo>
                  <a:pt x="8413" y="13029"/>
                </a:lnTo>
                <a:lnTo>
                  <a:pt x="8648" y="13027"/>
                </a:lnTo>
                <a:cubicBezTo>
                  <a:pt x="8778" y="13026"/>
                  <a:pt x="8897" y="13005"/>
                  <a:pt x="8912" y="12981"/>
                </a:cubicBezTo>
                <a:cubicBezTo>
                  <a:pt x="8952" y="12918"/>
                  <a:pt x="9031" y="13132"/>
                  <a:pt x="9017" y="13265"/>
                </a:cubicBezTo>
                <a:cubicBezTo>
                  <a:pt x="9006" y="13369"/>
                  <a:pt x="9018" y="13373"/>
                  <a:pt x="9293" y="13371"/>
                </a:cubicBezTo>
                <a:cubicBezTo>
                  <a:pt x="9480" y="13369"/>
                  <a:pt x="9590" y="13390"/>
                  <a:pt x="9607" y="13432"/>
                </a:cubicBezTo>
                <a:cubicBezTo>
                  <a:pt x="9645" y="13524"/>
                  <a:pt x="9644" y="15483"/>
                  <a:pt x="9607" y="15575"/>
                </a:cubicBezTo>
                <a:cubicBezTo>
                  <a:pt x="9586" y="15627"/>
                  <a:pt x="9573" y="15627"/>
                  <a:pt x="9552" y="15575"/>
                </a:cubicBezTo>
                <a:cubicBezTo>
                  <a:pt x="9501" y="15451"/>
                  <a:pt x="9490" y="15507"/>
                  <a:pt x="9483" y="15913"/>
                </a:cubicBezTo>
                <a:lnTo>
                  <a:pt x="9477" y="16316"/>
                </a:lnTo>
                <a:lnTo>
                  <a:pt x="9391" y="16333"/>
                </a:lnTo>
                <a:cubicBezTo>
                  <a:pt x="9314" y="16349"/>
                  <a:pt x="9307" y="16364"/>
                  <a:pt x="9319" y="16481"/>
                </a:cubicBezTo>
                <a:cubicBezTo>
                  <a:pt x="9336" y="16655"/>
                  <a:pt x="9302" y="16698"/>
                  <a:pt x="9142" y="16696"/>
                </a:cubicBezTo>
                <a:cubicBezTo>
                  <a:pt x="9018" y="16693"/>
                  <a:pt x="9009" y="16702"/>
                  <a:pt x="9009" y="16822"/>
                </a:cubicBezTo>
                <a:cubicBezTo>
                  <a:pt x="9009" y="17003"/>
                  <a:pt x="8978" y="17032"/>
                  <a:pt x="8791" y="17029"/>
                </a:cubicBezTo>
                <a:cubicBezTo>
                  <a:pt x="8601" y="17026"/>
                  <a:pt x="8576" y="17003"/>
                  <a:pt x="8576" y="16813"/>
                </a:cubicBezTo>
                <a:lnTo>
                  <a:pt x="8576" y="16673"/>
                </a:lnTo>
                <a:lnTo>
                  <a:pt x="8347" y="16688"/>
                </a:lnTo>
                <a:cubicBezTo>
                  <a:pt x="8146" y="16702"/>
                  <a:pt x="8119" y="16716"/>
                  <a:pt x="8127" y="16797"/>
                </a:cubicBezTo>
                <a:cubicBezTo>
                  <a:pt x="8143" y="16941"/>
                  <a:pt x="8106" y="17036"/>
                  <a:pt x="8036" y="17039"/>
                </a:cubicBezTo>
                <a:cubicBezTo>
                  <a:pt x="7983" y="17041"/>
                  <a:pt x="7970" y="17071"/>
                  <a:pt x="7960" y="17210"/>
                </a:cubicBezTo>
                <a:cubicBezTo>
                  <a:pt x="7950" y="17357"/>
                  <a:pt x="7937" y="17379"/>
                  <a:pt x="7857" y="17404"/>
                </a:cubicBezTo>
                <a:cubicBezTo>
                  <a:pt x="7798" y="17421"/>
                  <a:pt x="7776" y="17449"/>
                  <a:pt x="7795" y="17478"/>
                </a:cubicBezTo>
                <a:cubicBezTo>
                  <a:pt x="7855" y="17573"/>
                  <a:pt x="7794" y="17623"/>
                  <a:pt x="7663" y="17590"/>
                </a:cubicBezTo>
                <a:cubicBezTo>
                  <a:pt x="7548" y="17560"/>
                  <a:pt x="7527" y="17569"/>
                  <a:pt x="7527" y="17643"/>
                </a:cubicBezTo>
                <a:cubicBezTo>
                  <a:pt x="7527" y="17779"/>
                  <a:pt x="7487" y="17812"/>
                  <a:pt x="7336" y="17801"/>
                </a:cubicBezTo>
                <a:cubicBezTo>
                  <a:pt x="7181" y="17789"/>
                  <a:pt x="7127" y="17717"/>
                  <a:pt x="7190" y="17603"/>
                </a:cubicBezTo>
                <a:cubicBezTo>
                  <a:pt x="7212" y="17563"/>
                  <a:pt x="7230" y="17502"/>
                  <a:pt x="7230" y="17467"/>
                </a:cubicBezTo>
                <a:cubicBezTo>
                  <a:pt x="7230" y="17374"/>
                  <a:pt x="7172" y="17391"/>
                  <a:pt x="7137" y="17494"/>
                </a:cubicBezTo>
                <a:cubicBezTo>
                  <a:pt x="7111" y="17571"/>
                  <a:pt x="7104" y="17571"/>
                  <a:pt x="7083" y="17499"/>
                </a:cubicBezTo>
                <a:cubicBezTo>
                  <a:pt x="7069" y="17454"/>
                  <a:pt x="7032" y="17419"/>
                  <a:pt x="7000" y="17419"/>
                </a:cubicBezTo>
                <a:cubicBezTo>
                  <a:pt x="6920" y="17419"/>
                  <a:pt x="6809" y="17240"/>
                  <a:pt x="6841" y="17162"/>
                </a:cubicBezTo>
                <a:cubicBezTo>
                  <a:pt x="6878" y="17073"/>
                  <a:pt x="6870" y="17014"/>
                  <a:pt x="6822" y="17014"/>
                </a:cubicBezTo>
                <a:cubicBezTo>
                  <a:pt x="6799" y="17014"/>
                  <a:pt x="6774" y="17064"/>
                  <a:pt x="6768" y="17125"/>
                </a:cubicBezTo>
                <a:cubicBezTo>
                  <a:pt x="6752" y="17269"/>
                  <a:pt x="6679" y="17269"/>
                  <a:pt x="6626" y="17125"/>
                </a:cubicBezTo>
                <a:cubicBezTo>
                  <a:pt x="6593" y="17036"/>
                  <a:pt x="6558" y="17016"/>
                  <a:pt x="6451" y="17022"/>
                </a:cubicBezTo>
                <a:lnTo>
                  <a:pt x="6318" y="17027"/>
                </a:lnTo>
                <a:lnTo>
                  <a:pt x="6318" y="17411"/>
                </a:lnTo>
                <a:lnTo>
                  <a:pt x="6318" y="17793"/>
                </a:lnTo>
                <a:lnTo>
                  <a:pt x="6536" y="17785"/>
                </a:lnTo>
                <a:cubicBezTo>
                  <a:pt x="6655" y="17781"/>
                  <a:pt x="6763" y="17801"/>
                  <a:pt x="6775" y="17829"/>
                </a:cubicBezTo>
                <a:cubicBezTo>
                  <a:pt x="6786" y="17859"/>
                  <a:pt x="6788" y="17952"/>
                  <a:pt x="6779" y="18040"/>
                </a:cubicBezTo>
                <a:cubicBezTo>
                  <a:pt x="6764" y="18169"/>
                  <a:pt x="6747" y="18202"/>
                  <a:pt x="6688" y="18213"/>
                </a:cubicBezTo>
                <a:cubicBezTo>
                  <a:pt x="6647" y="18221"/>
                  <a:pt x="6609" y="18209"/>
                  <a:pt x="6603" y="18186"/>
                </a:cubicBezTo>
                <a:cubicBezTo>
                  <a:pt x="6588" y="18126"/>
                  <a:pt x="6186" y="18120"/>
                  <a:pt x="6171" y="18181"/>
                </a:cubicBezTo>
                <a:cubicBezTo>
                  <a:pt x="6164" y="18208"/>
                  <a:pt x="6130" y="18213"/>
                  <a:pt x="6095" y="18190"/>
                </a:cubicBezTo>
                <a:cubicBezTo>
                  <a:pt x="6041" y="18154"/>
                  <a:pt x="6033" y="18123"/>
                  <a:pt x="6039" y="17973"/>
                </a:cubicBezTo>
                <a:lnTo>
                  <a:pt x="6047" y="17799"/>
                </a:lnTo>
                <a:lnTo>
                  <a:pt x="5743" y="17781"/>
                </a:lnTo>
                <a:lnTo>
                  <a:pt x="5440" y="17766"/>
                </a:lnTo>
                <a:lnTo>
                  <a:pt x="5433" y="17590"/>
                </a:lnTo>
                <a:lnTo>
                  <a:pt x="5426" y="17413"/>
                </a:lnTo>
                <a:lnTo>
                  <a:pt x="5193" y="17417"/>
                </a:lnTo>
                <a:lnTo>
                  <a:pt x="4961" y="17421"/>
                </a:lnTo>
                <a:lnTo>
                  <a:pt x="4963" y="17231"/>
                </a:lnTo>
                <a:lnTo>
                  <a:pt x="4966" y="17041"/>
                </a:lnTo>
                <a:lnTo>
                  <a:pt x="4680" y="17026"/>
                </a:lnTo>
                <a:cubicBezTo>
                  <a:pt x="4524" y="17017"/>
                  <a:pt x="4386" y="16998"/>
                  <a:pt x="4376" y="16981"/>
                </a:cubicBezTo>
                <a:cubicBezTo>
                  <a:pt x="4365" y="16965"/>
                  <a:pt x="4356" y="16814"/>
                  <a:pt x="4356" y="16648"/>
                </a:cubicBezTo>
                <a:cubicBezTo>
                  <a:pt x="4356" y="16399"/>
                  <a:pt x="4350" y="16343"/>
                  <a:pt x="4317" y="16337"/>
                </a:cubicBezTo>
                <a:cubicBezTo>
                  <a:pt x="4295" y="16332"/>
                  <a:pt x="3894" y="16327"/>
                  <a:pt x="3427" y="16323"/>
                </a:cubicBezTo>
                <a:cubicBezTo>
                  <a:pt x="2846" y="16319"/>
                  <a:pt x="2575" y="16335"/>
                  <a:pt x="2568" y="16375"/>
                </a:cubicBezTo>
                <a:cubicBezTo>
                  <a:pt x="2549" y="16498"/>
                  <a:pt x="2584" y="16726"/>
                  <a:pt x="2626" y="16753"/>
                </a:cubicBezTo>
                <a:cubicBezTo>
                  <a:pt x="2687" y="16792"/>
                  <a:pt x="2679" y="16949"/>
                  <a:pt x="2611" y="17024"/>
                </a:cubicBezTo>
                <a:cubicBezTo>
                  <a:pt x="2569" y="17071"/>
                  <a:pt x="2554" y="17130"/>
                  <a:pt x="2554" y="17252"/>
                </a:cubicBezTo>
                <a:cubicBezTo>
                  <a:pt x="2554" y="17388"/>
                  <a:pt x="2560" y="17405"/>
                  <a:pt x="2586" y="17352"/>
                </a:cubicBezTo>
                <a:cubicBezTo>
                  <a:pt x="2609" y="17306"/>
                  <a:pt x="2624" y="17304"/>
                  <a:pt x="2634" y="17346"/>
                </a:cubicBezTo>
                <a:cubicBezTo>
                  <a:pt x="2644" y="17387"/>
                  <a:pt x="2965" y="17404"/>
                  <a:pt x="3657" y="17402"/>
                </a:cubicBezTo>
                <a:lnTo>
                  <a:pt x="4664" y="17400"/>
                </a:lnTo>
                <a:lnTo>
                  <a:pt x="4671" y="17593"/>
                </a:lnTo>
                <a:lnTo>
                  <a:pt x="4678" y="17787"/>
                </a:lnTo>
                <a:lnTo>
                  <a:pt x="4953" y="17791"/>
                </a:lnTo>
                <a:cubicBezTo>
                  <a:pt x="5104" y="17793"/>
                  <a:pt x="5237" y="17809"/>
                  <a:pt x="5248" y="17826"/>
                </a:cubicBezTo>
                <a:cubicBezTo>
                  <a:pt x="5259" y="17843"/>
                  <a:pt x="5269" y="17925"/>
                  <a:pt x="5269" y="18010"/>
                </a:cubicBezTo>
                <a:lnTo>
                  <a:pt x="5269" y="18165"/>
                </a:lnTo>
                <a:lnTo>
                  <a:pt x="5456" y="18152"/>
                </a:lnTo>
                <a:cubicBezTo>
                  <a:pt x="5669" y="18138"/>
                  <a:pt x="5725" y="18185"/>
                  <a:pt x="5725" y="18382"/>
                </a:cubicBezTo>
                <a:cubicBezTo>
                  <a:pt x="5725" y="18510"/>
                  <a:pt x="5733" y="18521"/>
                  <a:pt x="5844" y="18528"/>
                </a:cubicBezTo>
                <a:cubicBezTo>
                  <a:pt x="5910" y="18532"/>
                  <a:pt x="6040" y="18530"/>
                  <a:pt x="6131" y="18522"/>
                </a:cubicBezTo>
                <a:lnTo>
                  <a:pt x="6297" y="18509"/>
                </a:lnTo>
                <a:lnTo>
                  <a:pt x="6324" y="18681"/>
                </a:lnTo>
                <a:cubicBezTo>
                  <a:pt x="6354" y="18879"/>
                  <a:pt x="6332" y="18869"/>
                  <a:pt x="6750" y="18877"/>
                </a:cubicBezTo>
                <a:lnTo>
                  <a:pt x="7056" y="18883"/>
                </a:lnTo>
                <a:lnTo>
                  <a:pt x="7072" y="19032"/>
                </a:lnTo>
                <a:cubicBezTo>
                  <a:pt x="7081" y="19115"/>
                  <a:pt x="7083" y="19195"/>
                  <a:pt x="7076" y="19213"/>
                </a:cubicBezTo>
                <a:cubicBezTo>
                  <a:pt x="7068" y="19230"/>
                  <a:pt x="7005" y="19245"/>
                  <a:pt x="6934" y="19245"/>
                </a:cubicBezTo>
                <a:cubicBezTo>
                  <a:pt x="6816" y="19245"/>
                  <a:pt x="6751" y="19310"/>
                  <a:pt x="6751" y="19428"/>
                </a:cubicBezTo>
                <a:cubicBezTo>
                  <a:pt x="6751" y="19454"/>
                  <a:pt x="6775" y="19468"/>
                  <a:pt x="6803" y="19458"/>
                </a:cubicBezTo>
                <a:cubicBezTo>
                  <a:pt x="6836" y="19447"/>
                  <a:pt x="6854" y="19469"/>
                  <a:pt x="6854" y="19524"/>
                </a:cubicBezTo>
                <a:cubicBezTo>
                  <a:pt x="6854" y="19570"/>
                  <a:pt x="6832" y="19616"/>
                  <a:pt x="6804" y="19625"/>
                </a:cubicBezTo>
                <a:cubicBezTo>
                  <a:pt x="6756" y="19642"/>
                  <a:pt x="6752" y="19690"/>
                  <a:pt x="6771" y="19980"/>
                </a:cubicBezTo>
                <a:cubicBezTo>
                  <a:pt x="6773" y="20001"/>
                  <a:pt x="6815" y="20009"/>
                  <a:pt x="6865" y="19997"/>
                </a:cubicBezTo>
                <a:cubicBezTo>
                  <a:pt x="6953" y="19978"/>
                  <a:pt x="7004" y="20038"/>
                  <a:pt x="6957" y="20109"/>
                </a:cubicBezTo>
                <a:cubicBezTo>
                  <a:pt x="6944" y="20128"/>
                  <a:pt x="6934" y="20180"/>
                  <a:pt x="6934" y="20224"/>
                </a:cubicBezTo>
                <a:cubicBezTo>
                  <a:pt x="6934" y="20285"/>
                  <a:pt x="6967" y="20304"/>
                  <a:pt x="7076" y="20304"/>
                </a:cubicBezTo>
                <a:lnTo>
                  <a:pt x="7219" y="20304"/>
                </a:lnTo>
                <a:lnTo>
                  <a:pt x="7217" y="20080"/>
                </a:lnTo>
                <a:cubicBezTo>
                  <a:pt x="7215" y="19956"/>
                  <a:pt x="7208" y="19841"/>
                  <a:pt x="7200" y="19823"/>
                </a:cubicBezTo>
                <a:cubicBezTo>
                  <a:pt x="7172" y="19753"/>
                  <a:pt x="7255" y="19536"/>
                  <a:pt x="7299" y="19564"/>
                </a:cubicBezTo>
                <a:cubicBezTo>
                  <a:pt x="7359" y="19603"/>
                  <a:pt x="7411" y="19306"/>
                  <a:pt x="7357" y="19232"/>
                </a:cubicBezTo>
                <a:cubicBezTo>
                  <a:pt x="7326" y="19189"/>
                  <a:pt x="7325" y="19165"/>
                  <a:pt x="7355" y="19025"/>
                </a:cubicBezTo>
                <a:cubicBezTo>
                  <a:pt x="7388" y="18867"/>
                  <a:pt x="7388" y="18868"/>
                  <a:pt x="7600" y="18881"/>
                </a:cubicBezTo>
                <a:cubicBezTo>
                  <a:pt x="7913" y="18901"/>
                  <a:pt x="7983" y="18870"/>
                  <a:pt x="7983" y="18710"/>
                </a:cubicBezTo>
                <a:cubicBezTo>
                  <a:pt x="7983" y="18565"/>
                  <a:pt x="8058" y="18436"/>
                  <a:pt x="8112" y="18488"/>
                </a:cubicBezTo>
                <a:cubicBezTo>
                  <a:pt x="8137" y="18510"/>
                  <a:pt x="8144" y="18572"/>
                  <a:pt x="8137" y="18687"/>
                </a:cubicBezTo>
                <a:lnTo>
                  <a:pt x="8127" y="18854"/>
                </a:lnTo>
                <a:lnTo>
                  <a:pt x="8350" y="18854"/>
                </a:lnTo>
                <a:lnTo>
                  <a:pt x="8572" y="18854"/>
                </a:lnTo>
                <a:lnTo>
                  <a:pt x="8580" y="18700"/>
                </a:lnTo>
                <a:cubicBezTo>
                  <a:pt x="8587" y="18559"/>
                  <a:pt x="8596" y="18546"/>
                  <a:pt x="8701" y="18530"/>
                </a:cubicBezTo>
                <a:cubicBezTo>
                  <a:pt x="8832" y="18510"/>
                  <a:pt x="8873" y="18446"/>
                  <a:pt x="8866" y="18276"/>
                </a:cubicBezTo>
                <a:cubicBezTo>
                  <a:pt x="8862" y="18165"/>
                  <a:pt x="8871" y="18157"/>
                  <a:pt x="9009" y="18152"/>
                </a:cubicBezTo>
                <a:cubicBezTo>
                  <a:pt x="9091" y="18149"/>
                  <a:pt x="9179" y="18130"/>
                  <a:pt x="9205" y="18110"/>
                </a:cubicBezTo>
                <a:cubicBezTo>
                  <a:pt x="9237" y="18084"/>
                  <a:pt x="9266" y="18107"/>
                  <a:pt x="9293" y="18182"/>
                </a:cubicBezTo>
                <a:cubicBezTo>
                  <a:pt x="9344" y="18320"/>
                  <a:pt x="9324" y="18464"/>
                  <a:pt x="9255" y="18464"/>
                </a:cubicBezTo>
                <a:cubicBezTo>
                  <a:pt x="9188" y="18464"/>
                  <a:pt x="9131" y="18661"/>
                  <a:pt x="9184" y="18710"/>
                </a:cubicBezTo>
                <a:cubicBezTo>
                  <a:pt x="9216" y="18740"/>
                  <a:pt x="9216" y="18757"/>
                  <a:pt x="9183" y="18881"/>
                </a:cubicBezTo>
                <a:cubicBezTo>
                  <a:pt x="9137" y="19053"/>
                  <a:pt x="9136" y="19321"/>
                  <a:pt x="9181" y="19412"/>
                </a:cubicBezTo>
                <a:cubicBezTo>
                  <a:pt x="9207" y="19466"/>
                  <a:pt x="9209" y="19502"/>
                  <a:pt x="9189" y="19560"/>
                </a:cubicBezTo>
                <a:cubicBezTo>
                  <a:pt x="9171" y="19615"/>
                  <a:pt x="9101" y="19635"/>
                  <a:pt x="8940" y="19635"/>
                </a:cubicBezTo>
                <a:lnTo>
                  <a:pt x="8717" y="19635"/>
                </a:lnTo>
                <a:lnTo>
                  <a:pt x="8721" y="19811"/>
                </a:lnTo>
                <a:lnTo>
                  <a:pt x="8725" y="19988"/>
                </a:lnTo>
                <a:lnTo>
                  <a:pt x="8569" y="19974"/>
                </a:lnTo>
                <a:lnTo>
                  <a:pt x="8414" y="19963"/>
                </a:lnTo>
                <a:lnTo>
                  <a:pt x="8421" y="20343"/>
                </a:lnTo>
                <a:lnTo>
                  <a:pt x="8427" y="20723"/>
                </a:lnTo>
                <a:lnTo>
                  <a:pt x="8565" y="20730"/>
                </a:lnTo>
                <a:cubicBezTo>
                  <a:pt x="8643" y="20734"/>
                  <a:pt x="8722" y="20705"/>
                  <a:pt x="8750" y="20663"/>
                </a:cubicBezTo>
                <a:cubicBezTo>
                  <a:pt x="8829" y="20545"/>
                  <a:pt x="8882" y="20734"/>
                  <a:pt x="8883" y="21131"/>
                </a:cubicBezTo>
                <a:cubicBezTo>
                  <a:pt x="8884" y="21448"/>
                  <a:pt x="8884" y="21449"/>
                  <a:pt x="8953" y="21440"/>
                </a:cubicBezTo>
                <a:cubicBezTo>
                  <a:pt x="9070" y="21425"/>
                  <a:pt x="9184" y="21336"/>
                  <a:pt x="9151" y="21287"/>
                </a:cubicBezTo>
                <a:cubicBezTo>
                  <a:pt x="9131" y="21257"/>
                  <a:pt x="9128" y="21221"/>
                  <a:pt x="9143" y="21177"/>
                </a:cubicBezTo>
                <a:cubicBezTo>
                  <a:pt x="9155" y="21142"/>
                  <a:pt x="9169" y="21026"/>
                  <a:pt x="9173" y="20918"/>
                </a:cubicBezTo>
                <a:cubicBezTo>
                  <a:pt x="9180" y="20742"/>
                  <a:pt x="9187" y="20724"/>
                  <a:pt x="9249" y="20727"/>
                </a:cubicBezTo>
                <a:cubicBezTo>
                  <a:pt x="9308" y="20729"/>
                  <a:pt x="9319" y="20707"/>
                  <a:pt x="9329" y="20560"/>
                </a:cubicBezTo>
                <a:cubicBezTo>
                  <a:pt x="9339" y="20414"/>
                  <a:pt x="9350" y="20389"/>
                  <a:pt x="9408" y="20389"/>
                </a:cubicBezTo>
                <a:cubicBezTo>
                  <a:pt x="9470" y="20389"/>
                  <a:pt x="9477" y="20409"/>
                  <a:pt x="9493" y="20640"/>
                </a:cubicBezTo>
                <a:cubicBezTo>
                  <a:pt x="9524" y="21062"/>
                  <a:pt x="9514" y="21114"/>
                  <a:pt x="9406" y="21095"/>
                </a:cubicBezTo>
                <a:cubicBezTo>
                  <a:pt x="9314" y="21078"/>
                  <a:pt x="9313" y="21079"/>
                  <a:pt x="9310" y="21281"/>
                </a:cubicBezTo>
                <a:cubicBezTo>
                  <a:pt x="9307" y="21480"/>
                  <a:pt x="9309" y="21483"/>
                  <a:pt x="9386" y="21467"/>
                </a:cubicBezTo>
                <a:cubicBezTo>
                  <a:pt x="9429" y="21458"/>
                  <a:pt x="9477" y="21481"/>
                  <a:pt x="9493" y="21519"/>
                </a:cubicBezTo>
                <a:cubicBezTo>
                  <a:pt x="9508" y="21556"/>
                  <a:pt x="9573" y="21588"/>
                  <a:pt x="9638" y="21588"/>
                </a:cubicBezTo>
                <a:lnTo>
                  <a:pt x="9755" y="21588"/>
                </a:lnTo>
                <a:lnTo>
                  <a:pt x="9756" y="21323"/>
                </a:lnTo>
                <a:cubicBezTo>
                  <a:pt x="9757" y="21178"/>
                  <a:pt x="9761" y="20914"/>
                  <a:pt x="9765" y="20738"/>
                </a:cubicBezTo>
                <a:cubicBezTo>
                  <a:pt x="9769" y="20541"/>
                  <a:pt x="9761" y="20392"/>
                  <a:pt x="9744" y="20350"/>
                </a:cubicBezTo>
                <a:cubicBezTo>
                  <a:pt x="9729" y="20314"/>
                  <a:pt x="9716" y="20217"/>
                  <a:pt x="9716" y="20138"/>
                </a:cubicBezTo>
                <a:cubicBezTo>
                  <a:pt x="9716" y="20058"/>
                  <a:pt x="9705" y="19966"/>
                  <a:pt x="9692" y="19932"/>
                </a:cubicBezTo>
                <a:cubicBezTo>
                  <a:pt x="9674" y="19888"/>
                  <a:pt x="9674" y="19839"/>
                  <a:pt x="9692" y="19754"/>
                </a:cubicBezTo>
                <a:cubicBezTo>
                  <a:pt x="9713" y="19662"/>
                  <a:pt x="9740" y="19635"/>
                  <a:pt x="9819" y="19635"/>
                </a:cubicBezTo>
                <a:cubicBezTo>
                  <a:pt x="9915" y="19635"/>
                  <a:pt x="9919" y="19629"/>
                  <a:pt x="9926" y="19455"/>
                </a:cubicBezTo>
                <a:cubicBezTo>
                  <a:pt x="9930" y="19355"/>
                  <a:pt x="9927" y="19172"/>
                  <a:pt x="9920" y="19050"/>
                </a:cubicBezTo>
                <a:cubicBezTo>
                  <a:pt x="9900" y="18691"/>
                  <a:pt x="9923" y="18550"/>
                  <a:pt x="10006" y="18530"/>
                </a:cubicBezTo>
                <a:cubicBezTo>
                  <a:pt x="10070" y="18514"/>
                  <a:pt x="10076" y="18495"/>
                  <a:pt x="10076" y="18321"/>
                </a:cubicBezTo>
                <a:cubicBezTo>
                  <a:pt x="10076" y="18215"/>
                  <a:pt x="10069" y="18142"/>
                  <a:pt x="10058" y="18158"/>
                </a:cubicBezTo>
                <a:cubicBezTo>
                  <a:pt x="10048" y="18173"/>
                  <a:pt x="10013" y="18160"/>
                  <a:pt x="9979" y="18129"/>
                </a:cubicBezTo>
                <a:cubicBezTo>
                  <a:pt x="9895" y="18051"/>
                  <a:pt x="9906" y="17830"/>
                  <a:pt x="9996" y="17804"/>
                </a:cubicBezTo>
                <a:cubicBezTo>
                  <a:pt x="10057" y="17787"/>
                  <a:pt x="10058" y="17780"/>
                  <a:pt x="10058" y="17400"/>
                </a:cubicBezTo>
                <a:cubicBezTo>
                  <a:pt x="10058" y="17023"/>
                  <a:pt x="10057" y="17014"/>
                  <a:pt x="10000" y="17014"/>
                </a:cubicBezTo>
                <a:cubicBezTo>
                  <a:pt x="9931" y="17014"/>
                  <a:pt x="9907" y="16887"/>
                  <a:pt x="9940" y="16707"/>
                </a:cubicBezTo>
                <a:cubicBezTo>
                  <a:pt x="9957" y="16615"/>
                  <a:pt x="9978" y="16584"/>
                  <a:pt x="10008" y="16603"/>
                </a:cubicBezTo>
                <a:cubicBezTo>
                  <a:pt x="10041" y="16624"/>
                  <a:pt x="10056" y="16596"/>
                  <a:pt x="10067" y="16490"/>
                </a:cubicBezTo>
                <a:cubicBezTo>
                  <a:pt x="10090" y="16264"/>
                  <a:pt x="10174" y="15953"/>
                  <a:pt x="10212" y="15953"/>
                </a:cubicBezTo>
                <a:cubicBezTo>
                  <a:pt x="10241" y="15953"/>
                  <a:pt x="10241" y="15940"/>
                  <a:pt x="10216" y="15865"/>
                </a:cubicBezTo>
                <a:cubicBezTo>
                  <a:pt x="10190" y="15789"/>
                  <a:pt x="10194" y="15761"/>
                  <a:pt x="10242" y="15671"/>
                </a:cubicBezTo>
                <a:cubicBezTo>
                  <a:pt x="10273" y="15613"/>
                  <a:pt x="10315" y="15564"/>
                  <a:pt x="10337" y="15564"/>
                </a:cubicBezTo>
                <a:cubicBezTo>
                  <a:pt x="10382" y="15562"/>
                  <a:pt x="10391" y="15479"/>
                  <a:pt x="10353" y="15422"/>
                </a:cubicBezTo>
                <a:cubicBezTo>
                  <a:pt x="10335" y="15395"/>
                  <a:pt x="10335" y="15365"/>
                  <a:pt x="10353" y="15322"/>
                </a:cubicBezTo>
                <a:cubicBezTo>
                  <a:pt x="10396" y="15216"/>
                  <a:pt x="10380" y="15171"/>
                  <a:pt x="10304" y="15186"/>
                </a:cubicBezTo>
                <a:cubicBezTo>
                  <a:pt x="10237" y="15198"/>
                  <a:pt x="10230" y="15186"/>
                  <a:pt x="10235" y="15061"/>
                </a:cubicBezTo>
                <a:cubicBezTo>
                  <a:pt x="10249" y="14693"/>
                  <a:pt x="10239" y="14514"/>
                  <a:pt x="10203" y="14480"/>
                </a:cubicBezTo>
                <a:cubicBezTo>
                  <a:pt x="10168" y="14447"/>
                  <a:pt x="10161" y="14192"/>
                  <a:pt x="10193" y="14144"/>
                </a:cubicBezTo>
                <a:cubicBezTo>
                  <a:pt x="10205" y="14126"/>
                  <a:pt x="10214" y="14019"/>
                  <a:pt x="10213" y="13904"/>
                </a:cubicBezTo>
                <a:cubicBezTo>
                  <a:pt x="10212" y="13789"/>
                  <a:pt x="10218" y="13656"/>
                  <a:pt x="10225" y="13610"/>
                </a:cubicBezTo>
                <a:cubicBezTo>
                  <a:pt x="10233" y="13564"/>
                  <a:pt x="10242" y="13426"/>
                  <a:pt x="10246" y="13303"/>
                </a:cubicBezTo>
                <a:lnTo>
                  <a:pt x="10252" y="13081"/>
                </a:lnTo>
                <a:lnTo>
                  <a:pt x="10382" y="13033"/>
                </a:lnTo>
                <a:cubicBezTo>
                  <a:pt x="10500" y="12990"/>
                  <a:pt x="10513" y="12971"/>
                  <a:pt x="10519" y="12837"/>
                </a:cubicBezTo>
                <a:cubicBezTo>
                  <a:pt x="10525" y="12716"/>
                  <a:pt x="10540" y="12686"/>
                  <a:pt x="10605" y="12663"/>
                </a:cubicBezTo>
                <a:cubicBezTo>
                  <a:pt x="10676" y="12638"/>
                  <a:pt x="10685" y="12616"/>
                  <a:pt x="10685" y="12467"/>
                </a:cubicBezTo>
                <a:cubicBezTo>
                  <a:pt x="10685" y="12318"/>
                  <a:pt x="10694" y="12299"/>
                  <a:pt x="10761" y="12283"/>
                </a:cubicBezTo>
                <a:cubicBezTo>
                  <a:pt x="10808" y="12272"/>
                  <a:pt x="10834" y="12239"/>
                  <a:pt x="10827" y="12198"/>
                </a:cubicBezTo>
                <a:cubicBezTo>
                  <a:pt x="10822" y="12162"/>
                  <a:pt x="10825" y="12075"/>
                  <a:pt x="10836" y="12006"/>
                </a:cubicBezTo>
                <a:cubicBezTo>
                  <a:pt x="10853" y="11896"/>
                  <a:pt x="10871" y="11882"/>
                  <a:pt x="10991" y="11882"/>
                </a:cubicBezTo>
                <a:lnTo>
                  <a:pt x="11127" y="11882"/>
                </a:lnTo>
                <a:lnTo>
                  <a:pt x="11134" y="11703"/>
                </a:lnTo>
                <a:cubicBezTo>
                  <a:pt x="11141" y="11553"/>
                  <a:pt x="11154" y="11518"/>
                  <a:pt x="11219" y="11477"/>
                </a:cubicBezTo>
                <a:cubicBezTo>
                  <a:pt x="11276" y="11441"/>
                  <a:pt x="11289" y="11411"/>
                  <a:pt x="11271" y="11366"/>
                </a:cubicBezTo>
                <a:cubicBezTo>
                  <a:pt x="11229" y="11264"/>
                  <a:pt x="11284" y="11156"/>
                  <a:pt x="11359" y="11193"/>
                </a:cubicBezTo>
                <a:cubicBezTo>
                  <a:pt x="11419" y="11222"/>
                  <a:pt x="11424" y="11211"/>
                  <a:pt x="11431" y="11038"/>
                </a:cubicBezTo>
                <a:cubicBezTo>
                  <a:pt x="11437" y="10872"/>
                  <a:pt x="11446" y="10847"/>
                  <a:pt x="11511" y="10832"/>
                </a:cubicBezTo>
                <a:cubicBezTo>
                  <a:pt x="11571" y="10818"/>
                  <a:pt x="11585" y="10789"/>
                  <a:pt x="11591" y="10665"/>
                </a:cubicBezTo>
                <a:cubicBezTo>
                  <a:pt x="11597" y="10524"/>
                  <a:pt x="11606" y="10514"/>
                  <a:pt x="11729" y="10498"/>
                </a:cubicBezTo>
                <a:cubicBezTo>
                  <a:pt x="11864" y="10481"/>
                  <a:pt x="11862" y="10484"/>
                  <a:pt x="11870" y="10211"/>
                </a:cubicBezTo>
                <a:cubicBezTo>
                  <a:pt x="11871" y="10167"/>
                  <a:pt x="11904" y="10111"/>
                  <a:pt x="11943" y="10086"/>
                </a:cubicBezTo>
                <a:cubicBezTo>
                  <a:pt x="11994" y="10054"/>
                  <a:pt x="12022" y="9993"/>
                  <a:pt x="12039" y="9877"/>
                </a:cubicBezTo>
                <a:cubicBezTo>
                  <a:pt x="12061" y="9723"/>
                  <a:pt x="12071" y="9710"/>
                  <a:pt x="12195" y="9695"/>
                </a:cubicBezTo>
                <a:lnTo>
                  <a:pt x="12328" y="9677"/>
                </a:lnTo>
                <a:lnTo>
                  <a:pt x="12328" y="9343"/>
                </a:lnTo>
                <a:lnTo>
                  <a:pt x="12328" y="9010"/>
                </a:lnTo>
                <a:lnTo>
                  <a:pt x="12480" y="8992"/>
                </a:lnTo>
                <a:lnTo>
                  <a:pt x="12633" y="8975"/>
                </a:lnTo>
                <a:lnTo>
                  <a:pt x="12640" y="8797"/>
                </a:lnTo>
                <a:cubicBezTo>
                  <a:pt x="12646" y="8641"/>
                  <a:pt x="12657" y="8616"/>
                  <a:pt x="12720" y="8601"/>
                </a:cubicBezTo>
                <a:cubicBezTo>
                  <a:pt x="12783" y="8586"/>
                  <a:pt x="12794" y="8560"/>
                  <a:pt x="12800" y="8405"/>
                </a:cubicBezTo>
                <a:lnTo>
                  <a:pt x="12807" y="8229"/>
                </a:lnTo>
                <a:lnTo>
                  <a:pt x="12929" y="8242"/>
                </a:lnTo>
                <a:cubicBezTo>
                  <a:pt x="12997" y="8250"/>
                  <a:pt x="13060" y="8271"/>
                  <a:pt x="13070" y="8286"/>
                </a:cubicBezTo>
                <a:cubicBezTo>
                  <a:pt x="13080" y="8302"/>
                  <a:pt x="13089" y="10489"/>
                  <a:pt x="13090" y="13148"/>
                </a:cubicBezTo>
                <a:cubicBezTo>
                  <a:pt x="13091" y="16241"/>
                  <a:pt x="13100" y="18003"/>
                  <a:pt x="13114" y="18039"/>
                </a:cubicBezTo>
                <a:cubicBezTo>
                  <a:pt x="13129" y="18075"/>
                  <a:pt x="13129" y="18116"/>
                  <a:pt x="13113" y="18161"/>
                </a:cubicBezTo>
                <a:cubicBezTo>
                  <a:pt x="13094" y="18218"/>
                  <a:pt x="13076" y="20129"/>
                  <a:pt x="13092" y="20333"/>
                </a:cubicBezTo>
                <a:cubicBezTo>
                  <a:pt x="13095" y="20364"/>
                  <a:pt x="13095" y="20458"/>
                  <a:pt x="13092" y="20542"/>
                </a:cubicBezTo>
                <a:cubicBezTo>
                  <a:pt x="13088" y="20695"/>
                  <a:pt x="13121" y="20748"/>
                  <a:pt x="13149" y="20636"/>
                </a:cubicBezTo>
                <a:cubicBezTo>
                  <a:pt x="13160" y="20596"/>
                  <a:pt x="13174" y="20597"/>
                  <a:pt x="13196" y="20640"/>
                </a:cubicBezTo>
                <a:cubicBezTo>
                  <a:pt x="13213" y="20675"/>
                  <a:pt x="13271" y="20696"/>
                  <a:pt x="13325" y="20688"/>
                </a:cubicBezTo>
                <a:cubicBezTo>
                  <a:pt x="13380" y="20680"/>
                  <a:pt x="13437" y="20693"/>
                  <a:pt x="13453" y="20717"/>
                </a:cubicBezTo>
                <a:cubicBezTo>
                  <a:pt x="13469" y="20741"/>
                  <a:pt x="13507" y="20722"/>
                  <a:pt x="13538" y="20671"/>
                </a:cubicBezTo>
                <a:cubicBezTo>
                  <a:pt x="13590" y="20587"/>
                  <a:pt x="13595" y="20586"/>
                  <a:pt x="13609" y="20671"/>
                </a:cubicBezTo>
                <a:cubicBezTo>
                  <a:pt x="13622" y="20756"/>
                  <a:pt x="13625" y="20757"/>
                  <a:pt x="13645" y="20671"/>
                </a:cubicBezTo>
                <a:cubicBezTo>
                  <a:pt x="13661" y="20601"/>
                  <a:pt x="13674" y="20592"/>
                  <a:pt x="13697" y="20638"/>
                </a:cubicBezTo>
                <a:cubicBezTo>
                  <a:pt x="13714" y="20674"/>
                  <a:pt x="13801" y="20695"/>
                  <a:pt x="13905" y="20688"/>
                </a:cubicBezTo>
                <a:cubicBezTo>
                  <a:pt x="14003" y="20682"/>
                  <a:pt x="14107" y="20695"/>
                  <a:pt x="14134" y="20717"/>
                </a:cubicBezTo>
                <a:cubicBezTo>
                  <a:pt x="14161" y="20739"/>
                  <a:pt x="14189" y="20732"/>
                  <a:pt x="14196" y="20704"/>
                </a:cubicBezTo>
                <a:cubicBezTo>
                  <a:pt x="14203" y="20675"/>
                  <a:pt x="14274" y="20665"/>
                  <a:pt x="14354" y="20680"/>
                </a:cubicBezTo>
                <a:cubicBezTo>
                  <a:pt x="14449" y="20699"/>
                  <a:pt x="14505" y="20687"/>
                  <a:pt x="14516" y="20646"/>
                </a:cubicBezTo>
                <a:cubicBezTo>
                  <a:pt x="14527" y="20600"/>
                  <a:pt x="14544" y="20601"/>
                  <a:pt x="14577" y="20644"/>
                </a:cubicBezTo>
                <a:cubicBezTo>
                  <a:pt x="14629" y="20711"/>
                  <a:pt x="15122" y="20735"/>
                  <a:pt x="15164" y="20673"/>
                </a:cubicBezTo>
                <a:cubicBezTo>
                  <a:pt x="15178" y="20651"/>
                  <a:pt x="15201" y="20648"/>
                  <a:pt x="15214" y="20667"/>
                </a:cubicBezTo>
                <a:cubicBezTo>
                  <a:pt x="15247" y="20717"/>
                  <a:pt x="16181" y="20721"/>
                  <a:pt x="16214" y="20671"/>
                </a:cubicBezTo>
                <a:cubicBezTo>
                  <a:pt x="16229" y="20648"/>
                  <a:pt x="16256" y="20660"/>
                  <a:pt x="16273" y="20696"/>
                </a:cubicBezTo>
                <a:cubicBezTo>
                  <a:pt x="16291" y="20732"/>
                  <a:pt x="16318" y="20743"/>
                  <a:pt x="16332" y="20721"/>
                </a:cubicBezTo>
                <a:cubicBezTo>
                  <a:pt x="16347" y="20699"/>
                  <a:pt x="16449" y="20684"/>
                  <a:pt x="16559" y="20690"/>
                </a:cubicBezTo>
                <a:cubicBezTo>
                  <a:pt x="16692" y="20697"/>
                  <a:pt x="16777" y="20676"/>
                  <a:pt x="16808" y="20629"/>
                </a:cubicBezTo>
                <a:cubicBezTo>
                  <a:pt x="16846" y="20571"/>
                  <a:pt x="16864" y="20571"/>
                  <a:pt x="16900" y="20627"/>
                </a:cubicBezTo>
                <a:cubicBezTo>
                  <a:pt x="16957" y="20714"/>
                  <a:pt x="17166" y="20716"/>
                  <a:pt x="17188" y="20631"/>
                </a:cubicBezTo>
                <a:cubicBezTo>
                  <a:pt x="17200" y="20585"/>
                  <a:pt x="17212" y="20593"/>
                  <a:pt x="17231" y="20657"/>
                </a:cubicBezTo>
                <a:cubicBezTo>
                  <a:pt x="17249" y="20716"/>
                  <a:pt x="17278" y="20737"/>
                  <a:pt x="17313" y="20717"/>
                </a:cubicBezTo>
                <a:cubicBezTo>
                  <a:pt x="17344" y="20700"/>
                  <a:pt x="17507" y="20693"/>
                  <a:pt x="17676" y="20700"/>
                </a:cubicBezTo>
                <a:cubicBezTo>
                  <a:pt x="18086" y="20716"/>
                  <a:pt x="18181" y="20703"/>
                  <a:pt x="18216" y="20633"/>
                </a:cubicBezTo>
                <a:cubicBezTo>
                  <a:pt x="18244" y="20575"/>
                  <a:pt x="18370" y="20611"/>
                  <a:pt x="18418" y="20690"/>
                </a:cubicBezTo>
                <a:cubicBezTo>
                  <a:pt x="18430" y="20711"/>
                  <a:pt x="18543" y="20714"/>
                  <a:pt x="18669" y="20696"/>
                </a:cubicBezTo>
                <a:cubicBezTo>
                  <a:pt x="18794" y="20678"/>
                  <a:pt x="18907" y="20679"/>
                  <a:pt x="18919" y="20700"/>
                </a:cubicBezTo>
                <a:cubicBezTo>
                  <a:pt x="18932" y="20720"/>
                  <a:pt x="18962" y="20718"/>
                  <a:pt x="18987" y="20696"/>
                </a:cubicBezTo>
                <a:cubicBezTo>
                  <a:pt x="19013" y="20673"/>
                  <a:pt x="19072" y="20667"/>
                  <a:pt x="19120" y="20682"/>
                </a:cubicBezTo>
                <a:cubicBezTo>
                  <a:pt x="19170" y="20698"/>
                  <a:pt x="19231" y="20680"/>
                  <a:pt x="19263" y="20638"/>
                </a:cubicBezTo>
                <a:cubicBezTo>
                  <a:pt x="19305" y="20582"/>
                  <a:pt x="19332" y="20580"/>
                  <a:pt x="19375" y="20629"/>
                </a:cubicBezTo>
                <a:cubicBezTo>
                  <a:pt x="19431" y="20690"/>
                  <a:pt x="19734" y="20711"/>
                  <a:pt x="20294" y="20690"/>
                </a:cubicBezTo>
                <a:cubicBezTo>
                  <a:pt x="20435" y="20685"/>
                  <a:pt x="20556" y="20691"/>
                  <a:pt x="20561" y="20704"/>
                </a:cubicBezTo>
                <a:cubicBezTo>
                  <a:pt x="20580" y="20749"/>
                  <a:pt x="20939" y="20698"/>
                  <a:pt x="20981" y="20644"/>
                </a:cubicBezTo>
                <a:cubicBezTo>
                  <a:pt x="21010" y="20605"/>
                  <a:pt x="21036" y="20613"/>
                  <a:pt x="21071" y="20673"/>
                </a:cubicBezTo>
                <a:cubicBezTo>
                  <a:pt x="21098" y="20719"/>
                  <a:pt x="21132" y="20741"/>
                  <a:pt x="21147" y="20719"/>
                </a:cubicBezTo>
                <a:cubicBezTo>
                  <a:pt x="21161" y="20697"/>
                  <a:pt x="21249" y="20683"/>
                  <a:pt x="21343" y="20690"/>
                </a:cubicBezTo>
                <a:cubicBezTo>
                  <a:pt x="21506" y="20702"/>
                  <a:pt x="21513" y="20697"/>
                  <a:pt x="21502" y="20588"/>
                </a:cubicBezTo>
                <a:cubicBezTo>
                  <a:pt x="21493" y="20508"/>
                  <a:pt x="21507" y="20442"/>
                  <a:pt x="21548" y="20370"/>
                </a:cubicBezTo>
                <a:cubicBezTo>
                  <a:pt x="21584" y="20306"/>
                  <a:pt x="21600" y="20239"/>
                  <a:pt x="21589" y="20197"/>
                </a:cubicBezTo>
                <a:cubicBezTo>
                  <a:pt x="21561" y="20082"/>
                  <a:pt x="21552" y="19315"/>
                  <a:pt x="21575" y="18954"/>
                </a:cubicBezTo>
                <a:cubicBezTo>
                  <a:pt x="21591" y="18717"/>
                  <a:pt x="21591" y="18589"/>
                  <a:pt x="21574" y="18539"/>
                </a:cubicBezTo>
                <a:cubicBezTo>
                  <a:pt x="21559" y="18496"/>
                  <a:pt x="21554" y="18330"/>
                  <a:pt x="21562" y="18117"/>
                </a:cubicBezTo>
                <a:cubicBezTo>
                  <a:pt x="21579" y="17648"/>
                  <a:pt x="21579" y="17750"/>
                  <a:pt x="21568" y="16429"/>
                </a:cubicBezTo>
                <a:cubicBezTo>
                  <a:pt x="21562" y="15785"/>
                  <a:pt x="21565" y="15232"/>
                  <a:pt x="21575" y="15201"/>
                </a:cubicBezTo>
                <a:cubicBezTo>
                  <a:pt x="21585" y="15170"/>
                  <a:pt x="21585" y="14969"/>
                  <a:pt x="21574" y="14754"/>
                </a:cubicBezTo>
                <a:cubicBezTo>
                  <a:pt x="21562" y="14526"/>
                  <a:pt x="21562" y="14155"/>
                  <a:pt x="21575" y="13862"/>
                </a:cubicBezTo>
                <a:cubicBezTo>
                  <a:pt x="21587" y="13558"/>
                  <a:pt x="21587" y="13339"/>
                  <a:pt x="21575" y="13307"/>
                </a:cubicBezTo>
                <a:cubicBezTo>
                  <a:pt x="21548" y="13241"/>
                  <a:pt x="21547" y="12679"/>
                  <a:pt x="21573" y="12640"/>
                </a:cubicBezTo>
                <a:cubicBezTo>
                  <a:pt x="21584" y="12624"/>
                  <a:pt x="21587" y="12478"/>
                  <a:pt x="21581" y="12315"/>
                </a:cubicBezTo>
                <a:cubicBezTo>
                  <a:pt x="21570" y="12031"/>
                  <a:pt x="21567" y="11511"/>
                  <a:pt x="21572" y="10990"/>
                </a:cubicBezTo>
                <a:cubicBezTo>
                  <a:pt x="21574" y="10852"/>
                  <a:pt x="21573" y="10575"/>
                  <a:pt x="21571" y="10376"/>
                </a:cubicBezTo>
                <a:cubicBezTo>
                  <a:pt x="21570" y="10176"/>
                  <a:pt x="21571" y="9938"/>
                  <a:pt x="21574" y="9846"/>
                </a:cubicBezTo>
                <a:cubicBezTo>
                  <a:pt x="21577" y="9754"/>
                  <a:pt x="21576" y="9180"/>
                  <a:pt x="21571" y="8572"/>
                </a:cubicBezTo>
                <a:cubicBezTo>
                  <a:pt x="21567" y="7964"/>
                  <a:pt x="21572" y="7453"/>
                  <a:pt x="21583" y="7436"/>
                </a:cubicBezTo>
                <a:cubicBezTo>
                  <a:pt x="21589" y="7428"/>
                  <a:pt x="21592" y="7412"/>
                  <a:pt x="21593" y="7390"/>
                </a:cubicBezTo>
                <a:cubicBezTo>
                  <a:pt x="21594" y="7369"/>
                  <a:pt x="21593" y="7342"/>
                  <a:pt x="21589" y="7317"/>
                </a:cubicBezTo>
                <a:cubicBezTo>
                  <a:pt x="21559" y="7131"/>
                  <a:pt x="21548" y="6191"/>
                  <a:pt x="21575" y="6114"/>
                </a:cubicBezTo>
                <a:cubicBezTo>
                  <a:pt x="21591" y="6065"/>
                  <a:pt x="21595" y="5944"/>
                  <a:pt x="21584" y="5767"/>
                </a:cubicBezTo>
                <a:cubicBezTo>
                  <a:pt x="21569" y="5517"/>
                  <a:pt x="21562" y="2511"/>
                  <a:pt x="21575" y="1868"/>
                </a:cubicBezTo>
                <a:cubicBezTo>
                  <a:pt x="21587" y="1311"/>
                  <a:pt x="21575" y="892"/>
                  <a:pt x="21547" y="886"/>
                </a:cubicBezTo>
                <a:cubicBezTo>
                  <a:pt x="21532" y="883"/>
                  <a:pt x="21109" y="882"/>
                  <a:pt x="20607" y="882"/>
                </a:cubicBezTo>
                <a:cubicBezTo>
                  <a:pt x="19988" y="882"/>
                  <a:pt x="19674" y="901"/>
                  <a:pt x="19629" y="944"/>
                </a:cubicBezTo>
                <a:cubicBezTo>
                  <a:pt x="19582" y="989"/>
                  <a:pt x="19555" y="990"/>
                  <a:pt x="19534" y="946"/>
                </a:cubicBezTo>
                <a:cubicBezTo>
                  <a:pt x="19489" y="855"/>
                  <a:pt x="18605" y="865"/>
                  <a:pt x="18478" y="957"/>
                </a:cubicBezTo>
                <a:cubicBezTo>
                  <a:pt x="18393" y="1019"/>
                  <a:pt x="18375" y="1018"/>
                  <a:pt x="18353" y="948"/>
                </a:cubicBezTo>
                <a:cubicBezTo>
                  <a:pt x="18331" y="878"/>
                  <a:pt x="18241" y="866"/>
                  <a:pt x="17805" y="873"/>
                </a:cubicBezTo>
                <a:cubicBezTo>
                  <a:pt x="17469" y="878"/>
                  <a:pt x="17275" y="903"/>
                  <a:pt x="17259" y="942"/>
                </a:cubicBezTo>
                <a:cubicBezTo>
                  <a:pt x="17245" y="977"/>
                  <a:pt x="17225" y="980"/>
                  <a:pt x="17211" y="951"/>
                </a:cubicBezTo>
                <a:cubicBezTo>
                  <a:pt x="17170" y="869"/>
                  <a:pt x="17011" y="830"/>
                  <a:pt x="16980" y="894"/>
                </a:cubicBezTo>
                <a:cubicBezTo>
                  <a:pt x="16963" y="928"/>
                  <a:pt x="16946" y="933"/>
                  <a:pt x="16938" y="903"/>
                </a:cubicBezTo>
                <a:cubicBezTo>
                  <a:pt x="16931" y="875"/>
                  <a:pt x="16896" y="860"/>
                  <a:pt x="16861" y="869"/>
                </a:cubicBezTo>
                <a:cubicBezTo>
                  <a:pt x="16734" y="903"/>
                  <a:pt x="16497" y="909"/>
                  <a:pt x="16476" y="878"/>
                </a:cubicBezTo>
                <a:cubicBezTo>
                  <a:pt x="16465" y="861"/>
                  <a:pt x="16400" y="858"/>
                  <a:pt x="16331" y="871"/>
                </a:cubicBezTo>
                <a:cubicBezTo>
                  <a:pt x="16147" y="905"/>
                  <a:pt x="15555" y="898"/>
                  <a:pt x="15530" y="861"/>
                </a:cubicBezTo>
                <a:cubicBezTo>
                  <a:pt x="15519" y="844"/>
                  <a:pt x="15488" y="869"/>
                  <a:pt x="15461" y="915"/>
                </a:cubicBezTo>
                <a:cubicBezTo>
                  <a:pt x="15422" y="981"/>
                  <a:pt x="15401" y="985"/>
                  <a:pt x="15364" y="936"/>
                </a:cubicBezTo>
                <a:cubicBezTo>
                  <a:pt x="15298" y="850"/>
                  <a:pt x="14562" y="858"/>
                  <a:pt x="14519" y="946"/>
                </a:cubicBezTo>
                <a:cubicBezTo>
                  <a:pt x="14496" y="992"/>
                  <a:pt x="14483" y="993"/>
                  <a:pt x="14472" y="948"/>
                </a:cubicBezTo>
                <a:cubicBezTo>
                  <a:pt x="14463" y="913"/>
                  <a:pt x="14442" y="898"/>
                  <a:pt x="14426" y="913"/>
                </a:cubicBezTo>
                <a:cubicBezTo>
                  <a:pt x="14410" y="928"/>
                  <a:pt x="14390" y="925"/>
                  <a:pt x="14383" y="907"/>
                </a:cubicBezTo>
                <a:cubicBezTo>
                  <a:pt x="14365" y="863"/>
                  <a:pt x="13821" y="850"/>
                  <a:pt x="13810" y="894"/>
                </a:cubicBezTo>
                <a:cubicBezTo>
                  <a:pt x="13805" y="913"/>
                  <a:pt x="13771" y="919"/>
                  <a:pt x="13734" y="905"/>
                </a:cubicBezTo>
                <a:cubicBezTo>
                  <a:pt x="13697" y="892"/>
                  <a:pt x="13660" y="908"/>
                  <a:pt x="13652" y="942"/>
                </a:cubicBezTo>
                <a:cubicBezTo>
                  <a:pt x="13631" y="1025"/>
                  <a:pt x="13554" y="1020"/>
                  <a:pt x="13532" y="934"/>
                </a:cubicBezTo>
                <a:cubicBezTo>
                  <a:pt x="13519" y="887"/>
                  <a:pt x="13447" y="865"/>
                  <a:pt x="13303" y="865"/>
                </a:cubicBezTo>
                <a:lnTo>
                  <a:pt x="13091" y="865"/>
                </a:lnTo>
                <a:lnTo>
                  <a:pt x="13091" y="2287"/>
                </a:lnTo>
                <a:cubicBezTo>
                  <a:pt x="13090" y="6091"/>
                  <a:pt x="13083" y="7396"/>
                  <a:pt x="13062" y="7461"/>
                </a:cubicBezTo>
                <a:cubicBezTo>
                  <a:pt x="13050" y="7500"/>
                  <a:pt x="13011" y="7530"/>
                  <a:pt x="12974" y="7530"/>
                </a:cubicBezTo>
                <a:cubicBezTo>
                  <a:pt x="12917" y="7530"/>
                  <a:pt x="12909" y="7548"/>
                  <a:pt x="12921" y="7645"/>
                </a:cubicBezTo>
                <a:cubicBezTo>
                  <a:pt x="12942" y="7805"/>
                  <a:pt x="12898" y="7911"/>
                  <a:pt x="12826" y="7878"/>
                </a:cubicBezTo>
                <a:cubicBezTo>
                  <a:pt x="12771" y="7852"/>
                  <a:pt x="12768" y="7861"/>
                  <a:pt x="12781" y="7993"/>
                </a:cubicBezTo>
                <a:cubicBezTo>
                  <a:pt x="12801" y="8182"/>
                  <a:pt x="12767" y="8229"/>
                  <a:pt x="12613" y="8229"/>
                </a:cubicBezTo>
                <a:cubicBezTo>
                  <a:pt x="12489" y="8229"/>
                  <a:pt x="12487" y="8230"/>
                  <a:pt x="12486" y="8394"/>
                </a:cubicBezTo>
                <a:cubicBezTo>
                  <a:pt x="12486" y="8538"/>
                  <a:pt x="12475" y="8565"/>
                  <a:pt x="12403" y="8607"/>
                </a:cubicBezTo>
                <a:cubicBezTo>
                  <a:pt x="12335" y="8646"/>
                  <a:pt x="12317" y="8684"/>
                  <a:pt x="12312" y="8804"/>
                </a:cubicBezTo>
                <a:cubicBezTo>
                  <a:pt x="12305" y="8945"/>
                  <a:pt x="12298" y="8953"/>
                  <a:pt x="12163" y="8969"/>
                </a:cubicBezTo>
                <a:cubicBezTo>
                  <a:pt x="12028" y="8985"/>
                  <a:pt x="12020" y="8994"/>
                  <a:pt x="12020" y="9127"/>
                </a:cubicBezTo>
                <a:cubicBezTo>
                  <a:pt x="12020" y="9232"/>
                  <a:pt x="12003" y="9279"/>
                  <a:pt x="11950" y="9324"/>
                </a:cubicBezTo>
                <a:cubicBezTo>
                  <a:pt x="11910" y="9359"/>
                  <a:pt x="11885" y="9414"/>
                  <a:pt x="11892" y="9455"/>
                </a:cubicBezTo>
                <a:cubicBezTo>
                  <a:pt x="11907" y="9550"/>
                  <a:pt x="11861" y="9650"/>
                  <a:pt x="11803" y="9650"/>
                </a:cubicBezTo>
                <a:cubicBezTo>
                  <a:pt x="11744" y="9650"/>
                  <a:pt x="11700" y="9751"/>
                  <a:pt x="11700" y="9886"/>
                </a:cubicBezTo>
                <a:cubicBezTo>
                  <a:pt x="11700" y="10006"/>
                  <a:pt x="11617" y="10097"/>
                  <a:pt x="11507" y="10097"/>
                </a:cubicBezTo>
                <a:cubicBezTo>
                  <a:pt x="11440" y="10097"/>
                  <a:pt x="11429" y="10115"/>
                  <a:pt x="11423" y="10249"/>
                </a:cubicBezTo>
                <a:cubicBezTo>
                  <a:pt x="11417" y="10376"/>
                  <a:pt x="11403" y="10405"/>
                  <a:pt x="11343" y="10420"/>
                </a:cubicBezTo>
                <a:cubicBezTo>
                  <a:pt x="11280" y="10435"/>
                  <a:pt x="11269" y="10460"/>
                  <a:pt x="11263" y="10615"/>
                </a:cubicBezTo>
                <a:cubicBezTo>
                  <a:pt x="11257" y="10770"/>
                  <a:pt x="11246" y="10796"/>
                  <a:pt x="11184" y="10811"/>
                </a:cubicBezTo>
                <a:cubicBezTo>
                  <a:pt x="11125" y="10825"/>
                  <a:pt x="11115" y="10847"/>
                  <a:pt x="11124" y="10936"/>
                </a:cubicBezTo>
                <a:cubicBezTo>
                  <a:pt x="11139" y="11072"/>
                  <a:pt x="11092" y="11216"/>
                  <a:pt x="11047" y="11174"/>
                </a:cubicBezTo>
                <a:cubicBezTo>
                  <a:pt x="11029" y="11156"/>
                  <a:pt x="11000" y="11189"/>
                  <a:pt x="10982" y="11247"/>
                </a:cubicBezTo>
                <a:cubicBezTo>
                  <a:pt x="10956" y="11335"/>
                  <a:pt x="10944" y="11340"/>
                  <a:pt x="10904" y="11281"/>
                </a:cubicBezTo>
                <a:cubicBezTo>
                  <a:pt x="10841" y="11187"/>
                  <a:pt x="10838" y="11190"/>
                  <a:pt x="10830" y="11366"/>
                </a:cubicBezTo>
                <a:cubicBezTo>
                  <a:pt x="10824" y="11493"/>
                  <a:pt x="10810" y="11522"/>
                  <a:pt x="10750" y="11536"/>
                </a:cubicBezTo>
                <a:cubicBezTo>
                  <a:pt x="10690" y="11551"/>
                  <a:pt x="10676" y="11580"/>
                  <a:pt x="10670" y="11703"/>
                </a:cubicBezTo>
                <a:cubicBezTo>
                  <a:pt x="10663" y="11842"/>
                  <a:pt x="10652" y="11857"/>
                  <a:pt x="10520" y="11905"/>
                </a:cubicBezTo>
                <a:cubicBezTo>
                  <a:pt x="10397" y="11949"/>
                  <a:pt x="10377" y="11973"/>
                  <a:pt x="10377" y="12076"/>
                </a:cubicBezTo>
                <a:cubicBezTo>
                  <a:pt x="10377" y="12218"/>
                  <a:pt x="10337" y="12327"/>
                  <a:pt x="10284" y="12327"/>
                </a:cubicBezTo>
                <a:cubicBezTo>
                  <a:pt x="10261" y="12327"/>
                  <a:pt x="10235" y="12399"/>
                  <a:pt x="10220" y="12505"/>
                </a:cubicBezTo>
                <a:cubicBezTo>
                  <a:pt x="10201" y="12635"/>
                  <a:pt x="10188" y="12667"/>
                  <a:pt x="10170" y="12622"/>
                </a:cubicBezTo>
                <a:cubicBezTo>
                  <a:pt x="10152" y="12579"/>
                  <a:pt x="10151" y="12469"/>
                  <a:pt x="10167" y="12252"/>
                </a:cubicBezTo>
                <a:cubicBezTo>
                  <a:pt x="10184" y="12008"/>
                  <a:pt x="10181" y="11937"/>
                  <a:pt x="10157" y="11914"/>
                </a:cubicBezTo>
                <a:cubicBezTo>
                  <a:pt x="10140" y="11899"/>
                  <a:pt x="10127" y="11811"/>
                  <a:pt x="10127" y="11721"/>
                </a:cubicBezTo>
                <a:cubicBezTo>
                  <a:pt x="10127" y="11630"/>
                  <a:pt x="10114" y="11545"/>
                  <a:pt x="10098" y="11533"/>
                </a:cubicBezTo>
                <a:cubicBezTo>
                  <a:pt x="10078" y="11516"/>
                  <a:pt x="10070" y="11355"/>
                  <a:pt x="10070" y="10986"/>
                </a:cubicBezTo>
                <a:lnTo>
                  <a:pt x="10070" y="10462"/>
                </a:lnTo>
                <a:lnTo>
                  <a:pt x="10001" y="10431"/>
                </a:lnTo>
                <a:cubicBezTo>
                  <a:pt x="9948" y="10408"/>
                  <a:pt x="9932" y="10370"/>
                  <a:pt x="9926" y="10253"/>
                </a:cubicBezTo>
                <a:cubicBezTo>
                  <a:pt x="9921" y="10137"/>
                  <a:pt x="9905" y="10099"/>
                  <a:pt x="9858" y="10086"/>
                </a:cubicBezTo>
                <a:cubicBezTo>
                  <a:pt x="9809" y="10072"/>
                  <a:pt x="9794" y="10036"/>
                  <a:pt x="9788" y="9904"/>
                </a:cubicBezTo>
                <a:cubicBezTo>
                  <a:pt x="9784" y="9813"/>
                  <a:pt x="9756" y="9681"/>
                  <a:pt x="9725" y="9612"/>
                </a:cubicBezTo>
                <a:cubicBezTo>
                  <a:pt x="9650" y="9440"/>
                  <a:pt x="9656" y="9047"/>
                  <a:pt x="9742" y="8634"/>
                </a:cubicBezTo>
                <a:cubicBezTo>
                  <a:pt x="9753" y="8580"/>
                  <a:pt x="9762" y="8363"/>
                  <a:pt x="9762" y="8152"/>
                </a:cubicBezTo>
                <a:cubicBezTo>
                  <a:pt x="9762" y="7631"/>
                  <a:pt x="9782" y="7410"/>
                  <a:pt x="9833" y="7377"/>
                </a:cubicBezTo>
                <a:cubicBezTo>
                  <a:pt x="9857" y="7362"/>
                  <a:pt x="9876" y="7326"/>
                  <a:pt x="9876" y="7296"/>
                </a:cubicBezTo>
                <a:cubicBezTo>
                  <a:pt x="9876" y="7266"/>
                  <a:pt x="9922" y="7109"/>
                  <a:pt x="9978" y="6947"/>
                </a:cubicBezTo>
                <a:cubicBezTo>
                  <a:pt x="10035" y="6785"/>
                  <a:pt x="10081" y="6602"/>
                  <a:pt x="10081" y="6540"/>
                </a:cubicBezTo>
                <a:cubicBezTo>
                  <a:pt x="10081" y="6416"/>
                  <a:pt x="10133" y="6282"/>
                  <a:pt x="10158" y="6343"/>
                </a:cubicBezTo>
                <a:cubicBezTo>
                  <a:pt x="10167" y="6364"/>
                  <a:pt x="10219" y="6389"/>
                  <a:pt x="10276" y="6400"/>
                </a:cubicBezTo>
                <a:cubicBezTo>
                  <a:pt x="10375" y="6421"/>
                  <a:pt x="10377" y="6419"/>
                  <a:pt x="10377" y="6258"/>
                </a:cubicBezTo>
                <a:cubicBezTo>
                  <a:pt x="10377" y="6067"/>
                  <a:pt x="10407" y="5997"/>
                  <a:pt x="10507" y="5951"/>
                </a:cubicBezTo>
                <a:cubicBezTo>
                  <a:pt x="10572" y="5921"/>
                  <a:pt x="10693" y="5667"/>
                  <a:pt x="10772" y="5397"/>
                </a:cubicBezTo>
                <a:cubicBezTo>
                  <a:pt x="10794" y="5320"/>
                  <a:pt x="10835" y="5296"/>
                  <a:pt x="10960" y="5291"/>
                </a:cubicBezTo>
                <a:cubicBezTo>
                  <a:pt x="11077" y="5287"/>
                  <a:pt x="11105" y="5273"/>
                  <a:pt x="11066" y="5238"/>
                </a:cubicBezTo>
                <a:cubicBezTo>
                  <a:pt x="11009" y="5185"/>
                  <a:pt x="11018" y="5077"/>
                  <a:pt x="11080" y="5074"/>
                </a:cubicBezTo>
                <a:cubicBezTo>
                  <a:pt x="11102" y="5074"/>
                  <a:pt x="11138" y="5036"/>
                  <a:pt x="11162" y="4992"/>
                </a:cubicBezTo>
                <a:cubicBezTo>
                  <a:pt x="11186" y="4948"/>
                  <a:pt x="11215" y="4927"/>
                  <a:pt x="11226" y="4944"/>
                </a:cubicBezTo>
                <a:cubicBezTo>
                  <a:pt x="11237" y="4961"/>
                  <a:pt x="11260" y="4946"/>
                  <a:pt x="11277" y="4911"/>
                </a:cubicBezTo>
                <a:cubicBezTo>
                  <a:pt x="11294" y="4877"/>
                  <a:pt x="11317" y="4854"/>
                  <a:pt x="11327" y="4860"/>
                </a:cubicBezTo>
                <a:cubicBezTo>
                  <a:pt x="11366" y="4881"/>
                  <a:pt x="11439" y="4767"/>
                  <a:pt x="11439" y="4685"/>
                </a:cubicBezTo>
                <a:cubicBezTo>
                  <a:pt x="11439" y="4626"/>
                  <a:pt x="11472" y="4593"/>
                  <a:pt x="11552" y="4570"/>
                </a:cubicBezTo>
                <a:cubicBezTo>
                  <a:pt x="11615" y="4552"/>
                  <a:pt x="11683" y="4517"/>
                  <a:pt x="11703" y="4495"/>
                </a:cubicBezTo>
                <a:cubicBezTo>
                  <a:pt x="11753" y="4441"/>
                  <a:pt x="11758" y="4038"/>
                  <a:pt x="11709" y="3992"/>
                </a:cubicBezTo>
                <a:cubicBezTo>
                  <a:pt x="11690" y="3975"/>
                  <a:pt x="11682" y="3935"/>
                  <a:pt x="11689" y="3904"/>
                </a:cubicBezTo>
                <a:cubicBezTo>
                  <a:pt x="11697" y="3873"/>
                  <a:pt x="11688" y="3848"/>
                  <a:pt x="11669" y="3848"/>
                </a:cubicBezTo>
                <a:cubicBezTo>
                  <a:pt x="11615" y="3848"/>
                  <a:pt x="11601" y="3744"/>
                  <a:pt x="11597" y="3286"/>
                </a:cubicBezTo>
                <a:cubicBezTo>
                  <a:pt x="11595" y="3051"/>
                  <a:pt x="11585" y="2829"/>
                  <a:pt x="11577" y="2795"/>
                </a:cubicBezTo>
                <a:cubicBezTo>
                  <a:pt x="11568" y="2761"/>
                  <a:pt x="11532" y="2734"/>
                  <a:pt x="11496" y="2734"/>
                </a:cubicBezTo>
                <a:cubicBezTo>
                  <a:pt x="11441" y="2734"/>
                  <a:pt x="11429" y="2760"/>
                  <a:pt x="11423" y="2887"/>
                </a:cubicBezTo>
                <a:cubicBezTo>
                  <a:pt x="11417" y="3006"/>
                  <a:pt x="11399" y="3051"/>
                  <a:pt x="11341" y="3093"/>
                </a:cubicBezTo>
                <a:cubicBezTo>
                  <a:pt x="11293" y="3127"/>
                  <a:pt x="11267" y="3182"/>
                  <a:pt x="11267" y="3248"/>
                </a:cubicBezTo>
                <a:cubicBezTo>
                  <a:pt x="11267" y="3385"/>
                  <a:pt x="11163" y="3474"/>
                  <a:pt x="11054" y="3432"/>
                </a:cubicBezTo>
                <a:cubicBezTo>
                  <a:pt x="10971" y="3400"/>
                  <a:pt x="10966" y="3408"/>
                  <a:pt x="10979" y="3524"/>
                </a:cubicBezTo>
                <a:cubicBezTo>
                  <a:pt x="10995" y="3681"/>
                  <a:pt x="10958" y="3793"/>
                  <a:pt x="10889" y="3793"/>
                </a:cubicBezTo>
                <a:cubicBezTo>
                  <a:pt x="10846" y="3793"/>
                  <a:pt x="10835" y="3828"/>
                  <a:pt x="10830" y="3975"/>
                </a:cubicBezTo>
                <a:cubicBezTo>
                  <a:pt x="10824" y="4125"/>
                  <a:pt x="10810" y="4165"/>
                  <a:pt x="10748" y="4209"/>
                </a:cubicBezTo>
                <a:cubicBezTo>
                  <a:pt x="10693" y="4249"/>
                  <a:pt x="10674" y="4295"/>
                  <a:pt x="10674" y="4388"/>
                </a:cubicBezTo>
                <a:cubicBezTo>
                  <a:pt x="10674" y="4559"/>
                  <a:pt x="10645" y="4590"/>
                  <a:pt x="10471" y="4606"/>
                </a:cubicBezTo>
                <a:cubicBezTo>
                  <a:pt x="10388" y="4614"/>
                  <a:pt x="10296" y="4621"/>
                  <a:pt x="10267" y="4624"/>
                </a:cubicBezTo>
                <a:cubicBezTo>
                  <a:pt x="10230" y="4627"/>
                  <a:pt x="10217" y="4656"/>
                  <a:pt x="10225" y="4710"/>
                </a:cubicBezTo>
                <a:cubicBezTo>
                  <a:pt x="10241" y="4811"/>
                  <a:pt x="10179" y="4941"/>
                  <a:pt x="10125" y="4919"/>
                </a:cubicBezTo>
                <a:cubicBezTo>
                  <a:pt x="10094" y="4906"/>
                  <a:pt x="10083" y="4947"/>
                  <a:pt x="10077" y="5088"/>
                </a:cubicBezTo>
                <a:cubicBezTo>
                  <a:pt x="10071" y="5241"/>
                  <a:pt x="10060" y="5275"/>
                  <a:pt x="10009" y="5289"/>
                </a:cubicBezTo>
                <a:cubicBezTo>
                  <a:pt x="9965" y="5302"/>
                  <a:pt x="9941" y="5352"/>
                  <a:pt x="9924" y="5470"/>
                </a:cubicBezTo>
                <a:cubicBezTo>
                  <a:pt x="9899" y="5646"/>
                  <a:pt x="9894" y="5652"/>
                  <a:pt x="9739" y="5658"/>
                </a:cubicBezTo>
                <a:cubicBezTo>
                  <a:pt x="9653" y="5661"/>
                  <a:pt x="9637" y="5679"/>
                  <a:pt x="9636" y="5773"/>
                </a:cubicBezTo>
                <a:cubicBezTo>
                  <a:pt x="9635" y="5964"/>
                  <a:pt x="9603" y="6023"/>
                  <a:pt x="9504" y="6024"/>
                </a:cubicBezTo>
                <a:cubicBezTo>
                  <a:pt x="9346" y="6025"/>
                  <a:pt x="9304" y="6074"/>
                  <a:pt x="9311" y="6241"/>
                </a:cubicBezTo>
                <a:cubicBezTo>
                  <a:pt x="9316" y="6366"/>
                  <a:pt x="9309" y="6384"/>
                  <a:pt x="9263" y="6371"/>
                </a:cubicBezTo>
                <a:cubicBezTo>
                  <a:pt x="9184" y="6350"/>
                  <a:pt x="9141" y="6452"/>
                  <a:pt x="9174" y="6583"/>
                </a:cubicBezTo>
                <a:cubicBezTo>
                  <a:pt x="9195" y="6662"/>
                  <a:pt x="9193" y="6719"/>
                  <a:pt x="9170" y="6828"/>
                </a:cubicBezTo>
                <a:cubicBezTo>
                  <a:pt x="9132" y="7001"/>
                  <a:pt x="9168" y="7141"/>
                  <a:pt x="9250" y="7141"/>
                </a:cubicBezTo>
                <a:cubicBezTo>
                  <a:pt x="9319" y="7141"/>
                  <a:pt x="9335" y="7208"/>
                  <a:pt x="9307" y="7386"/>
                </a:cubicBezTo>
                <a:cubicBezTo>
                  <a:pt x="9293" y="7474"/>
                  <a:pt x="9266" y="7530"/>
                  <a:pt x="9239" y="7530"/>
                </a:cubicBezTo>
                <a:cubicBezTo>
                  <a:pt x="9208" y="7530"/>
                  <a:pt x="9193" y="7575"/>
                  <a:pt x="9188" y="7684"/>
                </a:cubicBezTo>
                <a:cubicBezTo>
                  <a:pt x="9182" y="7798"/>
                  <a:pt x="9166" y="7842"/>
                  <a:pt x="9124" y="7856"/>
                </a:cubicBezTo>
                <a:cubicBezTo>
                  <a:pt x="9062" y="7878"/>
                  <a:pt x="9005" y="7735"/>
                  <a:pt x="9025" y="7609"/>
                </a:cubicBezTo>
                <a:cubicBezTo>
                  <a:pt x="9034" y="7551"/>
                  <a:pt x="9016" y="7530"/>
                  <a:pt x="8956" y="7530"/>
                </a:cubicBezTo>
                <a:cubicBezTo>
                  <a:pt x="8911" y="7530"/>
                  <a:pt x="8868" y="7503"/>
                  <a:pt x="8860" y="7471"/>
                </a:cubicBezTo>
                <a:cubicBezTo>
                  <a:pt x="8852" y="7438"/>
                  <a:pt x="8819" y="7389"/>
                  <a:pt x="8788" y="7360"/>
                </a:cubicBezTo>
                <a:cubicBezTo>
                  <a:pt x="8751" y="7325"/>
                  <a:pt x="8736" y="7277"/>
                  <a:pt x="8744" y="7223"/>
                </a:cubicBezTo>
                <a:cubicBezTo>
                  <a:pt x="8753" y="7167"/>
                  <a:pt x="8742" y="7141"/>
                  <a:pt x="8710" y="7141"/>
                </a:cubicBezTo>
                <a:cubicBezTo>
                  <a:pt x="8634" y="7141"/>
                  <a:pt x="8576" y="7034"/>
                  <a:pt x="8576" y="6893"/>
                </a:cubicBezTo>
                <a:cubicBezTo>
                  <a:pt x="8576" y="6771"/>
                  <a:pt x="8567" y="6761"/>
                  <a:pt x="8451" y="6763"/>
                </a:cubicBezTo>
                <a:cubicBezTo>
                  <a:pt x="8320" y="6765"/>
                  <a:pt x="8251" y="6683"/>
                  <a:pt x="8272" y="6550"/>
                </a:cubicBezTo>
                <a:cubicBezTo>
                  <a:pt x="8278" y="6506"/>
                  <a:pt x="8274" y="6471"/>
                  <a:pt x="8261" y="6471"/>
                </a:cubicBezTo>
                <a:cubicBezTo>
                  <a:pt x="8249" y="6471"/>
                  <a:pt x="8232" y="6514"/>
                  <a:pt x="8224" y="6567"/>
                </a:cubicBezTo>
                <a:cubicBezTo>
                  <a:pt x="8210" y="6654"/>
                  <a:pt x="8204" y="6652"/>
                  <a:pt x="8167" y="6533"/>
                </a:cubicBezTo>
                <a:cubicBezTo>
                  <a:pt x="8145" y="6459"/>
                  <a:pt x="8116" y="6413"/>
                  <a:pt x="8104" y="6431"/>
                </a:cubicBezTo>
                <a:cubicBezTo>
                  <a:pt x="8092" y="6449"/>
                  <a:pt x="8055" y="6431"/>
                  <a:pt x="8022" y="6389"/>
                </a:cubicBezTo>
                <a:cubicBezTo>
                  <a:pt x="7988" y="6346"/>
                  <a:pt x="7932" y="6303"/>
                  <a:pt x="7898" y="6293"/>
                </a:cubicBezTo>
                <a:cubicBezTo>
                  <a:pt x="7848" y="6279"/>
                  <a:pt x="7835" y="6249"/>
                  <a:pt x="7840" y="6151"/>
                </a:cubicBezTo>
                <a:lnTo>
                  <a:pt x="7845" y="6026"/>
                </a:lnTo>
                <a:lnTo>
                  <a:pt x="7395" y="6038"/>
                </a:lnTo>
                <a:cubicBezTo>
                  <a:pt x="6956" y="6048"/>
                  <a:pt x="6945" y="6046"/>
                  <a:pt x="6923" y="5930"/>
                </a:cubicBezTo>
                <a:cubicBezTo>
                  <a:pt x="6908" y="5844"/>
                  <a:pt x="6873" y="5800"/>
                  <a:pt x="6798" y="5773"/>
                </a:cubicBezTo>
                <a:cubicBezTo>
                  <a:pt x="6741" y="5752"/>
                  <a:pt x="6681" y="5707"/>
                  <a:pt x="6664" y="5673"/>
                </a:cubicBezTo>
                <a:cubicBezTo>
                  <a:pt x="6642" y="5628"/>
                  <a:pt x="6621" y="5631"/>
                  <a:pt x="6589" y="5681"/>
                </a:cubicBezTo>
                <a:cubicBezTo>
                  <a:pt x="6564" y="5718"/>
                  <a:pt x="6532" y="5730"/>
                  <a:pt x="6517" y="5708"/>
                </a:cubicBezTo>
                <a:cubicBezTo>
                  <a:pt x="6502" y="5685"/>
                  <a:pt x="6423" y="5663"/>
                  <a:pt x="6341" y="5660"/>
                </a:cubicBezTo>
                <a:cubicBezTo>
                  <a:pt x="6212" y="5654"/>
                  <a:pt x="6192" y="5641"/>
                  <a:pt x="6186" y="5545"/>
                </a:cubicBezTo>
                <a:cubicBezTo>
                  <a:pt x="6177" y="5389"/>
                  <a:pt x="6072" y="5308"/>
                  <a:pt x="5896" y="5322"/>
                </a:cubicBezTo>
                <a:cubicBezTo>
                  <a:pt x="5738" y="5334"/>
                  <a:pt x="5692" y="5278"/>
                  <a:pt x="5706" y="5094"/>
                </a:cubicBezTo>
                <a:cubicBezTo>
                  <a:pt x="5714" y="4991"/>
                  <a:pt x="5857" y="4891"/>
                  <a:pt x="5980" y="4900"/>
                </a:cubicBezTo>
                <a:cubicBezTo>
                  <a:pt x="6033" y="4904"/>
                  <a:pt x="6043" y="4878"/>
                  <a:pt x="6049" y="4725"/>
                </a:cubicBezTo>
                <a:lnTo>
                  <a:pt x="6056" y="4547"/>
                </a:lnTo>
                <a:lnTo>
                  <a:pt x="6265" y="4547"/>
                </a:lnTo>
                <a:cubicBezTo>
                  <a:pt x="6468" y="4546"/>
                  <a:pt x="6475" y="4542"/>
                  <a:pt x="6463" y="4426"/>
                </a:cubicBezTo>
                <a:cubicBezTo>
                  <a:pt x="6448" y="4271"/>
                  <a:pt x="6477" y="4231"/>
                  <a:pt x="6609" y="4228"/>
                </a:cubicBezTo>
                <a:cubicBezTo>
                  <a:pt x="6759" y="4225"/>
                  <a:pt x="6802" y="4191"/>
                  <a:pt x="6786" y="4088"/>
                </a:cubicBezTo>
                <a:cubicBezTo>
                  <a:pt x="6761" y="3930"/>
                  <a:pt x="6819" y="3848"/>
                  <a:pt x="6956" y="3848"/>
                </a:cubicBezTo>
                <a:cubicBezTo>
                  <a:pt x="7029" y="3848"/>
                  <a:pt x="7117" y="3834"/>
                  <a:pt x="7154" y="3816"/>
                </a:cubicBezTo>
                <a:cubicBezTo>
                  <a:pt x="7218" y="3785"/>
                  <a:pt x="7221" y="3770"/>
                  <a:pt x="7224" y="3459"/>
                </a:cubicBezTo>
                <a:cubicBezTo>
                  <a:pt x="7228" y="3175"/>
                  <a:pt x="7222" y="3132"/>
                  <a:pt x="7181" y="3106"/>
                </a:cubicBezTo>
                <a:cubicBezTo>
                  <a:pt x="7111" y="3061"/>
                  <a:pt x="7071" y="3120"/>
                  <a:pt x="7071" y="3267"/>
                </a:cubicBezTo>
                <a:cubicBezTo>
                  <a:pt x="7071" y="3413"/>
                  <a:pt x="6995" y="3545"/>
                  <a:pt x="6950" y="3476"/>
                </a:cubicBezTo>
                <a:cubicBezTo>
                  <a:pt x="6911" y="3416"/>
                  <a:pt x="6777" y="3399"/>
                  <a:pt x="6764" y="3453"/>
                </a:cubicBezTo>
                <a:cubicBezTo>
                  <a:pt x="6757" y="3478"/>
                  <a:pt x="6727" y="3492"/>
                  <a:pt x="6696" y="3484"/>
                </a:cubicBezTo>
                <a:cubicBezTo>
                  <a:pt x="6647" y="3471"/>
                  <a:pt x="6641" y="3489"/>
                  <a:pt x="6644" y="3643"/>
                </a:cubicBezTo>
                <a:lnTo>
                  <a:pt x="6648" y="3818"/>
                </a:lnTo>
                <a:lnTo>
                  <a:pt x="6403" y="3820"/>
                </a:lnTo>
                <a:lnTo>
                  <a:pt x="6159" y="3822"/>
                </a:lnTo>
                <a:lnTo>
                  <a:pt x="6159" y="3967"/>
                </a:lnTo>
                <a:cubicBezTo>
                  <a:pt x="6159" y="4160"/>
                  <a:pt x="6115" y="4242"/>
                  <a:pt x="6027" y="4215"/>
                </a:cubicBezTo>
                <a:cubicBezTo>
                  <a:pt x="5926" y="4184"/>
                  <a:pt x="5862" y="4237"/>
                  <a:pt x="5862" y="4351"/>
                </a:cubicBezTo>
                <a:cubicBezTo>
                  <a:pt x="5862" y="4543"/>
                  <a:pt x="5808" y="4579"/>
                  <a:pt x="5540" y="4562"/>
                </a:cubicBezTo>
                <a:cubicBezTo>
                  <a:pt x="5287" y="4547"/>
                  <a:pt x="5282" y="4544"/>
                  <a:pt x="5269" y="4409"/>
                </a:cubicBezTo>
                <a:cubicBezTo>
                  <a:pt x="5261" y="4323"/>
                  <a:pt x="5234" y="4260"/>
                  <a:pt x="5199" y="4240"/>
                </a:cubicBezTo>
                <a:cubicBezTo>
                  <a:pt x="5168" y="4222"/>
                  <a:pt x="5130" y="4137"/>
                  <a:pt x="5113" y="4052"/>
                </a:cubicBezTo>
                <a:cubicBezTo>
                  <a:pt x="5096" y="3967"/>
                  <a:pt x="5058" y="3875"/>
                  <a:pt x="5028" y="3847"/>
                </a:cubicBezTo>
                <a:cubicBezTo>
                  <a:pt x="4986" y="3808"/>
                  <a:pt x="4972" y="3755"/>
                  <a:pt x="4972" y="3628"/>
                </a:cubicBezTo>
                <a:cubicBezTo>
                  <a:pt x="4972" y="3469"/>
                  <a:pt x="4967" y="3459"/>
                  <a:pt x="4883" y="3459"/>
                </a:cubicBezTo>
                <a:cubicBezTo>
                  <a:pt x="4778" y="3459"/>
                  <a:pt x="4684" y="3299"/>
                  <a:pt x="4706" y="3160"/>
                </a:cubicBezTo>
                <a:cubicBezTo>
                  <a:pt x="4714" y="3108"/>
                  <a:pt x="4745" y="3068"/>
                  <a:pt x="4776" y="3068"/>
                </a:cubicBezTo>
                <a:cubicBezTo>
                  <a:pt x="4820" y="3068"/>
                  <a:pt x="4834" y="3035"/>
                  <a:pt x="4840" y="2914"/>
                </a:cubicBezTo>
                <a:cubicBezTo>
                  <a:pt x="4845" y="2795"/>
                  <a:pt x="4860" y="2757"/>
                  <a:pt x="4908" y="2743"/>
                </a:cubicBezTo>
                <a:cubicBezTo>
                  <a:pt x="4958" y="2729"/>
                  <a:pt x="4971" y="2694"/>
                  <a:pt x="4977" y="2548"/>
                </a:cubicBezTo>
                <a:cubicBezTo>
                  <a:pt x="4983" y="2400"/>
                  <a:pt x="4994" y="2367"/>
                  <a:pt x="5046" y="2352"/>
                </a:cubicBezTo>
                <a:cubicBezTo>
                  <a:pt x="5101" y="2337"/>
                  <a:pt x="5109" y="2311"/>
                  <a:pt x="5109" y="2143"/>
                </a:cubicBezTo>
                <a:lnTo>
                  <a:pt x="5109" y="1951"/>
                </a:lnTo>
                <a:lnTo>
                  <a:pt x="4985" y="1987"/>
                </a:lnTo>
                <a:cubicBezTo>
                  <a:pt x="4842" y="2029"/>
                  <a:pt x="4768" y="1985"/>
                  <a:pt x="4809" y="1884"/>
                </a:cubicBezTo>
                <a:cubicBezTo>
                  <a:pt x="4824" y="1848"/>
                  <a:pt x="4836" y="1717"/>
                  <a:pt x="4836" y="1592"/>
                </a:cubicBezTo>
                <a:cubicBezTo>
                  <a:pt x="4836" y="1352"/>
                  <a:pt x="4797" y="1248"/>
                  <a:pt x="4710" y="1253"/>
                </a:cubicBezTo>
                <a:cubicBezTo>
                  <a:pt x="4670" y="1255"/>
                  <a:pt x="4664" y="1294"/>
                  <a:pt x="4662" y="1617"/>
                </a:cubicBezTo>
                <a:cubicBezTo>
                  <a:pt x="4660" y="2085"/>
                  <a:pt x="4663" y="2069"/>
                  <a:pt x="4593" y="1980"/>
                </a:cubicBezTo>
                <a:cubicBezTo>
                  <a:pt x="4535" y="1907"/>
                  <a:pt x="4532" y="1878"/>
                  <a:pt x="4523" y="1414"/>
                </a:cubicBezTo>
                <a:cubicBezTo>
                  <a:pt x="4518" y="1144"/>
                  <a:pt x="4510" y="915"/>
                  <a:pt x="4506" y="905"/>
                </a:cubicBezTo>
                <a:cubicBezTo>
                  <a:pt x="4502" y="895"/>
                  <a:pt x="4469" y="882"/>
                  <a:pt x="4433" y="875"/>
                </a:cubicBezTo>
                <a:cubicBezTo>
                  <a:pt x="4369" y="862"/>
                  <a:pt x="4368" y="853"/>
                  <a:pt x="4366" y="527"/>
                </a:cubicBezTo>
                <a:cubicBezTo>
                  <a:pt x="4363" y="-12"/>
                  <a:pt x="4365" y="0"/>
                  <a:pt x="4279" y="0"/>
                </a:cubicBezTo>
                <a:close/>
                <a:moveTo>
                  <a:pt x="7598" y="2352"/>
                </a:moveTo>
                <a:lnTo>
                  <a:pt x="7372" y="2354"/>
                </a:lnTo>
                <a:lnTo>
                  <a:pt x="7371" y="2889"/>
                </a:lnTo>
                <a:cubicBezTo>
                  <a:pt x="7370" y="3184"/>
                  <a:pt x="7373" y="3439"/>
                  <a:pt x="7378" y="3457"/>
                </a:cubicBezTo>
                <a:cubicBezTo>
                  <a:pt x="7392" y="3513"/>
                  <a:pt x="7969" y="3506"/>
                  <a:pt x="7998" y="3449"/>
                </a:cubicBezTo>
                <a:cubicBezTo>
                  <a:pt x="8013" y="3420"/>
                  <a:pt x="8030" y="3417"/>
                  <a:pt x="8037" y="3446"/>
                </a:cubicBezTo>
                <a:cubicBezTo>
                  <a:pt x="8052" y="3504"/>
                  <a:pt x="8120" y="3498"/>
                  <a:pt x="8161" y="3436"/>
                </a:cubicBezTo>
                <a:cubicBezTo>
                  <a:pt x="8177" y="3412"/>
                  <a:pt x="8202" y="3415"/>
                  <a:pt x="8217" y="3444"/>
                </a:cubicBezTo>
                <a:cubicBezTo>
                  <a:pt x="8233" y="3472"/>
                  <a:pt x="8297" y="3491"/>
                  <a:pt x="8359" y="3486"/>
                </a:cubicBezTo>
                <a:cubicBezTo>
                  <a:pt x="8594" y="3467"/>
                  <a:pt x="8576" y="3502"/>
                  <a:pt x="8576" y="3094"/>
                </a:cubicBezTo>
                <a:lnTo>
                  <a:pt x="8576" y="2730"/>
                </a:lnTo>
                <a:lnTo>
                  <a:pt x="8227" y="2741"/>
                </a:lnTo>
                <a:cubicBezTo>
                  <a:pt x="8035" y="2748"/>
                  <a:pt x="7866" y="2735"/>
                  <a:pt x="7851" y="2713"/>
                </a:cubicBezTo>
                <a:cubicBezTo>
                  <a:pt x="7836" y="2690"/>
                  <a:pt x="7823" y="2599"/>
                  <a:pt x="7823" y="2511"/>
                </a:cubicBezTo>
                <a:lnTo>
                  <a:pt x="7823" y="2352"/>
                </a:lnTo>
                <a:lnTo>
                  <a:pt x="7598" y="2352"/>
                </a:lnTo>
                <a:close/>
                <a:moveTo>
                  <a:pt x="0" y="2736"/>
                </a:moveTo>
                <a:lnTo>
                  <a:pt x="0" y="3290"/>
                </a:lnTo>
                <a:lnTo>
                  <a:pt x="0" y="3843"/>
                </a:lnTo>
                <a:lnTo>
                  <a:pt x="818" y="3847"/>
                </a:lnTo>
                <a:cubicBezTo>
                  <a:pt x="1581" y="3850"/>
                  <a:pt x="1638" y="3842"/>
                  <a:pt x="1647" y="3751"/>
                </a:cubicBezTo>
                <a:cubicBezTo>
                  <a:pt x="1653" y="3697"/>
                  <a:pt x="1659" y="3462"/>
                  <a:pt x="1661" y="3227"/>
                </a:cubicBezTo>
                <a:cubicBezTo>
                  <a:pt x="1663" y="2830"/>
                  <a:pt x="1660" y="2797"/>
                  <a:pt x="1613" y="2770"/>
                </a:cubicBezTo>
                <a:cubicBezTo>
                  <a:pt x="1585" y="2754"/>
                  <a:pt x="1211" y="2741"/>
                  <a:pt x="781" y="2740"/>
                </a:cubicBezTo>
                <a:lnTo>
                  <a:pt x="0" y="2736"/>
                </a:lnTo>
                <a:close/>
                <a:moveTo>
                  <a:pt x="9746" y="9176"/>
                </a:moveTo>
                <a:cubicBezTo>
                  <a:pt x="9742" y="9186"/>
                  <a:pt x="9739" y="9204"/>
                  <a:pt x="9739" y="9228"/>
                </a:cubicBezTo>
                <a:cubicBezTo>
                  <a:pt x="9739" y="9276"/>
                  <a:pt x="9750" y="9315"/>
                  <a:pt x="9762" y="9315"/>
                </a:cubicBezTo>
                <a:cubicBezTo>
                  <a:pt x="9775" y="9315"/>
                  <a:pt x="9785" y="9292"/>
                  <a:pt x="9785" y="9263"/>
                </a:cubicBezTo>
                <a:cubicBezTo>
                  <a:pt x="9785" y="9234"/>
                  <a:pt x="9775" y="9195"/>
                  <a:pt x="9762" y="9176"/>
                </a:cubicBezTo>
                <a:cubicBezTo>
                  <a:pt x="9756" y="9167"/>
                  <a:pt x="9750" y="9167"/>
                  <a:pt x="9746" y="9176"/>
                </a:cubicBezTo>
                <a:close/>
                <a:moveTo>
                  <a:pt x="10225" y="11636"/>
                </a:moveTo>
                <a:cubicBezTo>
                  <a:pt x="10223" y="11649"/>
                  <a:pt x="10221" y="11676"/>
                  <a:pt x="10221" y="11715"/>
                </a:cubicBezTo>
                <a:cubicBezTo>
                  <a:pt x="10221" y="11792"/>
                  <a:pt x="10227" y="11822"/>
                  <a:pt x="10233" y="11784"/>
                </a:cubicBezTo>
                <a:cubicBezTo>
                  <a:pt x="10240" y="11746"/>
                  <a:pt x="10240" y="11682"/>
                  <a:pt x="10233" y="11644"/>
                </a:cubicBezTo>
                <a:cubicBezTo>
                  <a:pt x="10230" y="11625"/>
                  <a:pt x="10227" y="11624"/>
                  <a:pt x="10225" y="11636"/>
                </a:cubicBezTo>
                <a:close/>
                <a:moveTo>
                  <a:pt x="10225" y="16143"/>
                </a:moveTo>
                <a:cubicBezTo>
                  <a:pt x="10222" y="16149"/>
                  <a:pt x="10220" y="16168"/>
                  <a:pt x="10220" y="16201"/>
                </a:cubicBezTo>
                <a:cubicBezTo>
                  <a:pt x="10219" y="16259"/>
                  <a:pt x="10224" y="16292"/>
                  <a:pt x="10232" y="16273"/>
                </a:cubicBezTo>
                <a:cubicBezTo>
                  <a:pt x="10239" y="16255"/>
                  <a:pt x="10241" y="16206"/>
                  <a:pt x="10234" y="16166"/>
                </a:cubicBezTo>
                <a:cubicBezTo>
                  <a:pt x="10230" y="16144"/>
                  <a:pt x="10227" y="16137"/>
                  <a:pt x="10225" y="16143"/>
                </a:cubicBezTo>
                <a:close/>
              </a:path>
            </a:pathLst>
          </a:cu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10"/>
                                        </p:tgtEl>
                                        <p:attrNameLst>
                                          <p:attrName>style.visibility</p:attrName>
                                        </p:attrNameLst>
                                      </p:cBhvr>
                                      <p:to>
                                        <p:strVal val="visible"/>
                                      </p:to>
                                    </p:set>
                                    <p:animEffect filter="dissolve" transition="in">
                                      <p:cBhvr>
                                        <p:cTn id="7" dur="1000"/>
                                        <p:tgtEl>
                                          <p:spTgt spid="111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106">
                                            <p:bg/>
                                          </p:spTgt>
                                        </p:tgtEl>
                                        <p:attrNameLst>
                                          <p:attrName>style.visibility</p:attrName>
                                        </p:attrNameLst>
                                      </p:cBhvr>
                                      <p:to>
                                        <p:strVal val="visible"/>
                                      </p:to>
                                    </p:set>
                                    <p:animEffect filter="dissolve" transition="in">
                                      <p:cBhvr>
                                        <p:cTn id="11" dur="1000"/>
                                        <p:tgtEl>
                                          <p:spTgt spid="1106">
                                            <p:bg/>
                                          </p:spTgt>
                                        </p:tgtEl>
                                      </p:cBhvr>
                                    </p:animEffect>
                                  </p:childTnLst>
                                </p:cTn>
                              </p:par>
                              <p:par>
                                <p:cTn id="12" presetClass="entr" nodeType="withEffect" presetSubtype="0" presetID="9" grpId="2" fill="hold">
                                  <p:stCondLst>
                                    <p:cond delay="0"/>
                                  </p:stCondLst>
                                  <p:iterate type="el" backwards="0">
                                    <p:tmAbs val="0"/>
                                  </p:iterate>
                                  <p:childTnLst>
                                    <p:set>
                                      <p:cBhvr>
                                        <p:cTn id="13" fill="hold"/>
                                        <p:tgtEl>
                                          <p:spTgt spid="1106">
                                            <p:txEl>
                                              <p:pRg st="0" end="0"/>
                                            </p:txEl>
                                          </p:spTgt>
                                        </p:tgtEl>
                                        <p:attrNameLst>
                                          <p:attrName>style.visibility</p:attrName>
                                        </p:attrNameLst>
                                      </p:cBhvr>
                                      <p:to>
                                        <p:strVal val="visible"/>
                                      </p:to>
                                    </p:set>
                                    <p:animEffect filter="dissolve" transition="in">
                                      <p:cBhvr>
                                        <p:cTn id="14" dur="1000"/>
                                        <p:tgtEl>
                                          <p:spTgt spid="110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2" fill="hold">
                                  <p:stCondLst>
                                    <p:cond delay="0"/>
                                  </p:stCondLst>
                                  <p:iterate type="el" backwards="0">
                                    <p:tmAbs val="0"/>
                                  </p:iterate>
                                  <p:childTnLst>
                                    <p:set>
                                      <p:cBhvr>
                                        <p:cTn id="18" fill="hold"/>
                                        <p:tgtEl>
                                          <p:spTgt spid="1106">
                                            <p:txEl>
                                              <p:pRg st="1" end="1"/>
                                            </p:txEl>
                                          </p:spTgt>
                                        </p:tgtEl>
                                        <p:attrNameLst>
                                          <p:attrName>style.visibility</p:attrName>
                                        </p:attrNameLst>
                                      </p:cBhvr>
                                      <p:to>
                                        <p:strVal val="visible"/>
                                      </p:to>
                                    </p:set>
                                    <p:animEffect filter="dissolve" transition="in">
                                      <p:cBhvr>
                                        <p:cTn id="19" dur="1000"/>
                                        <p:tgtEl>
                                          <p:spTgt spid="110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2" fill="hold">
                                  <p:stCondLst>
                                    <p:cond delay="0"/>
                                  </p:stCondLst>
                                  <p:iterate type="el" backwards="0">
                                    <p:tmAbs val="0"/>
                                  </p:iterate>
                                  <p:childTnLst>
                                    <p:set>
                                      <p:cBhvr>
                                        <p:cTn id="23" fill="hold"/>
                                        <p:tgtEl>
                                          <p:spTgt spid="1106">
                                            <p:txEl>
                                              <p:pRg st="2" end="2"/>
                                            </p:txEl>
                                          </p:spTgt>
                                        </p:tgtEl>
                                        <p:attrNameLst>
                                          <p:attrName>style.visibility</p:attrName>
                                        </p:attrNameLst>
                                      </p:cBhvr>
                                      <p:to>
                                        <p:strVal val="visible"/>
                                      </p:to>
                                    </p:set>
                                    <p:animEffect filter="dissolve" transition="in">
                                      <p:cBhvr>
                                        <p:cTn id="24" dur="1000"/>
                                        <p:tgtEl>
                                          <p:spTgt spid="110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2" fill="hold">
                                  <p:stCondLst>
                                    <p:cond delay="0"/>
                                  </p:stCondLst>
                                  <p:iterate type="el" backwards="0">
                                    <p:tmAbs val="0"/>
                                  </p:iterate>
                                  <p:childTnLst>
                                    <p:set>
                                      <p:cBhvr>
                                        <p:cTn id="28" fill="hold"/>
                                        <p:tgtEl>
                                          <p:spTgt spid="1106">
                                            <p:txEl>
                                              <p:pRg st="3" end="3"/>
                                            </p:txEl>
                                          </p:spTgt>
                                        </p:tgtEl>
                                        <p:attrNameLst>
                                          <p:attrName>style.visibility</p:attrName>
                                        </p:attrNameLst>
                                      </p:cBhvr>
                                      <p:to>
                                        <p:strVal val="visible"/>
                                      </p:to>
                                    </p:set>
                                    <p:animEffect filter="dissolve" transition="in">
                                      <p:cBhvr>
                                        <p:cTn id="29" dur="1000"/>
                                        <p:tgtEl>
                                          <p:spTgt spid="110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2" fill="hold">
                                  <p:stCondLst>
                                    <p:cond delay="0"/>
                                  </p:stCondLst>
                                  <p:iterate type="el" backwards="0">
                                    <p:tmAbs val="0"/>
                                  </p:iterate>
                                  <p:childTnLst>
                                    <p:set>
                                      <p:cBhvr>
                                        <p:cTn id="33" fill="hold"/>
                                        <p:tgtEl>
                                          <p:spTgt spid="1106">
                                            <p:txEl>
                                              <p:pRg st="4" end="4"/>
                                            </p:txEl>
                                          </p:spTgt>
                                        </p:tgtEl>
                                        <p:attrNameLst>
                                          <p:attrName>style.visibility</p:attrName>
                                        </p:attrNameLst>
                                      </p:cBhvr>
                                      <p:to>
                                        <p:strVal val="visible"/>
                                      </p:to>
                                    </p:set>
                                    <p:animEffect filter="dissolve" transition="in">
                                      <p:cBhvr>
                                        <p:cTn id="34" dur="1000"/>
                                        <p:tgtEl>
                                          <p:spTgt spid="110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2" fill="hold">
                                  <p:stCondLst>
                                    <p:cond delay="0"/>
                                  </p:stCondLst>
                                  <p:iterate type="el" backwards="0">
                                    <p:tmAbs val="0"/>
                                  </p:iterate>
                                  <p:childTnLst>
                                    <p:set>
                                      <p:cBhvr>
                                        <p:cTn id="38" fill="hold"/>
                                        <p:tgtEl>
                                          <p:spTgt spid="1106">
                                            <p:txEl>
                                              <p:pRg st="5" end="5"/>
                                            </p:txEl>
                                          </p:spTgt>
                                        </p:tgtEl>
                                        <p:attrNameLst>
                                          <p:attrName>style.visibility</p:attrName>
                                        </p:attrNameLst>
                                      </p:cBhvr>
                                      <p:to>
                                        <p:strVal val="visible"/>
                                      </p:to>
                                    </p:set>
                                    <p:animEffect filter="dissolve" transition="in">
                                      <p:cBhvr>
                                        <p:cTn id="39" dur="1000"/>
                                        <p:tgtEl>
                                          <p:spTgt spid="110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0" grpId="1"/>
      <p:bldP build="p" bldLvl="5" animBg="1" rev="0" advAuto="0" spid="1106" grpId="2"/>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12" name="Rectangle"/>
          <p:cNvSpPr/>
          <p:nvPr/>
        </p:nvSpPr>
        <p:spPr>
          <a:xfrm>
            <a:off x="-304056" y="8394700"/>
            <a:ext cx="13425587" cy="146313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13" name="How the Brain “Works” (Cartoon version)"/>
          <p:cNvSpPr txBox="1"/>
          <p:nvPr>
            <p:ph type="title"/>
          </p:nvPr>
        </p:nvSpPr>
        <p:spPr>
          <a:prstGeom prst="rect">
            <a:avLst/>
          </a:prstGeom>
        </p:spPr>
        <p:txBody>
          <a:bodyPr/>
          <a:lstStyle/>
          <a:p>
            <a:pPr/>
            <a:r>
              <a:t>How the Brain “Works” (Cartoon version)</a:t>
            </a:r>
          </a:p>
        </p:txBody>
      </p:sp>
      <p:sp>
        <p:nvSpPr>
          <p:cNvPr id="111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115" name="Circle"/>
          <p:cNvSpPr/>
          <p:nvPr/>
        </p:nvSpPr>
        <p:spPr>
          <a:xfrm>
            <a:off x="5314950" y="2062047"/>
            <a:ext cx="2001657" cy="2006601"/>
          </a:xfrm>
          <a:prstGeom prst="ellipse">
            <a:avLst/>
          </a:prstGeom>
          <a:blipFill>
            <a:blip r:embed="rId2"/>
          </a:blipFill>
          <a:ln w="3175">
            <a:miter lim="400000"/>
          </a:ln>
          <a:effectLst>
            <a:outerShdw sx="100000" sy="100000" kx="0" ky="0" algn="b" rotWithShape="0" blurRad="0" dist="0" dir="2388334">
              <a:srgbClr val="000000">
                <a:alpha val="79310"/>
              </a:srgbClr>
            </a:outerShdw>
          </a:effectLst>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118" name="Group"/>
          <p:cNvGrpSpPr/>
          <p:nvPr/>
        </p:nvGrpSpPr>
        <p:grpSpPr>
          <a:xfrm>
            <a:off x="2818159" y="2430347"/>
            <a:ext cx="2509491" cy="1270001"/>
            <a:chOff x="0" y="0"/>
            <a:chExt cx="2509490" cy="1270000"/>
          </a:xfrm>
        </p:grpSpPr>
        <p:sp>
          <p:nvSpPr>
            <p:cNvPr id="1116" name="Arrow"/>
            <p:cNvSpPr/>
            <p:nvPr/>
          </p:nvSpPr>
          <p:spPr>
            <a:xfrm>
              <a:off x="0" y="0"/>
              <a:ext cx="2509491" cy="1270000"/>
            </a:xfrm>
            <a:prstGeom prst="rightArrow">
              <a:avLst>
                <a:gd name="adj1" fmla="val 32000"/>
                <a:gd name="adj2" fmla="val 64000"/>
              </a:avLst>
            </a:prstGeom>
            <a:blipFill rotWithShape="1">
              <a:blip r:embed="rId3"/>
              <a:srcRect l="0" t="0" r="0" b="0"/>
              <a:tile tx="0" ty="0" sx="100000" sy="100000" flip="none" algn="tl"/>
            </a:blipFill>
            <a:ln w="3175" cap="flat">
              <a:noFill/>
              <a:miter lim="400000"/>
            </a:ln>
            <a:effectLst>
              <a:outerShdw sx="100000" sy="100000" kx="0" ky="0" algn="b" rotWithShape="0" blurRad="12700" dist="0" dir="5400000">
                <a:srgbClr val="000000">
                  <a:alpha val="50000"/>
                </a:srgbClr>
              </a:outerShdw>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17" name="Inputs"/>
            <p:cNvSpPr txBox="1"/>
            <p:nvPr/>
          </p:nvSpPr>
          <p:spPr>
            <a:xfrm>
              <a:off x="470500" y="411004"/>
              <a:ext cx="883921" cy="44799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2500">
                  <a:solidFill>
                    <a:srgbClr val="FFFFFF"/>
                  </a:solidFill>
                  <a:latin typeface="Helvetica Neue Thin"/>
                  <a:ea typeface="Helvetica Neue Thin"/>
                  <a:cs typeface="Helvetica Neue Thin"/>
                  <a:sym typeface="Helvetica Neue Thin"/>
                </a:defRPr>
              </a:lvl1pPr>
            </a:lstStyle>
            <a:p>
              <a:pPr/>
              <a:r>
                <a:t>Inputs</a:t>
              </a:r>
            </a:p>
          </p:txBody>
        </p:sp>
      </p:grpSp>
      <p:grpSp>
        <p:nvGrpSpPr>
          <p:cNvPr id="1121" name="Group"/>
          <p:cNvGrpSpPr/>
          <p:nvPr/>
        </p:nvGrpSpPr>
        <p:grpSpPr>
          <a:xfrm>
            <a:off x="7301259" y="2430347"/>
            <a:ext cx="2509491" cy="1270001"/>
            <a:chOff x="0" y="0"/>
            <a:chExt cx="2509490" cy="1270000"/>
          </a:xfrm>
        </p:grpSpPr>
        <p:sp>
          <p:nvSpPr>
            <p:cNvPr id="1119" name="Arrow"/>
            <p:cNvSpPr/>
            <p:nvPr/>
          </p:nvSpPr>
          <p:spPr>
            <a:xfrm>
              <a:off x="0" y="0"/>
              <a:ext cx="2509491" cy="1270000"/>
            </a:xfrm>
            <a:prstGeom prst="rightArrow">
              <a:avLst>
                <a:gd name="adj1" fmla="val 32000"/>
                <a:gd name="adj2" fmla="val 64000"/>
              </a:avLst>
            </a:prstGeom>
            <a:blipFill rotWithShape="1">
              <a:blip r:embed="rId4"/>
              <a:srcRect l="0" t="0" r="0" b="0"/>
              <a:tile tx="0" ty="0" sx="100000" sy="100000" flip="none" algn="tl"/>
            </a:blipFill>
            <a:ln w="3175" cap="flat">
              <a:noFill/>
              <a:miter lim="400000"/>
            </a:ln>
            <a:effectLst>
              <a:outerShdw sx="100000" sy="100000" kx="0" ky="0" algn="b" rotWithShape="0" blurRad="12700" dist="0" dir="0">
                <a:srgbClr val="000000">
                  <a:alpha val="50000"/>
                </a:srgbClr>
              </a:outerShdw>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20" name="Output"/>
            <p:cNvSpPr txBox="1"/>
            <p:nvPr/>
          </p:nvSpPr>
          <p:spPr>
            <a:xfrm>
              <a:off x="308892" y="411004"/>
              <a:ext cx="994729" cy="44799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2500">
                  <a:solidFill>
                    <a:srgbClr val="FFFFFF"/>
                  </a:solidFill>
                  <a:latin typeface="Helvetica Neue Thin"/>
                  <a:ea typeface="Helvetica Neue Thin"/>
                  <a:cs typeface="Helvetica Neue Thin"/>
                  <a:sym typeface="Helvetica Neue Thin"/>
                </a:defRPr>
              </a:lvl1pPr>
            </a:lstStyle>
            <a:p>
              <a:pPr/>
              <a:r>
                <a:t>Output</a:t>
              </a:r>
            </a:p>
          </p:txBody>
        </p:sp>
      </p:grpSp>
      <p:sp>
        <p:nvSpPr>
          <p:cNvPr id="1122" name="f(Inputs)"/>
          <p:cNvSpPr txBox="1"/>
          <p:nvPr/>
        </p:nvSpPr>
        <p:spPr>
          <a:xfrm>
            <a:off x="5759042" y="2841352"/>
            <a:ext cx="1113473" cy="44799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500">
                <a:solidFill>
                  <a:srgbClr val="FFFFFF"/>
                </a:solidFill>
                <a:latin typeface="Helvetica Neue Thin"/>
                <a:ea typeface="Helvetica Neue Thin"/>
                <a:cs typeface="Helvetica Neue Thin"/>
                <a:sym typeface="Helvetica Neue Thin"/>
              </a:defRPr>
            </a:lvl1pPr>
          </a:lstStyle>
          <a:p>
            <a:pPr/>
            <a:r>
              <a:t>f(Inputs)</a:t>
            </a:r>
          </a:p>
        </p:txBody>
      </p:sp>
      <p:pic>
        <p:nvPicPr>
          <p:cNvPr id="1123" name="snn2.png" descr="snn2.png"/>
          <p:cNvPicPr>
            <a:picLocks noChangeAspect="1"/>
          </p:cNvPicPr>
          <p:nvPr/>
        </p:nvPicPr>
        <p:blipFill>
          <a:blip r:embed="rId5">
            <a:extLst/>
          </a:blip>
          <a:srcRect l="0" t="0" r="554" b="1021"/>
          <a:stretch>
            <a:fillRect/>
          </a:stretch>
        </p:blipFill>
        <p:spPr>
          <a:xfrm>
            <a:off x="505677" y="5238631"/>
            <a:ext cx="10934482" cy="4465635"/>
          </a:xfrm>
          <a:custGeom>
            <a:avLst/>
            <a:gdLst/>
            <a:ahLst/>
            <a:cxnLst>
              <a:cxn ang="0">
                <a:pos x="wd2" y="hd2"/>
              </a:cxn>
              <a:cxn ang="5400000">
                <a:pos x="wd2" y="hd2"/>
              </a:cxn>
              <a:cxn ang="10800000">
                <a:pos x="wd2" y="hd2"/>
              </a:cxn>
              <a:cxn ang="16200000">
                <a:pos x="wd2" y="hd2"/>
              </a:cxn>
            </a:cxnLst>
            <a:rect l="0" t="0" r="r" b="b"/>
            <a:pathLst>
              <a:path w="21593" h="21588" fill="norm" stroke="1" extrusionOk="0">
                <a:moveTo>
                  <a:pt x="4279" y="0"/>
                </a:moveTo>
                <a:cubicBezTo>
                  <a:pt x="4235" y="0"/>
                  <a:pt x="4197" y="32"/>
                  <a:pt x="4190" y="76"/>
                </a:cubicBezTo>
                <a:cubicBezTo>
                  <a:pt x="4183" y="121"/>
                  <a:pt x="4126" y="169"/>
                  <a:pt x="4052" y="192"/>
                </a:cubicBezTo>
                <a:cubicBezTo>
                  <a:pt x="3937" y="227"/>
                  <a:pt x="3925" y="243"/>
                  <a:pt x="3919" y="380"/>
                </a:cubicBezTo>
                <a:cubicBezTo>
                  <a:pt x="3912" y="510"/>
                  <a:pt x="3902" y="528"/>
                  <a:pt x="3837" y="520"/>
                </a:cubicBezTo>
                <a:cubicBezTo>
                  <a:pt x="3771" y="511"/>
                  <a:pt x="3763" y="526"/>
                  <a:pt x="3763" y="660"/>
                </a:cubicBezTo>
                <a:cubicBezTo>
                  <a:pt x="3764" y="742"/>
                  <a:pt x="3772" y="837"/>
                  <a:pt x="3781" y="873"/>
                </a:cubicBezTo>
                <a:cubicBezTo>
                  <a:pt x="3802" y="953"/>
                  <a:pt x="3970" y="957"/>
                  <a:pt x="4009" y="878"/>
                </a:cubicBezTo>
                <a:cubicBezTo>
                  <a:pt x="4051" y="794"/>
                  <a:pt x="4071" y="871"/>
                  <a:pt x="4064" y="1086"/>
                </a:cubicBezTo>
                <a:cubicBezTo>
                  <a:pt x="4060" y="1188"/>
                  <a:pt x="4068" y="1288"/>
                  <a:pt x="4081" y="1308"/>
                </a:cubicBezTo>
                <a:cubicBezTo>
                  <a:pt x="4097" y="1333"/>
                  <a:pt x="4096" y="1379"/>
                  <a:pt x="4077" y="1452"/>
                </a:cubicBezTo>
                <a:cubicBezTo>
                  <a:pt x="4037" y="1608"/>
                  <a:pt x="4087" y="1728"/>
                  <a:pt x="4151" y="1631"/>
                </a:cubicBezTo>
                <a:cubicBezTo>
                  <a:pt x="4188" y="1574"/>
                  <a:pt x="4199" y="1581"/>
                  <a:pt x="4219" y="1671"/>
                </a:cubicBezTo>
                <a:cubicBezTo>
                  <a:pt x="4274" y="1923"/>
                  <a:pt x="4225" y="2132"/>
                  <a:pt x="4134" y="2032"/>
                </a:cubicBezTo>
                <a:cubicBezTo>
                  <a:pt x="4112" y="2007"/>
                  <a:pt x="3985" y="1984"/>
                  <a:pt x="3853" y="1980"/>
                </a:cubicBezTo>
                <a:lnTo>
                  <a:pt x="3611" y="1972"/>
                </a:lnTo>
                <a:lnTo>
                  <a:pt x="3613" y="2339"/>
                </a:lnTo>
                <a:lnTo>
                  <a:pt x="3615" y="2705"/>
                </a:lnTo>
                <a:lnTo>
                  <a:pt x="3873" y="2715"/>
                </a:lnTo>
                <a:cubicBezTo>
                  <a:pt x="4015" y="2720"/>
                  <a:pt x="4147" y="2739"/>
                  <a:pt x="4166" y="2757"/>
                </a:cubicBezTo>
                <a:cubicBezTo>
                  <a:pt x="4215" y="2803"/>
                  <a:pt x="4195" y="3034"/>
                  <a:pt x="4140" y="3060"/>
                </a:cubicBezTo>
                <a:cubicBezTo>
                  <a:pt x="4074" y="3090"/>
                  <a:pt x="4061" y="3168"/>
                  <a:pt x="4061" y="3528"/>
                </a:cubicBezTo>
                <a:lnTo>
                  <a:pt x="4060" y="3848"/>
                </a:lnTo>
                <a:lnTo>
                  <a:pt x="4249" y="3848"/>
                </a:lnTo>
                <a:cubicBezTo>
                  <a:pt x="4362" y="3848"/>
                  <a:pt x="4449" y="3822"/>
                  <a:pt x="4465" y="3783"/>
                </a:cubicBezTo>
                <a:cubicBezTo>
                  <a:pt x="4485" y="3734"/>
                  <a:pt x="4499" y="3736"/>
                  <a:pt x="4524" y="3785"/>
                </a:cubicBezTo>
                <a:cubicBezTo>
                  <a:pt x="4541" y="3821"/>
                  <a:pt x="4580" y="3843"/>
                  <a:pt x="4610" y="3835"/>
                </a:cubicBezTo>
                <a:cubicBezTo>
                  <a:pt x="4660" y="3822"/>
                  <a:pt x="4665" y="3843"/>
                  <a:pt x="4671" y="4100"/>
                </a:cubicBezTo>
                <a:cubicBezTo>
                  <a:pt x="4682" y="4553"/>
                  <a:pt x="4661" y="4586"/>
                  <a:pt x="4354" y="4595"/>
                </a:cubicBezTo>
                <a:lnTo>
                  <a:pt x="4094" y="4603"/>
                </a:lnTo>
                <a:lnTo>
                  <a:pt x="4087" y="4420"/>
                </a:lnTo>
                <a:cubicBezTo>
                  <a:pt x="4079" y="4215"/>
                  <a:pt x="4049" y="4180"/>
                  <a:pt x="4030" y="4355"/>
                </a:cubicBezTo>
                <a:cubicBezTo>
                  <a:pt x="4014" y="4505"/>
                  <a:pt x="3934" y="4478"/>
                  <a:pt x="3934" y="4322"/>
                </a:cubicBezTo>
                <a:cubicBezTo>
                  <a:pt x="3934" y="4233"/>
                  <a:pt x="3919" y="4211"/>
                  <a:pt x="3854" y="4211"/>
                </a:cubicBezTo>
                <a:lnTo>
                  <a:pt x="3774" y="4211"/>
                </a:lnTo>
                <a:lnTo>
                  <a:pt x="3768" y="3835"/>
                </a:lnTo>
                <a:cubicBezTo>
                  <a:pt x="3764" y="3628"/>
                  <a:pt x="3754" y="3455"/>
                  <a:pt x="3745" y="3451"/>
                </a:cubicBezTo>
                <a:cubicBezTo>
                  <a:pt x="3686" y="3423"/>
                  <a:pt x="3531" y="3430"/>
                  <a:pt x="3523" y="3461"/>
                </a:cubicBezTo>
                <a:cubicBezTo>
                  <a:pt x="3518" y="3482"/>
                  <a:pt x="3461" y="3476"/>
                  <a:pt x="3397" y="3447"/>
                </a:cubicBezTo>
                <a:cubicBezTo>
                  <a:pt x="3334" y="3419"/>
                  <a:pt x="3253" y="3403"/>
                  <a:pt x="3220" y="3413"/>
                </a:cubicBezTo>
                <a:cubicBezTo>
                  <a:pt x="3165" y="3428"/>
                  <a:pt x="3159" y="3452"/>
                  <a:pt x="3159" y="3653"/>
                </a:cubicBezTo>
                <a:cubicBezTo>
                  <a:pt x="3159" y="3857"/>
                  <a:pt x="3154" y="3875"/>
                  <a:pt x="3102" y="3862"/>
                </a:cubicBezTo>
                <a:cubicBezTo>
                  <a:pt x="3071" y="3854"/>
                  <a:pt x="2971" y="3841"/>
                  <a:pt x="2880" y="3833"/>
                </a:cubicBezTo>
                <a:lnTo>
                  <a:pt x="2716" y="3818"/>
                </a:lnTo>
                <a:lnTo>
                  <a:pt x="2709" y="3983"/>
                </a:lnTo>
                <a:cubicBezTo>
                  <a:pt x="2704" y="4108"/>
                  <a:pt x="2688" y="4158"/>
                  <a:pt x="2641" y="4188"/>
                </a:cubicBezTo>
                <a:cubicBezTo>
                  <a:pt x="2565" y="4238"/>
                  <a:pt x="2554" y="4212"/>
                  <a:pt x="2554" y="3979"/>
                </a:cubicBezTo>
                <a:cubicBezTo>
                  <a:pt x="2554" y="3795"/>
                  <a:pt x="2508" y="3721"/>
                  <a:pt x="2474" y="3852"/>
                </a:cubicBezTo>
                <a:cubicBezTo>
                  <a:pt x="2464" y="3893"/>
                  <a:pt x="2449" y="3890"/>
                  <a:pt x="2428" y="3847"/>
                </a:cubicBezTo>
                <a:cubicBezTo>
                  <a:pt x="2411" y="3812"/>
                  <a:pt x="2368" y="3792"/>
                  <a:pt x="2333" y="3802"/>
                </a:cubicBezTo>
                <a:cubicBezTo>
                  <a:pt x="2274" y="3819"/>
                  <a:pt x="2270" y="3806"/>
                  <a:pt x="2270" y="3630"/>
                </a:cubicBezTo>
                <a:cubicBezTo>
                  <a:pt x="2270" y="3439"/>
                  <a:pt x="2269" y="3438"/>
                  <a:pt x="2155" y="3426"/>
                </a:cubicBezTo>
                <a:cubicBezTo>
                  <a:pt x="2093" y="3420"/>
                  <a:pt x="1990" y="3446"/>
                  <a:pt x="1927" y="3484"/>
                </a:cubicBezTo>
                <a:cubicBezTo>
                  <a:pt x="1830" y="3544"/>
                  <a:pt x="1812" y="3575"/>
                  <a:pt x="1806" y="3701"/>
                </a:cubicBezTo>
                <a:cubicBezTo>
                  <a:pt x="1799" y="3835"/>
                  <a:pt x="1806" y="3848"/>
                  <a:pt x="1879" y="3848"/>
                </a:cubicBezTo>
                <a:cubicBezTo>
                  <a:pt x="1960" y="3848"/>
                  <a:pt x="2004" y="3923"/>
                  <a:pt x="1961" y="3989"/>
                </a:cubicBezTo>
                <a:cubicBezTo>
                  <a:pt x="1944" y="4014"/>
                  <a:pt x="1945" y="4051"/>
                  <a:pt x="1964" y="4107"/>
                </a:cubicBezTo>
                <a:cubicBezTo>
                  <a:pt x="1984" y="4167"/>
                  <a:pt x="2034" y="4187"/>
                  <a:pt x="2142" y="4180"/>
                </a:cubicBezTo>
                <a:cubicBezTo>
                  <a:pt x="2334" y="4168"/>
                  <a:pt x="2418" y="4245"/>
                  <a:pt x="2418" y="4434"/>
                </a:cubicBezTo>
                <a:cubicBezTo>
                  <a:pt x="2418" y="4546"/>
                  <a:pt x="2429" y="4574"/>
                  <a:pt x="2473" y="4574"/>
                </a:cubicBezTo>
                <a:cubicBezTo>
                  <a:pt x="2535" y="4574"/>
                  <a:pt x="2568" y="4664"/>
                  <a:pt x="2559" y="4804"/>
                </a:cubicBezTo>
                <a:cubicBezTo>
                  <a:pt x="2550" y="4938"/>
                  <a:pt x="2689" y="4991"/>
                  <a:pt x="2773" y="4885"/>
                </a:cubicBezTo>
                <a:cubicBezTo>
                  <a:pt x="2829" y="4813"/>
                  <a:pt x="2843" y="4812"/>
                  <a:pt x="2874" y="4881"/>
                </a:cubicBezTo>
                <a:cubicBezTo>
                  <a:pt x="2894" y="4925"/>
                  <a:pt x="2932" y="4946"/>
                  <a:pt x="2959" y="4929"/>
                </a:cubicBezTo>
                <a:cubicBezTo>
                  <a:pt x="3019" y="4890"/>
                  <a:pt x="3075" y="5095"/>
                  <a:pt x="3035" y="5211"/>
                </a:cubicBezTo>
                <a:cubicBezTo>
                  <a:pt x="3016" y="5267"/>
                  <a:pt x="3037" y="5283"/>
                  <a:pt x="3137" y="5291"/>
                </a:cubicBezTo>
                <a:cubicBezTo>
                  <a:pt x="3207" y="5297"/>
                  <a:pt x="3281" y="5325"/>
                  <a:pt x="3303" y="5353"/>
                </a:cubicBezTo>
                <a:cubicBezTo>
                  <a:pt x="3324" y="5380"/>
                  <a:pt x="3360" y="5418"/>
                  <a:pt x="3383" y="5435"/>
                </a:cubicBezTo>
                <a:cubicBezTo>
                  <a:pt x="3412" y="5458"/>
                  <a:pt x="3420" y="5498"/>
                  <a:pt x="3410" y="5577"/>
                </a:cubicBezTo>
                <a:cubicBezTo>
                  <a:pt x="3400" y="5657"/>
                  <a:pt x="3406" y="5690"/>
                  <a:pt x="3431" y="5690"/>
                </a:cubicBezTo>
                <a:cubicBezTo>
                  <a:pt x="3456" y="5690"/>
                  <a:pt x="3467" y="5637"/>
                  <a:pt x="3467" y="5525"/>
                </a:cubicBezTo>
                <a:cubicBezTo>
                  <a:pt x="3467" y="5327"/>
                  <a:pt x="3499" y="5270"/>
                  <a:pt x="3599" y="5291"/>
                </a:cubicBezTo>
                <a:cubicBezTo>
                  <a:pt x="3640" y="5300"/>
                  <a:pt x="3688" y="5280"/>
                  <a:pt x="3705" y="5245"/>
                </a:cubicBezTo>
                <a:cubicBezTo>
                  <a:pt x="3727" y="5202"/>
                  <a:pt x="3741" y="5201"/>
                  <a:pt x="3751" y="5241"/>
                </a:cubicBezTo>
                <a:cubicBezTo>
                  <a:pt x="3759" y="5274"/>
                  <a:pt x="3789" y="5297"/>
                  <a:pt x="3816" y="5295"/>
                </a:cubicBezTo>
                <a:cubicBezTo>
                  <a:pt x="3865" y="5292"/>
                  <a:pt x="3864" y="5291"/>
                  <a:pt x="3811" y="5239"/>
                </a:cubicBezTo>
                <a:cubicBezTo>
                  <a:pt x="3758" y="5187"/>
                  <a:pt x="3758" y="5183"/>
                  <a:pt x="3799" y="5073"/>
                </a:cubicBezTo>
                <a:cubicBezTo>
                  <a:pt x="3822" y="5010"/>
                  <a:pt x="3862" y="4968"/>
                  <a:pt x="3887" y="4977"/>
                </a:cubicBezTo>
                <a:cubicBezTo>
                  <a:pt x="3924" y="4989"/>
                  <a:pt x="3933" y="5026"/>
                  <a:pt x="3927" y="5145"/>
                </a:cubicBezTo>
                <a:cubicBezTo>
                  <a:pt x="3921" y="5277"/>
                  <a:pt x="3928" y="5299"/>
                  <a:pt x="3977" y="5299"/>
                </a:cubicBezTo>
                <a:cubicBezTo>
                  <a:pt x="4008" y="5299"/>
                  <a:pt x="4041" y="5324"/>
                  <a:pt x="4049" y="5355"/>
                </a:cubicBezTo>
                <a:cubicBezTo>
                  <a:pt x="4071" y="5444"/>
                  <a:pt x="4079" y="6486"/>
                  <a:pt x="4058" y="6623"/>
                </a:cubicBezTo>
                <a:cubicBezTo>
                  <a:pt x="4046" y="6699"/>
                  <a:pt x="4026" y="6736"/>
                  <a:pt x="4006" y="6717"/>
                </a:cubicBezTo>
                <a:cubicBezTo>
                  <a:pt x="3988" y="6700"/>
                  <a:pt x="3968" y="6707"/>
                  <a:pt x="3962" y="6732"/>
                </a:cubicBezTo>
                <a:cubicBezTo>
                  <a:pt x="3955" y="6757"/>
                  <a:pt x="3867" y="6776"/>
                  <a:pt x="3766" y="6774"/>
                </a:cubicBezTo>
                <a:cubicBezTo>
                  <a:pt x="3641" y="6772"/>
                  <a:pt x="3579" y="6793"/>
                  <a:pt x="3571" y="6840"/>
                </a:cubicBezTo>
                <a:cubicBezTo>
                  <a:pt x="3557" y="6931"/>
                  <a:pt x="3376" y="6897"/>
                  <a:pt x="3350" y="6797"/>
                </a:cubicBezTo>
                <a:cubicBezTo>
                  <a:pt x="3340" y="6756"/>
                  <a:pt x="3330" y="6744"/>
                  <a:pt x="3330" y="6771"/>
                </a:cubicBezTo>
                <a:cubicBezTo>
                  <a:pt x="3330" y="6797"/>
                  <a:pt x="3315" y="6791"/>
                  <a:pt x="3298" y="6755"/>
                </a:cubicBezTo>
                <a:cubicBezTo>
                  <a:pt x="3274" y="6707"/>
                  <a:pt x="3252" y="6706"/>
                  <a:pt x="3208" y="6755"/>
                </a:cubicBezTo>
                <a:cubicBezTo>
                  <a:pt x="3163" y="6805"/>
                  <a:pt x="3141" y="6807"/>
                  <a:pt x="3117" y="6757"/>
                </a:cubicBezTo>
                <a:cubicBezTo>
                  <a:pt x="3091" y="6705"/>
                  <a:pt x="3082" y="6716"/>
                  <a:pt x="3071" y="6817"/>
                </a:cubicBezTo>
                <a:cubicBezTo>
                  <a:pt x="3050" y="7021"/>
                  <a:pt x="3001" y="6844"/>
                  <a:pt x="3007" y="6583"/>
                </a:cubicBezTo>
                <a:cubicBezTo>
                  <a:pt x="3013" y="6361"/>
                  <a:pt x="3012" y="6360"/>
                  <a:pt x="2932" y="6360"/>
                </a:cubicBezTo>
                <a:cubicBezTo>
                  <a:pt x="2857" y="6360"/>
                  <a:pt x="2851" y="6372"/>
                  <a:pt x="2851" y="6531"/>
                </a:cubicBezTo>
                <a:cubicBezTo>
                  <a:pt x="2851" y="6760"/>
                  <a:pt x="2813" y="6916"/>
                  <a:pt x="2759" y="6916"/>
                </a:cubicBezTo>
                <a:cubicBezTo>
                  <a:pt x="2734" y="6916"/>
                  <a:pt x="2714" y="6951"/>
                  <a:pt x="2714" y="6993"/>
                </a:cubicBezTo>
                <a:cubicBezTo>
                  <a:pt x="2714" y="7097"/>
                  <a:pt x="2647" y="7226"/>
                  <a:pt x="2602" y="7208"/>
                </a:cubicBezTo>
                <a:cubicBezTo>
                  <a:pt x="2576" y="7197"/>
                  <a:pt x="2565" y="7241"/>
                  <a:pt x="2564" y="7365"/>
                </a:cubicBezTo>
                <a:cubicBezTo>
                  <a:pt x="2562" y="7492"/>
                  <a:pt x="2569" y="7528"/>
                  <a:pt x="2593" y="7505"/>
                </a:cubicBezTo>
                <a:cubicBezTo>
                  <a:pt x="2640" y="7461"/>
                  <a:pt x="2714" y="7574"/>
                  <a:pt x="2714" y="7690"/>
                </a:cubicBezTo>
                <a:cubicBezTo>
                  <a:pt x="2714" y="7869"/>
                  <a:pt x="2673" y="7899"/>
                  <a:pt x="2466" y="7879"/>
                </a:cubicBezTo>
                <a:cubicBezTo>
                  <a:pt x="2229" y="7857"/>
                  <a:pt x="2239" y="7826"/>
                  <a:pt x="2253" y="8520"/>
                </a:cubicBezTo>
                <a:lnTo>
                  <a:pt x="2263" y="8981"/>
                </a:lnTo>
                <a:lnTo>
                  <a:pt x="2415" y="8988"/>
                </a:lnTo>
                <a:cubicBezTo>
                  <a:pt x="2624" y="9000"/>
                  <a:pt x="2721" y="8979"/>
                  <a:pt x="2752" y="8916"/>
                </a:cubicBezTo>
                <a:cubicBezTo>
                  <a:pt x="2770" y="8880"/>
                  <a:pt x="2796" y="8884"/>
                  <a:pt x="2828" y="8925"/>
                </a:cubicBezTo>
                <a:cubicBezTo>
                  <a:pt x="2854" y="8960"/>
                  <a:pt x="2904" y="8981"/>
                  <a:pt x="2937" y="8971"/>
                </a:cubicBezTo>
                <a:cubicBezTo>
                  <a:pt x="2997" y="8954"/>
                  <a:pt x="2999" y="8941"/>
                  <a:pt x="3006" y="8545"/>
                </a:cubicBezTo>
                <a:cubicBezTo>
                  <a:pt x="3011" y="8234"/>
                  <a:pt x="3022" y="8130"/>
                  <a:pt x="3050" y="8104"/>
                </a:cubicBezTo>
                <a:cubicBezTo>
                  <a:pt x="3071" y="8084"/>
                  <a:pt x="3098" y="8111"/>
                  <a:pt x="3116" y="8171"/>
                </a:cubicBezTo>
                <a:cubicBezTo>
                  <a:pt x="3140" y="8252"/>
                  <a:pt x="3153" y="8258"/>
                  <a:pt x="3180" y="8204"/>
                </a:cubicBezTo>
                <a:cubicBezTo>
                  <a:pt x="3204" y="8154"/>
                  <a:pt x="3225" y="8152"/>
                  <a:pt x="3259" y="8196"/>
                </a:cubicBezTo>
                <a:cubicBezTo>
                  <a:pt x="3284" y="8229"/>
                  <a:pt x="3341" y="8256"/>
                  <a:pt x="3386" y="8256"/>
                </a:cubicBezTo>
                <a:cubicBezTo>
                  <a:pt x="3457" y="8256"/>
                  <a:pt x="3467" y="8238"/>
                  <a:pt x="3467" y="8119"/>
                </a:cubicBezTo>
                <a:cubicBezTo>
                  <a:pt x="3467" y="7968"/>
                  <a:pt x="3500" y="7893"/>
                  <a:pt x="3569" y="7893"/>
                </a:cubicBezTo>
                <a:cubicBezTo>
                  <a:pt x="3603" y="7893"/>
                  <a:pt x="3615" y="7855"/>
                  <a:pt x="3615" y="7753"/>
                </a:cubicBezTo>
                <a:cubicBezTo>
                  <a:pt x="3615" y="7488"/>
                  <a:pt x="3623" y="7483"/>
                  <a:pt x="4077" y="7498"/>
                </a:cubicBezTo>
                <a:lnTo>
                  <a:pt x="4505" y="7513"/>
                </a:lnTo>
                <a:lnTo>
                  <a:pt x="4512" y="7716"/>
                </a:lnTo>
                <a:cubicBezTo>
                  <a:pt x="4519" y="7922"/>
                  <a:pt x="4551" y="7959"/>
                  <a:pt x="4625" y="7847"/>
                </a:cubicBezTo>
                <a:cubicBezTo>
                  <a:pt x="4665" y="7786"/>
                  <a:pt x="4685" y="7943"/>
                  <a:pt x="4655" y="8081"/>
                </a:cubicBezTo>
                <a:cubicBezTo>
                  <a:pt x="4641" y="8143"/>
                  <a:pt x="4607" y="8200"/>
                  <a:pt x="4579" y="8209"/>
                </a:cubicBezTo>
                <a:cubicBezTo>
                  <a:pt x="4544" y="8222"/>
                  <a:pt x="4525" y="8272"/>
                  <a:pt x="4520" y="8367"/>
                </a:cubicBezTo>
                <a:cubicBezTo>
                  <a:pt x="4509" y="8572"/>
                  <a:pt x="4488" y="8602"/>
                  <a:pt x="4348" y="8605"/>
                </a:cubicBezTo>
                <a:cubicBezTo>
                  <a:pt x="4256" y="8607"/>
                  <a:pt x="4218" y="8631"/>
                  <a:pt x="4209" y="8693"/>
                </a:cubicBezTo>
                <a:cubicBezTo>
                  <a:pt x="4201" y="8741"/>
                  <a:pt x="4211" y="8800"/>
                  <a:pt x="4231" y="8827"/>
                </a:cubicBezTo>
                <a:cubicBezTo>
                  <a:pt x="4287" y="8905"/>
                  <a:pt x="4248" y="8981"/>
                  <a:pt x="4150" y="8981"/>
                </a:cubicBezTo>
                <a:cubicBezTo>
                  <a:pt x="4062" y="8981"/>
                  <a:pt x="4060" y="8986"/>
                  <a:pt x="4060" y="9176"/>
                </a:cubicBezTo>
                <a:cubicBezTo>
                  <a:pt x="4060" y="9355"/>
                  <a:pt x="4066" y="9372"/>
                  <a:pt x="4127" y="9372"/>
                </a:cubicBezTo>
                <a:cubicBezTo>
                  <a:pt x="4207" y="9372"/>
                  <a:pt x="4230" y="9441"/>
                  <a:pt x="4199" y="9583"/>
                </a:cubicBezTo>
                <a:cubicBezTo>
                  <a:pt x="4179" y="9676"/>
                  <a:pt x="4148" y="9686"/>
                  <a:pt x="3913" y="9679"/>
                </a:cubicBezTo>
                <a:cubicBezTo>
                  <a:pt x="3768" y="9675"/>
                  <a:pt x="3642" y="9685"/>
                  <a:pt x="3633" y="9702"/>
                </a:cubicBezTo>
                <a:cubicBezTo>
                  <a:pt x="3623" y="9719"/>
                  <a:pt x="3615" y="9815"/>
                  <a:pt x="3615" y="9915"/>
                </a:cubicBezTo>
                <a:cubicBezTo>
                  <a:pt x="3614" y="10104"/>
                  <a:pt x="3660" y="10160"/>
                  <a:pt x="3711" y="10034"/>
                </a:cubicBezTo>
                <a:cubicBezTo>
                  <a:pt x="3729" y="9989"/>
                  <a:pt x="3743" y="10003"/>
                  <a:pt x="3760" y="10084"/>
                </a:cubicBezTo>
                <a:cubicBezTo>
                  <a:pt x="3774" y="10145"/>
                  <a:pt x="3778" y="10208"/>
                  <a:pt x="3770" y="10228"/>
                </a:cubicBezTo>
                <a:cubicBezTo>
                  <a:pt x="3762" y="10247"/>
                  <a:pt x="3769" y="10327"/>
                  <a:pt x="3786" y="10404"/>
                </a:cubicBezTo>
                <a:cubicBezTo>
                  <a:pt x="3809" y="10510"/>
                  <a:pt x="3811" y="10562"/>
                  <a:pt x="3791" y="10610"/>
                </a:cubicBezTo>
                <a:cubicBezTo>
                  <a:pt x="3746" y="10720"/>
                  <a:pt x="3830" y="10820"/>
                  <a:pt x="3937" y="10784"/>
                </a:cubicBezTo>
                <a:cubicBezTo>
                  <a:pt x="4015" y="10759"/>
                  <a:pt x="4037" y="10772"/>
                  <a:pt x="4055" y="10857"/>
                </a:cubicBezTo>
                <a:cubicBezTo>
                  <a:pt x="4069" y="10921"/>
                  <a:pt x="4070" y="11013"/>
                  <a:pt x="4057" y="11093"/>
                </a:cubicBezTo>
                <a:cubicBezTo>
                  <a:pt x="4041" y="11198"/>
                  <a:pt x="4025" y="11216"/>
                  <a:pt x="3981" y="11189"/>
                </a:cubicBezTo>
                <a:cubicBezTo>
                  <a:pt x="3932" y="11159"/>
                  <a:pt x="3925" y="11176"/>
                  <a:pt x="3919" y="11337"/>
                </a:cubicBezTo>
                <a:cubicBezTo>
                  <a:pt x="3913" y="11489"/>
                  <a:pt x="3901" y="11524"/>
                  <a:pt x="3843" y="11548"/>
                </a:cubicBezTo>
                <a:cubicBezTo>
                  <a:pt x="3776" y="11576"/>
                  <a:pt x="3774" y="11581"/>
                  <a:pt x="3774" y="11909"/>
                </a:cubicBezTo>
                <a:cubicBezTo>
                  <a:pt x="3774" y="12236"/>
                  <a:pt x="3776" y="12243"/>
                  <a:pt x="3843" y="12271"/>
                </a:cubicBezTo>
                <a:cubicBezTo>
                  <a:pt x="3910" y="12299"/>
                  <a:pt x="3912" y="12310"/>
                  <a:pt x="3919" y="12649"/>
                </a:cubicBezTo>
                <a:cubicBezTo>
                  <a:pt x="3924" y="12946"/>
                  <a:pt x="3932" y="12996"/>
                  <a:pt x="3968" y="12996"/>
                </a:cubicBezTo>
                <a:cubicBezTo>
                  <a:pt x="3992" y="12996"/>
                  <a:pt x="4027" y="13012"/>
                  <a:pt x="4046" y="13031"/>
                </a:cubicBezTo>
                <a:cubicBezTo>
                  <a:pt x="4074" y="13057"/>
                  <a:pt x="4082" y="13027"/>
                  <a:pt x="4082" y="12895"/>
                </a:cubicBezTo>
                <a:cubicBezTo>
                  <a:pt x="4082" y="12801"/>
                  <a:pt x="4095" y="12705"/>
                  <a:pt x="4111" y="12682"/>
                </a:cubicBezTo>
                <a:cubicBezTo>
                  <a:pt x="4126" y="12658"/>
                  <a:pt x="4223" y="12646"/>
                  <a:pt x="4325" y="12653"/>
                </a:cubicBezTo>
                <a:lnTo>
                  <a:pt x="4511" y="12665"/>
                </a:lnTo>
                <a:lnTo>
                  <a:pt x="4520" y="12148"/>
                </a:lnTo>
                <a:cubicBezTo>
                  <a:pt x="4524" y="11864"/>
                  <a:pt x="4521" y="11492"/>
                  <a:pt x="4514" y="11323"/>
                </a:cubicBezTo>
                <a:cubicBezTo>
                  <a:pt x="4495" y="10929"/>
                  <a:pt x="4518" y="10821"/>
                  <a:pt x="4619" y="10821"/>
                </a:cubicBezTo>
                <a:cubicBezTo>
                  <a:pt x="4682" y="10821"/>
                  <a:pt x="4698" y="10800"/>
                  <a:pt x="4698" y="10713"/>
                </a:cubicBezTo>
                <a:cubicBezTo>
                  <a:pt x="4698" y="10654"/>
                  <a:pt x="4687" y="10589"/>
                  <a:pt x="4674" y="10569"/>
                </a:cubicBezTo>
                <a:cubicBezTo>
                  <a:pt x="4636" y="10512"/>
                  <a:pt x="4698" y="10368"/>
                  <a:pt x="4745" y="10404"/>
                </a:cubicBezTo>
                <a:cubicBezTo>
                  <a:pt x="4773" y="10426"/>
                  <a:pt x="4791" y="10399"/>
                  <a:pt x="4801" y="10318"/>
                </a:cubicBezTo>
                <a:cubicBezTo>
                  <a:pt x="4819" y="10181"/>
                  <a:pt x="4818" y="10176"/>
                  <a:pt x="4717" y="10042"/>
                </a:cubicBezTo>
                <a:cubicBezTo>
                  <a:pt x="4675" y="9986"/>
                  <a:pt x="4644" y="9911"/>
                  <a:pt x="4648" y="9877"/>
                </a:cubicBezTo>
                <a:cubicBezTo>
                  <a:pt x="4651" y="9842"/>
                  <a:pt x="4658" y="9734"/>
                  <a:pt x="4663" y="9635"/>
                </a:cubicBezTo>
                <a:cubicBezTo>
                  <a:pt x="4668" y="9536"/>
                  <a:pt x="4674" y="9455"/>
                  <a:pt x="4676" y="9455"/>
                </a:cubicBezTo>
                <a:cubicBezTo>
                  <a:pt x="4693" y="9455"/>
                  <a:pt x="4690" y="9219"/>
                  <a:pt x="4673" y="9167"/>
                </a:cubicBezTo>
                <a:cubicBezTo>
                  <a:pt x="4656" y="9118"/>
                  <a:pt x="4666" y="9075"/>
                  <a:pt x="4706" y="9011"/>
                </a:cubicBezTo>
                <a:cubicBezTo>
                  <a:pt x="4778" y="8896"/>
                  <a:pt x="4941" y="8949"/>
                  <a:pt x="4974" y="9100"/>
                </a:cubicBezTo>
                <a:cubicBezTo>
                  <a:pt x="4986" y="9157"/>
                  <a:pt x="5015" y="9203"/>
                  <a:pt x="5037" y="9203"/>
                </a:cubicBezTo>
                <a:cubicBezTo>
                  <a:pt x="5059" y="9203"/>
                  <a:pt x="5089" y="9235"/>
                  <a:pt x="5104" y="9272"/>
                </a:cubicBezTo>
                <a:cubicBezTo>
                  <a:pt x="5128" y="9330"/>
                  <a:pt x="5313" y="9359"/>
                  <a:pt x="5691" y="9366"/>
                </a:cubicBezTo>
                <a:cubicBezTo>
                  <a:pt x="5703" y="9367"/>
                  <a:pt x="5770" y="9358"/>
                  <a:pt x="5839" y="9347"/>
                </a:cubicBezTo>
                <a:cubicBezTo>
                  <a:pt x="5908" y="9336"/>
                  <a:pt x="5981" y="9351"/>
                  <a:pt x="6003" y="9378"/>
                </a:cubicBezTo>
                <a:cubicBezTo>
                  <a:pt x="6026" y="9408"/>
                  <a:pt x="6047" y="9407"/>
                  <a:pt x="6054" y="9376"/>
                </a:cubicBezTo>
                <a:cubicBezTo>
                  <a:pt x="6062" y="9345"/>
                  <a:pt x="6095" y="9344"/>
                  <a:pt x="6135" y="9372"/>
                </a:cubicBezTo>
                <a:cubicBezTo>
                  <a:pt x="6172" y="9398"/>
                  <a:pt x="6209" y="9398"/>
                  <a:pt x="6215" y="9372"/>
                </a:cubicBezTo>
                <a:cubicBezTo>
                  <a:pt x="6234" y="9296"/>
                  <a:pt x="6410" y="9342"/>
                  <a:pt x="6433" y="9430"/>
                </a:cubicBezTo>
                <a:cubicBezTo>
                  <a:pt x="6444" y="9474"/>
                  <a:pt x="6454" y="9566"/>
                  <a:pt x="6454" y="9635"/>
                </a:cubicBezTo>
                <a:cubicBezTo>
                  <a:pt x="6454" y="9759"/>
                  <a:pt x="6470" y="9767"/>
                  <a:pt x="6620" y="9712"/>
                </a:cubicBezTo>
                <a:cubicBezTo>
                  <a:pt x="6630" y="9708"/>
                  <a:pt x="6637" y="9658"/>
                  <a:pt x="6637" y="9600"/>
                </a:cubicBezTo>
                <a:cubicBezTo>
                  <a:pt x="6637" y="9438"/>
                  <a:pt x="6686" y="9377"/>
                  <a:pt x="6814" y="9380"/>
                </a:cubicBezTo>
                <a:cubicBezTo>
                  <a:pt x="6878" y="9381"/>
                  <a:pt x="6942" y="9365"/>
                  <a:pt x="6955" y="9345"/>
                </a:cubicBezTo>
                <a:cubicBezTo>
                  <a:pt x="6996" y="9282"/>
                  <a:pt x="7067" y="9423"/>
                  <a:pt x="7075" y="9581"/>
                </a:cubicBezTo>
                <a:cubicBezTo>
                  <a:pt x="7082" y="9734"/>
                  <a:pt x="7083" y="9733"/>
                  <a:pt x="7230" y="9714"/>
                </a:cubicBezTo>
                <a:cubicBezTo>
                  <a:pt x="7311" y="9703"/>
                  <a:pt x="7380" y="9690"/>
                  <a:pt x="7383" y="9685"/>
                </a:cubicBezTo>
                <a:cubicBezTo>
                  <a:pt x="7385" y="9680"/>
                  <a:pt x="7391" y="9608"/>
                  <a:pt x="7395" y="9526"/>
                </a:cubicBezTo>
                <a:cubicBezTo>
                  <a:pt x="7406" y="9324"/>
                  <a:pt x="7422" y="9294"/>
                  <a:pt x="7481" y="9370"/>
                </a:cubicBezTo>
                <a:cubicBezTo>
                  <a:pt x="7508" y="9406"/>
                  <a:pt x="7548" y="9419"/>
                  <a:pt x="7569" y="9397"/>
                </a:cubicBezTo>
                <a:cubicBezTo>
                  <a:pt x="7622" y="9343"/>
                  <a:pt x="7735" y="9335"/>
                  <a:pt x="7747" y="9386"/>
                </a:cubicBezTo>
                <a:cubicBezTo>
                  <a:pt x="7753" y="9409"/>
                  <a:pt x="7772" y="9428"/>
                  <a:pt x="7790" y="9428"/>
                </a:cubicBezTo>
                <a:cubicBezTo>
                  <a:pt x="7816" y="9428"/>
                  <a:pt x="7823" y="9337"/>
                  <a:pt x="7823" y="9011"/>
                </a:cubicBezTo>
                <a:lnTo>
                  <a:pt x="7823" y="8595"/>
                </a:lnTo>
                <a:lnTo>
                  <a:pt x="7172" y="8593"/>
                </a:lnTo>
                <a:cubicBezTo>
                  <a:pt x="6814" y="8593"/>
                  <a:pt x="6511" y="8579"/>
                  <a:pt x="6499" y="8561"/>
                </a:cubicBezTo>
                <a:cubicBezTo>
                  <a:pt x="6488" y="8543"/>
                  <a:pt x="6478" y="8456"/>
                  <a:pt x="6478" y="8369"/>
                </a:cubicBezTo>
                <a:cubicBezTo>
                  <a:pt x="6478" y="8212"/>
                  <a:pt x="6476" y="8211"/>
                  <a:pt x="6342" y="8211"/>
                </a:cubicBezTo>
                <a:cubicBezTo>
                  <a:pt x="6266" y="8211"/>
                  <a:pt x="6197" y="8239"/>
                  <a:pt x="6187" y="8275"/>
                </a:cubicBezTo>
                <a:cubicBezTo>
                  <a:pt x="6176" y="8310"/>
                  <a:pt x="6165" y="8465"/>
                  <a:pt x="6162" y="8618"/>
                </a:cubicBezTo>
                <a:cubicBezTo>
                  <a:pt x="6158" y="8772"/>
                  <a:pt x="6148" y="8917"/>
                  <a:pt x="6137" y="8942"/>
                </a:cubicBezTo>
                <a:cubicBezTo>
                  <a:pt x="6127" y="8967"/>
                  <a:pt x="5986" y="8984"/>
                  <a:pt x="5825" y="8979"/>
                </a:cubicBezTo>
                <a:cubicBezTo>
                  <a:pt x="5663" y="8974"/>
                  <a:pt x="5513" y="8972"/>
                  <a:pt x="5490" y="8973"/>
                </a:cubicBezTo>
                <a:cubicBezTo>
                  <a:pt x="5447" y="8975"/>
                  <a:pt x="5404" y="8778"/>
                  <a:pt x="5422" y="8664"/>
                </a:cubicBezTo>
                <a:cubicBezTo>
                  <a:pt x="5429" y="8618"/>
                  <a:pt x="5368" y="8598"/>
                  <a:pt x="5209" y="8595"/>
                </a:cubicBezTo>
                <a:cubicBezTo>
                  <a:pt x="5086" y="8593"/>
                  <a:pt x="4977" y="8569"/>
                  <a:pt x="4966" y="8541"/>
                </a:cubicBezTo>
                <a:cubicBezTo>
                  <a:pt x="4924" y="8440"/>
                  <a:pt x="4960" y="8284"/>
                  <a:pt x="5029" y="8265"/>
                </a:cubicBezTo>
                <a:cubicBezTo>
                  <a:pt x="5102" y="8245"/>
                  <a:pt x="5138" y="8159"/>
                  <a:pt x="5121" y="8046"/>
                </a:cubicBezTo>
                <a:cubicBezTo>
                  <a:pt x="5108" y="7957"/>
                  <a:pt x="5186" y="7856"/>
                  <a:pt x="5234" y="7901"/>
                </a:cubicBezTo>
                <a:cubicBezTo>
                  <a:pt x="5254" y="7920"/>
                  <a:pt x="5290" y="7892"/>
                  <a:pt x="5314" y="7837"/>
                </a:cubicBezTo>
                <a:cubicBezTo>
                  <a:pt x="5351" y="7757"/>
                  <a:pt x="5365" y="7751"/>
                  <a:pt x="5394" y="7809"/>
                </a:cubicBezTo>
                <a:cubicBezTo>
                  <a:pt x="5423" y="7868"/>
                  <a:pt x="5428" y="7861"/>
                  <a:pt x="5428" y="7764"/>
                </a:cubicBezTo>
                <a:cubicBezTo>
                  <a:pt x="5428" y="7701"/>
                  <a:pt x="5418" y="7632"/>
                  <a:pt x="5405" y="7613"/>
                </a:cubicBezTo>
                <a:cubicBezTo>
                  <a:pt x="5361" y="7546"/>
                  <a:pt x="5408" y="7478"/>
                  <a:pt x="5476" y="7511"/>
                </a:cubicBezTo>
                <a:cubicBezTo>
                  <a:pt x="5526" y="7536"/>
                  <a:pt x="5552" y="7520"/>
                  <a:pt x="5574" y="7448"/>
                </a:cubicBezTo>
                <a:cubicBezTo>
                  <a:pt x="5600" y="7359"/>
                  <a:pt x="5618" y="7355"/>
                  <a:pt x="5751" y="7411"/>
                </a:cubicBezTo>
                <a:cubicBezTo>
                  <a:pt x="5982" y="7510"/>
                  <a:pt x="6021" y="7499"/>
                  <a:pt x="6021" y="7338"/>
                </a:cubicBezTo>
                <a:cubicBezTo>
                  <a:pt x="6021" y="7264"/>
                  <a:pt x="6031" y="7187"/>
                  <a:pt x="6044" y="7168"/>
                </a:cubicBezTo>
                <a:cubicBezTo>
                  <a:pt x="6074" y="7123"/>
                  <a:pt x="7503" y="7120"/>
                  <a:pt x="7521" y="7164"/>
                </a:cubicBezTo>
                <a:cubicBezTo>
                  <a:pt x="7528" y="7182"/>
                  <a:pt x="7532" y="7343"/>
                  <a:pt x="7529" y="7523"/>
                </a:cubicBezTo>
                <a:cubicBezTo>
                  <a:pt x="7525" y="7774"/>
                  <a:pt x="7531" y="7858"/>
                  <a:pt x="7558" y="7883"/>
                </a:cubicBezTo>
                <a:cubicBezTo>
                  <a:pt x="7578" y="7901"/>
                  <a:pt x="7600" y="7892"/>
                  <a:pt x="7608" y="7862"/>
                </a:cubicBezTo>
                <a:cubicBezTo>
                  <a:pt x="7615" y="7832"/>
                  <a:pt x="7633" y="7827"/>
                  <a:pt x="7648" y="7851"/>
                </a:cubicBezTo>
                <a:cubicBezTo>
                  <a:pt x="7662" y="7874"/>
                  <a:pt x="7706" y="7893"/>
                  <a:pt x="7743" y="7893"/>
                </a:cubicBezTo>
                <a:cubicBezTo>
                  <a:pt x="7789" y="7893"/>
                  <a:pt x="7810" y="7918"/>
                  <a:pt x="7805" y="7968"/>
                </a:cubicBezTo>
                <a:cubicBezTo>
                  <a:pt x="7792" y="8117"/>
                  <a:pt x="7826" y="8256"/>
                  <a:pt x="7876" y="8256"/>
                </a:cubicBezTo>
                <a:cubicBezTo>
                  <a:pt x="7947" y="8254"/>
                  <a:pt x="7977" y="8193"/>
                  <a:pt x="7986" y="8033"/>
                </a:cubicBezTo>
                <a:cubicBezTo>
                  <a:pt x="7991" y="7956"/>
                  <a:pt x="8001" y="7906"/>
                  <a:pt x="8009" y="7922"/>
                </a:cubicBezTo>
                <a:cubicBezTo>
                  <a:pt x="8017" y="7937"/>
                  <a:pt x="8045" y="7901"/>
                  <a:pt x="8071" y="7843"/>
                </a:cubicBezTo>
                <a:cubicBezTo>
                  <a:pt x="8114" y="7748"/>
                  <a:pt x="8120" y="7748"/>
                  <a:pt x="8133" y="7830"/>
                </a:cubicBezTo>
                <a:cubicBezTo>
                  <a:pt x="8142" y="7890"/>
                  <a:pt x="8164" y="7910"/>
                  <a:pt x="8197" y="7889"/>
                </a:cubicBezTo>
                <a:cubicBezTo>
                  <a:pt x="8254" y="7854"/>
                  <a:pt x="8346" y="8049"/>
                  <a:pt x="8304" y="8114"/>
                </a:cubicBezTo>
                <a:cubicBezTo>
                  <a:pt x="8260" y="8179"/>
                  <a:pt x="8278" y="8247"/>
                  <a:pt x="8342" y="8265"/>
                </a:cubicBezTo>
                <a:cubicBezTo>
                  <a:pt x="8391" y="8279"/>
                  <a:pt x="8406" y="8317"/>
                  <a:pt x="8412" y="8438"/>
                </a:cubicBezTo>
                <a:cubicBezTo>
                  <a:pt x="8418" y="8571"/>
                  <a:pt x="8429" y="8589"/>
                  <a:pt x="8496" y="8589"/>
                </a:cubicBezTo>
                <a:cubicBezTo>
                  <a:pt x="8586" y="8589"/>
                  <a:pt x="8610" y="8657"/>
                  <a:pt x="8576" y="8810"/>
                </a:cubicBezTo>
                <a:cubicBezTo>
                  <a:pt x="8555" y="8907"/>
                  <a:pt x="8562" y="8924"/>
                  <a:pt x="8627" y="8950"/>
                </a:cubicBezTo>
                <a:cubicBezTo>
                  <a:pt x="8668" y="8967"/>
                  <a:pt x="8737" y="8986"/>
                  <a:pt x="8781" y="8994"/>
                </a:cubicBezTo>
                <a:cubicBezTo>
                  <a:pt x="8840" y="9005"/>
                  <a:pt x="8863" y="9037"/>
                  <a:pt x="8868" y="9121"/>
                </a:cubicBezTo>
                <a:cubicBezTo>
                  <a:pt x="8883" y="9355"/>
                  <a:pt x="8894" y="9388"/>
                  <a:pt x="8929" y="9317"/>
                </a:cubicBezTo>
                <a:cubicBezTo>
                  <a:pt x="8947" y="9280"/>
                  <a:pt x="8974" y="9269"/>
                  <a:pt x="8990" y="9294"/>
                </a:cubicBezTo>
                <a:cubicBezTo>
                  <a:pt x="9006" y="9318"/>
                  <a:pt x="9044" y="9338"/>
                  <a:pt x="9073" y="9340"/>
                </a:cubicBezTo>
                <a:cubicBezTo>
                  <a:pt x="9116" y="9342"/>
                  <a:pt x="9135" y="9393"/>
                  <a:pt x="9162" y="9589"/>
                </a:cubicBezTo>
                <a:cubicBezTo>
                  <a:pt x="9181" y="9728"/>
                  <a:pt x="9189" y="9896"/>
                  <a:pt x="9181" y="9978"/>
                </a:cubicBezTo>
                <a:cubicBezTo>
                  <a:pt x="9172" y="10058"/>
                  <a:pt x="9162" y="10209"/>
                  <a:pt x="9158" y="10310"/>
                </a:cubicBezTo>
                <a:cubicBezTo>
                  <a:pt x="9151" y="10492"/>
                  <a:pt x="9152" y="10493"/>
                  <a:pt x="9234" y="10477"/>
                </a:cubicBezTo>
                <a:cubicBezTo>
                  <a:pt x="9314" y="10462"/>
                  <a:pt x="9317" y="10468"/>
                  <a:pt x="9314" y="10642"/>
                </a:cubicBezTo>
                <a:cubicBezTo>
                  <a:pt x="9311" y="10778"/>
                  <a:pt x="9320" y="10821"/>
                  <a:pt x="9349" y="10821"/>
                </a:cubicBezTo>
                <a:cubicBezTo>
                  <a:pt x="9370" y="10821"/>
                  <a:pt x="9400" y="10793"/>
                  <a:pt x="9413" y="10759"/>
                </a:cubicBezTo>
                <a:cubicBezTo>
                  <a:pt x="9459" y="10648"/>
                  <a:pt x="9484" y="10884"/>
                  <a:pt x="9478" y="11368"/>
                </a:cubicBezTo>
                <a:cubicBezTo>
                  <a:pt x="9472" y="11827"/>
                  <a:pt x="9481" y="11891"/>
                  <a:pt x="9556" y="11918"/>
                </a:cubicBezTo>
                <a:cubicBezTo>
                  <a:pt x="9620" y="11942"/>
                  <a:pt x="9637" y="12082"/>
                  <a:pt x="9625" y="12490"/>
                </a:cubicBezTo>
                <a:cubicBezTo>
                  <a:pt x="9615" y="12851"/>
                  <a:pt x="9607" y="12902"/>
                  <a:pt x="9554" y="12981"/>
                </a:cubicBezTo>
                <a:cubicBezTo>
                  <a:pt x="9514" y="13040"/>
                  <a:pt x="9479" y="13055"/>
                  <a:pt x="9451" y="13023"/>
                </a:cubicBezTo>
                <a:cubicBezTo>
                  <a:pt x="9427" y="12997"/>
                  <a:pt x="9393" y="12973"/>
                  <a:pt x="9374" y="12972"/>
                </a:cubicBezTo>
                <a:cubicBezTo>
                  <a:pt x="9355" y="12970"/>
                  <a:pt x="9338" y="12931"/>
                  <a:pt x="9337" y="12885"/>
                </a:cubicBezTo>
                <a:cubicBezTo>
                  <a:pt x="9335" y="12839"/>
                  <a:pt x="9333" y="12764"/>
                  <a:pt x="9331" y="12716"/>
                </a:cubicBezTo>
                <a:cubicBezTo>
                  <a:pt x="9329" y="12644"/>
                  <a:pt x="9289" y="12631"/>
                  <a:pt x="9083" y="12634"/>
                </a:cubicBezTo>
                <a:cubicBezTo>
                  <a:pt x="8949" y="12636"/>
                  <a:pt x="8827" y="12654"/>
                  <a:pt x="8812" y="12676"/>
                </a:cubicBezTo>
                <a:cubicBezTo>
                  <a:pt x="8774" y="12735"/>
                  <a:pt x="8724" y="12558"/>
                  <a:pt x="8732" y="12388"/>
                </a:cubicBezTo>
                <a:lnTo>
                  <a:pt x="8738" y="12241"/>
                </a:lnTo>
                <a:lnTo>
                  <a:pt x="8503" y="12237"/>
                </a:lnTo>
                <a:cubicBezTo>
                  <a:pt x="8270" y="12232"/>
                  <a:pt x="8268" y="12231"/>
                  <a:pt x="8268" y="12099"/>
                </a:cubicBezTo>
                <a:cubicBezTo>
                  <a:pt x="8268" y="11988"/>
                  <a:pt x="8254" y="11960"/>
                  <a:pt x="8188" y="11937"/>
                </a:cubicBezTo>
                <a:cubicBezTo>
                  <a:pt x="8122" y="11914"/>
                  <a:pt x="8110" y="11889"/>
                  <a:pt x="8116" y="11788"/>
                </a:cubicBezTo>
                <a:cubicBezTo>
                  <a:pt x="8125" y="11614"/>
                  <a:pt x="8039" y="11504"/>
                  <a:pt x="8007" y="11650"/>
                </a:cubicBezTo>
                <a:cubicBezTo>
                  <a:pt x="7995" y="11707"/>
                  <a:pt x="7990" y="11769"/>
                  <a:pt x="7997" y="11786"/>
                </a:cubicBezTo>
                <a:cubicBezTo>
                  <a:pt x="8013" y="11825"/>
                  <a:pt x="7937" y="11912"/>
                  <a:pt x="7891" y="11909"/>
                </a:cubicBezTo>
                <a:cubicBezTo>
                  <a:pt x="7835" y="11904"/>
                  <a:pt x="7802" y="11827"/>
                  <a:pt x="7816" y="11734"/>
                </a:cubicBezTo>
                <a:cubicBezTo>
                  <a:pt x="7844" y="11559"/>
                  <a:pt x="7689" y="11477"/>
                  <a:pt x="7607" y="11623"/>
                </a:cubicBezTo>
                <a:cubicBezTo>
                  <a:pt x="7566" y="11696"/>
                  <a:pt x="7495" y="11686"/>
                  <a:pt x="7447" y="11602"/>
                </a:cubicBezTo>
                <a:cubicBezTo>
                  <a:pt x="7434" y="11579"/>
                  <a:pt x="7345" y="11557"/>
                  <a:pt x="7248" y="11552"/>
                </a:cubicBezTo>
                <a:lnTo>
                  <a:pt x="7072" y="11540"/>
                </a:lnTo>
                <a:lnTo>
                  <a:pt x="7074" y="11698"/>
                </a:lnTo>
                <a:cubicBezTo>
                  <a:pt x="7075" y="11783"/>
                  <a:pt x="7069" y="11951"/>
                  <a:pt x="7061" y="12070"/>
                </a:cubicBezTo>
                <a:cubicBezTo>
                  <a:pt x="7053" y="12195"/>
                  <a:pt x="7058" y="12316"/>
                  <a:pt x="7072" y="12358"/>
                </a:cubicBezTo>
                <a:cubicBezTo>
                  <a:pt x="7088" y="12405"/>
                  <a:pt x="7088" y="12442"/>
                  <a:pt x="7072" y="12465"/>
                </a:cubicBezTo>
                <a:cubicBezTo>
                  <a:pt x="7060" y="12484"/>
                  <a:pt x="7056" y="12536"/>
                  <a:pt x="7063" y="12582"/>
                </a:cubicBezTo>
                <a:cubicBezTo>
                  <a:pt x="7074" y="12653"/>
                  <a:pt x="7172" y="12664"/>
                  <a:pt x="7735" y="12661"/>
                </a:cubicBezTo>
                <a:cubicBezTo>
                  <a:pt x="8097" y="12659"/>
                  <a:pt x="8402" y="12670"/>
                  <a:pt x="8413" y="12686"/>
                </a:cubicBezTo>
                <a:cubicBezTo>
                  <a:pt x="8423" y="12701"/>
                  <a:pt x="8427" y="12785"/>
                  <a:pt x="8422" y="12872"/>
                </a:cubicBezTo>
                <a:lnTo>
                  <a:pt x="8413" y="13029"/>
                </a:lnTo>
                <a:lnTo>
                  <a:pt x="8648" y="13027"/>
                </a:lnTo>
                <a:cubicBezTo>
                  <a:pt x="8778" y="13026"/>
                  <a:pt x="8897" y="13005"/>
                  <a:pt x="8912" y="12981"/>
                </a:cubicBezTo>
                <a:cubicBezTo>
                  <a:pt x="8952" y="12918"/>
                  <a:pt x="9031" y="13132"/>
                  <a:pt x="9017" y="13265"/>
                </a:cubicBezTo>
                <a:cubicBezTo>
                  <a:pt x="9006" y="13369"/>
                  <a:pt x="9018" y="13373"/>
                  <a:pt x="9293" y="13371"/>
                </a:cubicBezTo>
                <a:cubicBezTo>
                  <a:pt x="9480" y="13369"/>
                  <a:pt x="9590" y="13390"/>
                  <a:pt x="9607" y="13432"/>
                </a:cubicBezTo>
                <a:cubicBezTo>
                  <a:pt x="9645" y="13524"/>
                  <a:pt x="9644" y="15483"/>
                  <a:pt x="9607" y="15575"/>
                </a:cubicBezTo>
                <a:cubicBezTo>
                  <a:pt x="9586" y="15627"/>
                  <a:pt x="9573" y="15627"/>
                  <a:pt x="9552" y="15575"/>
                </a:cubicBezTo>
                <a:cubicBezTo>
                  <a:pt x="9501" y="15451"/>
                  <a:pt x="9490" y="15507"/>
                  <a:pt x="9483" y="15913"/>
                </a:cubicBezTo>
                <a:lnTo>
                  <a:pt x="9477" y="16316"/>
                </a:lnTo>
                <a:lnTo>
                  <a:pt x="9391" y="16333"/>
                </a:lnTo>
                <a:cubicBezTo>
                  <a:pt x="9314" y="16349"/>
                  <a:pt x="9307" y="16364"/>
                  <a:pt x="9319" y="16481"/>
                </a:cubicBezTo>
                <a:cubicBezTo>
                  <a:pt x="9336" y="16655"/>
                  <a:pt x="9302" y="16698"/>
                  <a:pt x="9142" y="16696"/>
                </a:cubicBezTo>
                <a:cubicBezTo>
                  <a:pt x="9018" y="16693"/>
                  <a:pt x="9009" y="16702"/>
                  <a:pt x="9009" y="16822"/>
                </a:cubicBezTo>
                <a:cubicBezTo>
                  <a:pt x="9009" y="17003"/>
                  <a:pt x="8978" y="17032"/>
                  <a:pt x="8791" y="17029"/>
                </a:cubicBezTo>
                <a:cubicBezTo>
                  <a:pt x="8601" y="17026"/>
                  <a:pt x="8576" y="17003"/>
                  <a:pt x="8576" y="16813"/>
                </a:cubicBezTo>
                <a:lnTo>
                  <a:pt x="8576" y="16673"/>
                </a:lnTo>
                <a:lnTo>
                  <a:pt x="8347" y="16688"/>
                </a:lnTo>
                <a:cubicBezTo>
                  <a:pt x="8146" y="16702"/>
                  <a:pt x="8119" y="16716"/>
                  <a:pt x="8127" y="16797"/>
                </a:cubicBezTo>
                <a:cubicBezTo>
                  <a:pt x="8143" y="16941"/>
                  <a:pt x="8106" y="17036"/>
                  <a:pt x="8036" y="17039"/>
                </a:cubicBezTo>
                <a:cubicBezTo>
                  <a:pt x="7983" y="17041"/>
                  <a:pt x="7970" y="17071"/>
                  <a:pt x="7960" y="17210"/>
                </a:cubicBezTo>
                <a:cubicBezTo>
                  <a:pt x="7950" y="17357"/>
                  <a:pt x="7937" y="17379"/>
                  <a:pt x="7857" y="17404"/>
                </a:cubicBezTo>
                <a:cubicBezTo>
                  <a:pt x="7798" y="17421"/>
                  <a:pt x="7776" y="17449"/>
                  <a:pt x="7795" y="17478"/>
                </a:cubicBezTo>
                <a:cubicBezTo>
                  <a:pt x="7855" y="17573"/>
                  <a:pt x="7794" y="17623"/>
                  <a:pt x="7663" y="17590"/>
                </a:cubicBezTo>
                <a:cubicBezTo>
                  <a:pt x="7548" y="17560"/>
                  <a:pt x="7527" y="17569"/>
                  <a:pt x="7527" y="17643"/>
                </a:cubicBezTo>
                <a:cubicBezTo>
                  <a:pt x="7527" y="17779"/>
                  <a:pt x="7487" y="17812"/>
                  <a:pt x="7336" y="17801"/>
                </a:cubicBezTo>
                <a:cubicBezTo>
                  <a:pt x="7181" y="17789"/>
                  <a:pt x="7127" y="17717"/>
                  <a:pt x="7190" y="17603"/>
                </a:cubicBezTo>
                <a:cubicBezTo>
                  <a:pt x="7212" y="17563"/>
                  <a:pt x="7230" y="17502"/>
                  <a:pt x="7230" y="17467"/>
                </a:cubicBezTo>
                <a:cubicBezTo>
                  <a:pt x="7230" y="17374"/>
                  <a:pt x="7172" y="17391"/>
                  <a:pt x="7137" y="17494"/>
                </a:cubicBezTo>
                <a:cubicBezTo>
                  <a:pt x="7111" y="17571"/>
                  <a:pt x="7104" y="17571"/>
                  <a:pt x="7083" y="17499"/>
                </a:cubicBezTo>
                <a:cubicBezTo>
                  <a:pt x="7069" y="17454"/>
                  <a:pt x="7032" y="17419"/>
                  <a:pt x="7000" y="17419"/>
                </a:cubicBezTo>
                <a:cubicBezTo>
                  <a:pt x="6920" y="17419"/>
                  <a:pt x="6809" y="17240"/>
                  <a:pt x="6841" y="17162"/>
                </a:cubicBezTo>
                <a:cubicBezTo>
                  <a:pt x="6878" y="17073"/>
                  <a:pt x="6870" y="17014"/>
                  <a:pt x="6822" y="17014"/>
                </a:cubicBezTo>
                <a:cubicBezTo>
                  <a:pt x="6799" y="17014"/>
                  <a:pt x="6774" y="17064"/>
                  <a:pt x="6768" y="17125"/>
                </a:cubicBezTo>
                <a:cubicBezTo>
                  <a:pt x="6752" y="17269"/>
                  <a:pt x="6679" y="17269"/>
                  <a:pt x="6626" y="17125"/>
                </a:cubicBezTo>
                <a:cubicBezTo>
                  <a:pt x="6593" y="17036"/>
                  <a:pt x="6558" y="17016"/>
                  <a:pt x="6451" y="17022"/>
                </a:cubicBezTo>
                <a:lnTo>
                  <a:pt x="6318" y="17027"/>
                </a:lnTo>
                <a:lnTo>
                  <a:pt x="6318" y="17411"/>
                </a:lnTo>
                <a:lnTo>
                  <a:pt x="6318" y="17793"/>
                </a:lnTo>
                <a:lnTo>
                  <a:pt x="6536" y="17785"/>
                </a:lnTo>
                <a:cubicBezTo>
                  <a:pt x="6655" y="17781"/>
                  <a:pt x="6763" y="17801"/>
                  <a:pt x="6775" y="17829"/>
                </a:cubicBezTo>
                <a:cubicBezTo>
                  <a:pt x="6786" y="17859"/>
                  <a:pt x="6788" y="17952"/>
                  <a:pt x="6779" y="18040"/>
                </a:cubicBezTo>
                <a:cubicBezTo>
                  <a:pt x="6764" y="18169"/>
                  <a:pt x="6747" y="18202"/>
                  <a:pt x="6688" y="18213"/>
                </a:cubicBezTo>
                <a:cubicBezTo>
                  <a:pt x="6647" y="18221"/>
                  <a:pt x="6609" y="18209"/>
                  <a:pt x="6603" y="18186"/>
                </a:cubicBezTo>
                <a:cubicBezTo>
                  <a:pt x="6588" y="18126"/>
                  <a:pt x="6186" y="18120"/>
                  <a:pt x="6171" y="18181"/>
                </a:cubicBezTo>
                <a:cubicBezTo>
                  <a:pt x="6164" y="18208"/>
                  <a:pt x="6130" y="18213"/>
                  <a:pt x="6095" y="18190"/>
                </a:cubicBezTo>
                <a:cubicBezTo>
                  <a:pt x="6041" y="18154"/>
                  <a:pt x="6033" y="18123"/>
                  <a:pt x="6039" y="17973"/>
                </a:cubicBezTo>
                <a:lnTo>
                  <a:pt x="6047" y="17799"/>
                </a:lnTo>
                <a:lnTo>
                  <a:pt x="5743" y="17781"/>
                </a:lnTo>
                <a:lnTo>
                  <a:pt x="5440" y="17766"/>
                </a:lnTo>
                <a:lnTo>
                  <a:pt x="5433" y="17590"/>
                </a:lnTo>
                <a:lnTo>
                  <a:pt x="5426" y="17413"/>
                </a:lnTo>
                <a:lnTo>
                  <a:pt x="5193" y="17417"/>
                </a:lnTo>
                <a:lnTo>
                  <a:pt x="4961" y="17421"/>
                </a:lnTo>
                <a:lnTo>
                  <a:pt x="4963" y="17231"/>
                </a:lnTo>
                <a:lnTo>
                  <a:pt x="4966" y="17041"/>
                </a:lnTo>
                <a:lnTo>
                  <a:pt x="4680" y="17026"/>
                </a:lnTo>
                <a:cubicBezTo>
                  <a:pt x="4524" y="17017"/>
                  <a:pt x="4386" y="16998"/>
                  <a:pt x="4376" y="16981"/>
                </a:cubicBezTo>
                <a:cubicBezTo>
                  <a:pt x="4365" y="16965"/>
                  <a:pt x="4356" y="16814"/>
                  <a:pt x="4356" y="16648"/>
                </a:cubicBezTo>
                <a:cubicBezTo>
                  <a:pt x="4356" y="16399"/>
                  <a:pt x="4350" y="16343"/>
                  <a:pt x="4317" y="16337"/>
                </a:cubicBezTo>
                <a:cubicBezTo>
                  <a:pt x="4295" y="16332"/>
                  <a:pt x="3894" y="16327"/>
                  <a:pt x="3427" y="16323"/>
                </a:cubicBezTo>
                <a:cubicBezTo>
                  <a:pt x="2846" y="16319"/>
                  <a:pt x="2575" y="16335"/>
                  <a:pt x="2568" y="16375"/>
                </a:cubicBezTo>
                <a:cubicBezTo>
                  <a:pt x="2549" y="16498"/>
                  <a:pt x="2584" y="16726"/>
                  <a:pt x="2626" y="16753"/>
                </a:cubicBezTo>
                <a:cubicBezTo>
                  <a:pt x="2687" y="16792"/>
                  <a:pt x="2679" y="16949"/>
                  <a:pt x="2611" y="17024"/>
                </a:cubicBezTo>
                <a:cubicBezTo>
                  <a:pt x="2569" y="17071"/>
                  <a:pt x="2554" y="17130"/>
                  <a:pt x="2554" y="17252"/>
                </a:cubicBezTo>
                <a:cubicBezTo>
                  <a:pt x="2554" y="17388"/>
                  <a:pt x="2560" y="17405"/>
                  <a:pt x="2586" y="17352"/>
                </a:cubicBezTo>
                <a:cubicBezTo>
                  <a:pt x="2609" y="17306"/>
                  <a:pt x="2624" y="17304"/>
                  <a:pt x="2634" y="17346"/>
                </a:cubicBezTo>
                <a:cubicBezTo>
                  <a:pt x="2644" y="17387"/>
                  <a:pt x="2965" y="17404"/>
                  <a:pt x="3657" y="17402"/>
                </a:cubicBezTo>
                <a:lnTo>
                  <a:pt x="4664" y="17400"/>
                </a:lnTo>
                <a:lnTo>
                  <a:pt x="4671" y="17593"/>
                </a:lnTo>
                <a:lnTo>
                  <a:pt x="4678" y="17787"/>
                </a:lnTo>
                <a:lnTo>
                  <a:pt x="4953" y="17791"/>
                </a:lnTo>
                <a:cubicBezTo>
                  <a:pt x="5104" y="17793"/>
                  <a:pt x="5237" y="17809"/>
                  <a:pt x="5248" y="17826"/>
                </a:cubicBezTo>
                <a:cubicBezTo>
                  <a:pt x="5259" y="17843"/>
                  <a:pt x="5269" y="17925"/>
                  <a:pt x="5269" y="18010"/>
                </a:cubicBezTo>
                <a:lnTo>
                  <a:pt x="5269" y="18165"/>
                </a:lnTo>
                <a:lnTo>
                  <a:pt x="5456" y="18152"/>
                </a:lnTo>
                <a:cubicBezTo>
                  <a:pt x="5669" y="18138"/>
                  <a:pt x="5725" y="18185"/>
                  <a:pt x="5725" y="18382"/>
                </a:cubicBezTo>
                <a:cubicBezTo>
                  <a:pt x="5725" y="18510"/>
                  <a:pt x="5733" y="18521"/>
                  <a:pt x="5844" y="18528"/>
                </a:cubicBezTo>
                <a:cubicBezTo>
                  <a:pt x="5910" y="18532"/>
                  <a:pt x="6040" y="18530"/>
                  <a:pt x="6131" y="18522"/>
                </a:cubicBezTo>
                <a:lnTo>
                  <a:pt x="6297" y="18509"/>
                </a:lnTo>
                <a:lnTo>
                  <a:pt x="6324" y="18681"/>
                </a:lnTo>
                <a:cubicBezTo>
                  <a:pt x="6354" y="18879"/>
                  <a:pt x="6332" y="18869"/>
                  <a:pt x="6750" y="18877"/>
                </a:cubicBezTo>
                <a:lnTo>
                  <a:pt x="7056" y="18883"/>
                </a:lnTo>
                <a:lnTo>
                  <a:pt x="7072" y="19032"/>
                </a:lnTo>
                <a:cubicBezTo>
                  <a:pt x="7081" y="19115"/>
                  <a:pt x="7083" y="19195"/>
                  <a:pt x="7076" y="19213"/>
                </a:cubicBezTo>
                <a:cubicBezTo>
                  <a:pt x="7068" y="19230"/>
                  <a:pt x="7005" y="19245"/>
                  <a:pt x="6934" y="19245"/>
                </a:cubicBezTo>
                <a:cubicBezTo>
                  <a:pt x="6816" y="19245"/>
                  <a:pt x="6751" y="19310"/>
                  <a:pt x="6751" y="19428"/>
                </a:cubicBezTo>
                <a:cubicBezTo>
                  <a:pt x="6751" y="19454"/>
                  <a:pt x="6775" y="19468"/>
                  <a:pt x="6803" y="19458"/>
                </a:cubicBezTo>
                <a:cubicBezTo>
                  <a:pt x="6836" y="19447"/>
                  <a:pt x="6854" y="19469"/>
                  <a:pt x="6854" y="19524"/>
                </a:cubicBezTo>
                <a:cubicBezTo>
                  <a:pt x="6854" y="19570"/>
                  <a:pt x="6832" y="19616"/>
                  <a:pt x="6804" y="19625"/>
                </a:cubicBezTo>
                <a:cubicBezTo>
                  <a:pt x="6756" y="19642"/>
                  <a:pt x="6752" y="19690"/>
                  <a:pt x="6771" y="19980"/>
                </a:cubicBezTo>
                <a:cubicBezTo>
                  <a:pt x="6773" y="20001"/>
                  <a:pt x="6815" y="20009"/>
                  <a:pt x="6865" y="19997"/>
                </a:cubicBezTo>
                <a:cubicBezTo>
                  <a:pt x="6953" y="19978"/>
                  <a:pt x="7004" y="20038"/>
                  <a:pt x="6957" y="20109"/>
                </a:cubicBezTo>
                <a:cubicBezTo>
                  <a:pt x="6944" y="20128"/>
                  <a:pt x="6934" y="20180"/>
                  <a:pt x="6934" y="20224"/>
                </a:cubicBezTo>
                <a:cubicBezTo>
                  <a:pt x="6934" y="20285"/>
                  <a:pt x="6967" y="20304"/>
                  <a:pt x="7076" y="20304"/>
                </a:cubicBezTo>
                <a:lnTo>
                  <a:pt x="7219" y="20304"/>
                </a:lnTo>
                <a:lnTo>
                  <a:pt x="7217" y="20080"/>
                </a:lnTo>
                <a:cubicBezTo>
                  <a:pt x="7215" y="19956"/>
                  <a:pt x="7208" y="19841"/>
                  <a:pt x="7200" y="19823"/>
                </a:cubicBezTo>
                <a:cubicBezTo>
                  <a:pt x="7172" y="19753"/>
                  <a:pt x="7255" y="19536"/>
                  <a:pt x="7299" y="19564"/>
                </a:cubicBezTo>
                <a:cubicBezTo>
                  <a:pt x="7359" y="19603"/>
                  <a:pt x="7411" y="19306"/>
                  <a:pt x="7357" y="19232"/>
                </a:cubicBezTo>
                <a:cubicBezTo>
                  <a:pt x="7326" y="19189"/>
                  <a:pt x="7325" y="19165"/>
                  <a:pt x="7355" y="19025"/>
                </a:cubicBezTo>
                <a:cubicBezTo>
                  <a:pt x="7388" y="18867"/>
                  <a:pt x="7388" y="18868"/>
                  <a:pt x="7600" y="18881"/>
                </a:cubicBezTo>
                <a:cubicBezTo>
                  <a:pt x="7913" y="18901"/>
                  <a:pt x="7983" y="18870"/>
                  <a:pt x="7983" y="18710"/>
                </a:cubicBezTo>
                <a:cubicBezTo>
                  <a:pt x="7983" y="18565"/>
                  <a:pt x="8058" y="18436"/>
                  <a:pt x="8112" y="18488"/>
                </a:cubicBezTo>
                <a:cubicBezTo>
                  <a:pt x="8137" y="18510"/>
                  <a:pt x="8144" y="18572"/>
                  <a:pt x="8137" y="18687"/>
                </a:cubicBezTo>
                <a:lnTo>
                  <a:pt x="8127" y="18854"/>
                </a:lnTo>
                <a:lnTo>
                  <a:pt x="8350" y="18854"/>
                </a:lnTo>
                <a:lnTo>
                  <a:pt x="8572" y="18854"/>
                </a:lnTo>
                <a:lnTo>
                  <a:pt x="8580" y="18700"/>
                </a:lnTo>
                <a:cubicBezTo>
                  <a:pt x="8587" y="18559"/>
                  <a:pt x="8596" y="18546"/>
                  <a:pt x="8701" y="18530"/>
                </a:cubicBezTo>
                <a:cubicBezTo>
                  <a:pt x="8832" y="18510"/>
                  <a:pt x="8873" y="18446"/>
                  <a:pt x="8866" y="18276"/>
                </a:cubicBezTo>
                <a:cubicBezTo>
                  <a:pt x="8862" y="18165"/>
                  <a:pt x="8871" y="18157"/>
                  <a:pt x="9009" y="18152"/>
                </a:cubicBezTo>
                <a:cubicBezTo>
                  <a:pt x="9091" y="18149"/>
                  <a:pt x="9179" y="18130"/>
                  <a:pt x="9205" y="18110"/>
                </a:cubicBezTo>
                <a:cubicBezTo>
                  <a:pt x="9237" y="18084"/>
                  <a:pt x="9266" y="18107"/>
                  <a:pt x="9293" y="18182"/>
                </a:cubicBezTo>
                <a:cubicBezTo>
                  <a:pt x="9344" y="18320"/>
                  <a:pt x="9324" y="18464"/>
                  <a:pt x="9255" y="18464"/>
                </a:cubicBezTo>
                <a:cubicBezTo>
                  <a:pt x="9188" y="18464"/>
                  <a:pt x="9131" y="18661"/>
                  <a:pt x="9184" y="18710"/>
                </a:cubicBezTo>
                <a:cubicBezTo>
                  <a:pt x="9216" y="18740"/>
                  <a:pt x="9216" y="18757"/>
                  <a:pt x="9183" y="18881"/>
                </a:cubicBezTo>
                <a:cubicBezTo>
                  <a:pt x="9137" y="19053"/>
                  <a:pt x="9136" y="19321"/>
                  <a:pt x="9181" y="19412"/>
                </a:cubicBezTo>
                <a:cubicBezTo>
                  <a:pt x="9207" y="19466"/>
                  <a:pt x="9209" y="19502"/>
                  <a:pt x="9189" y="19560"/>
                </a:cubicBezTo>
                <a:cubicBezTo>
                  <a:pt x="9171" y="19615"/>
                  <a:pt x="9101" y="19635"/>
                  <a:pt x="8940" y="19635"/>
                </a:cubicBezTo>
                <a:lnTo>
                  <a:pt x="8717" y="19635"/>
                </a:lnTo>
                <a:lnTo>
                  <a:pt x="8721" y="19811"/>
                </a:lnTo>
                <a:lnTo>
                  <a:pt x="8725" y="19988"/>
                </a:lnTo>
                <a:lnTo>
                  <a:pt x="8569" y="19974"/>
                </a:lnTo>
                <a:lnTo>
                  <a:pt x="8414" y="19963"/>
                </a:lnTo>
                <a:lnTo>
                  <a:pt x="8421" y="20343"/>
                </a:lnTo>
                <a:lnTo>
                  <a:pt x="8427" y="20723"/>
                </a:lnTo>
                <a:lnTo>
                  <a:pt x="8565" y="20730"/>
                </a:lnTo>
                <a:cubicBezTo>
                  <a:pt x="8643" y="20734"/>
                  <a:pt x="8722" y="20705"/>
                  <a:pt x="8750" y="20663"/>
                </a:cubicBezTo>
                <a:cubicBezTo>
                  <a:pt x="8829" y="20545"/>
                  <a:pt x="8882" y="20734"/>
                  <a:pt x="8883" y="21131"/>
                </a:cubicBezTo>
                <a:cubicBezTo>
                  <a:pt x="8884" y="21448"/>
                  <a:pt x="8884" y="21449"/>
                  <a:pt x="8953" y="21440"/>
                </a:cubicBezTo>
                <a:cubicBezTo>
                  <a:pt x="9070" y="21425"/>
                  <a:pt x="9184" y="21336"/>
                  <a:pt x="9151" y="21287"/>
                </a:cubicBezTo>
                <a:cubicBezTo>
                  <a:pt x="9131" y="21257"/>
                  <a:pt x="9128" y="21221"/>
                  <a:pt x="9143" y="21177"/>
                </a:cubicBezTo>
                <a:cubicBezTo>
                  <a:pt x="9155" y="21142"/>
                  <a:pt x="9169" y="21026"/>
                  <a:pt x="9173" y="20918"/>
                </a:cubicBezTo>
                <a:cubicBezTo>
                  <a:pt x="9180" y="20742"/>
                  <a:pt x="9187" y="20724"/>
                  <a:pt x="9249" y="20727"/>
                </a:cubicBezTo>
                <a:cubicBezTo>
                  <a:pt x="9308" y="20729"/>
                  <a:pt x="9319" y="20707"/>
                  <a:pt x="9329" y="20560"/>
                </a:cubicBezTo>
                <a:cubicBezTo>
                  <a:pt x="9339" y="20414"/>
                  <a:pt x="9350" y="20389"/>
                  <a:pt x="9408" y="20389"/>
                </a:cubicBezTo>
                <a:cubicBezTo>
                  <a:pt x="9470" y="20389"/>
                  <a:pt x="9477" y="20409"/>
                  <a:pt x="9493" y="20640"/>
                </a:cubicBezTo>
                <a:cubicBezTo>
                  <a:pt x="9524" y="21062"/>
                  <a:pt x="9514" y="21114"/>
                  <a:pt x="9406" y="21095"/>
                </a:cubicBezTo>
                <a:cubicBezTo>
                  <a:pt x="9314" y="21078"/>
                  <a:pt x="9313" y="21079"/>
                  <a:pt x="9310" y="21281"/>
                </a:cubicBezTo>
                <a:cubicBezTo>
                  <a:pt x="9307" y="21480"/>
                  <a:pt x="9309" y="21483"/>
                  <a:pt x="9386" y="21467"/>
                </a:cubicBezTo>
                <a:cubicBezTo>
                  <a:pt x="9429" y="21458"/>
                  <a:pt x="9477" y="21481"/>
                  <a:pt x="9493" y="21519"/>
                </a:cubicBezTo>
                <a:cubicBezTo>
                  <a:pt x="9508" y="21556"/>
                  <a:pt x="9573" y="21588"/>
                  <a:pt x="9638" y="21588"/>
                </a:cubicBezTo>
                <a:lnTo>
                  <a:pt x="9755" y="21588"/>
                </a:lnTo>
                <a:lnTo>
                  <a:pt x="9756" y="21323"/>
                </a:lnTo>
                <a:cubicBezTo>
                  <a:pt x="9757" y="21178"/>
                  <a:pt x="9761" y="20914"/>
                  <a:pt x="9765" y="20738"/>
                </a:cubicBezTo>
                <a:cubicBezTo>
                  <a:pt x="9769" y="20541"/>
                  <a:pt x="9761" y="20392"/>
                  <a:pt x="9744" y="20350"/>
                </a:cubicBezTo>
                <a:cubicBezTo>
                  <a:pt x="9729" y="20314"/>
                  <a:pt x="9716" y="20217"/>
                  <a:pt x="9716" y="20138"/>
                </a:cubicBezTo>
                <a:cubicBezTo>
                  <a:pt x="9716" y="20058"/>
                  <a:pt x="9705" y="19966"/>
                  <a:pt x="9692" y="19932"/>
                </a:cubicBezTo>
                <a:cubicBezTo>
                  <a:pt x="9674" y="19888"/>
                  <a:pt x="9674" y="19839"/>
                  <a:pt x="9692" y="19754"/>
                </a:cubicBezTo>
                <a:cubicBezTo>
                  <a:pt x="9713" y="19662"/>
                  <a:pt x="9740" y="19635"/>
                  <a:pt x="9819" y="19635"/>
                </a:cubicBezTo>
                <a:cubicBezTo>
                  <a:pt x="9915" y="19635"/>
                  <a:pt x="9919" y="19629"/>
                  <a:pt x="9926" y="19455"/>
                </a:cubicBezTo>
                <a:cubicBezTo>
                  <a:pt x="9930" y="19355"/>
                  <a:pt x="9927" y="19172"/>
                  <a:pt x="9920" y="19050"/>
                </a:cubicBezTo>
                <a:cubicBezTo>
                  <a:pt x="9900" y="18691"/>
                  <a:pt x="9923" y="18550"/>
                  <a:pt x="10006" y="18530"/>
                </a:cubicBezTo>
                <a:cubicBezTo>
                  <a:pt x="10070" y="18514"/>
                  <a:pt x="10076" y="18495"/>
                  <a:pt x="10076" y="18321"/>
                </a:cubicBezTo>
                <a:cubicBezTo>
                  <a:pt x="10076" y="18215"/>
                  <a:pt x="10069" y="18142"/>
                  <a:pt x="10058" y="18158"/>
                </a:cubicBezTo>
                <a:cubicBezTo>
                  <a:pt x="10048" y="18173"/>
                  <a:pt x="10013" y="18160"/>
                  <a:pt x="9979" y="18129"/>
                </a:cubicBezTo>
                <a:cubicBezTo>
                  <a:pt x="9895" y="18051"/>
                  <a:pt x="9906" y="17830"/>
                  <a:pt x="9996" y="17804"/>
                </a:cubicBezTo>
                <a:cubicBezTo>
                  <a:pt x="10057" y="17787"/>
                  <a:pt x="10058" y="17780"/>
                  <a:pt x="10058" y="17400"/>
                </a:cubicBezTo>
                <a:cubicBezTo>
                  <a:pt x="10058" y="17023"/>
                  <a:pt x="10057" y="17014"/>
                  <a:pt x="10000" y="17014"/>
                </a:cubicBezTo>
                <a:cubicBezTo>
                  <a:pt x="9931" y="17014"/>
                  <a:pt x="9907" y="16887"/>
                  <a:pt x="9940" y="16707"/>
                </a:cubicBezTo>
                <a:cubicBezTo>
                  <a:pt x="9957" y="16615"/>
                  <a:pt x="9978" y="16584"/>
                  <a:pt x="10008" y="16603"/>
                </a:cubicBezTo>
                <a:cubicBezTo>
                  <a:pt x="10041" y="16624"/>
                  <a:pt x="10056" y="16596"/>
                  <a:pt x="10067" y="16490"/>
                </a:cubicBezTo>
                <a:cubicBezTo>
                  <a:pt x="10090" y="16264"/>
                  <a:pt x="10174" y="15953"/>
                  <a:pt x="10212" y="15953"/>
                </a:cubicBezTo>
                <a:cubicBezTo>
                  <a:pt x="10241" y="15953"/>
                  <a:pt x="10241" y="15940"/>
                  <a:pt x="10216" y="15865"/>
                </a:cubicBezTo>
                <a:cubicBezTo>
                  <a:pt x="10190" y="15789"/>
                  <a:pt x="10194" y="15761"/>
                  <a:pt x="10242" y="15671"/>
                </a:cubicBezTo>
                <a:cubicBezTo>
                  <a:pt x="10273" y="15613"/>
                  <a:pt x="10315" y="15564"/>
                  <a:pt x="10337" y="15564"/>
                </a:cubicBezTo>
                <a:cubicBezTo>
                  <a:pt x="10382" y="15562"/>
                  <a:pt x="10391" y="15479"/>
                  <a:pt x="10353" y="15422"/>
                </a:cubicBezTo>
                <a:cubicBezTo>
                  <a:pt x="10335" y="15395"/>
                  <a:pt x="10335" y="15365"/>
                  <a:pt x="10353" y="15322"/>
                </a:cubicBezTo>
                <a:cubicBezTo>
                  <a:pt x="10396" y="15216"/>
                  <a:pt x="10380" y="15171"/>
                  <a:pt x="10304" y="15186"/>
                </a:cubicBezTo>
                <a:cubicBezTo>
                  <a:pt x="10237" y="15198"/>
                  <a:pt x="10230" y="15186"/>
                  <a:pt x="10235" y="15061"/>
                </a:cubicBezTo>
                <a:cubicBezTo>
                  <a:pt x="10249" y="14693"/>
                  <a:pt x="10239" y="14514"/>
                  <a:pt x="10203" y="14480"/>
                </a:cubicBezTo>
                <a:cubicBezTo>
                  <a:pt x="10168" y="14447"/>
                  <a:pt x="10161" y="14192"/>
                  <a:pt x="10193" y="14144"/>
                </a:cubicBezTo>
                <a:cubicBezTo>
                  <a:pt x="10205" y="14126"/>
                  <a:pt x="10214" y="14019"/>
                  <a:pt x="10213" y="13904"/>
                </a:cubicBezTo>
                <a:cubicBezTo>
                  <a:pt x="10212" y="13789"/>
                  <a:pt x="10218" y="13656"/>
                  <a:pt x="10225" y="13610"/>
                </a:cubicBezTo>
                <a:cubicBezTo>
                  <a:pt x="10233" y="13564"/>
                  <a:pt x="10242" y="13426"/>
                  <a:pt x="10246" y="13303"/>
                </a:cubicBezTo>
                <a:lnTo>
                  <a:pt x="10252" y="13081"/>
                </a:lnTo>
                <a:lnTo>
                  <a:pt x="10382" y="13033"/>
                </a:lnTo>
                <a:cubicBezTo>
                  <a:pt x="10500" y="12990"/>
                  <a:pt x="10513" y="12971"/>
                  <a:pt x="10519" y="12837"/>
                </a:cubicBezTo>
                <a:cubicBezTo>
                  <a:pt x="10525" y="12716"/>
                  <a:pt x="10540" y="12686"/>
                  <a:pt x="10605" y="12663"/>
                </a:cubicBezTo>
                <a:cubicBezTo>
                  <a:pt x="10676" y="12638"/>
                  <a:pt x="10685" y="12616"/>
                  <a:pt x="10685" y="12467"/>
                </a:cubicBezTo>
                <a:cubicBezTo>
                  <a:pt x="10685" y="12318"/>
                  <a:pt x="10694" y="12299"/>
                  <a:pt x="10761" y="12283"/>
                </a:cubicBezTo>
                <a:cubicBezTo>
                  <a:pt x="10808" y="12272"/>
                  <a:pt x="10834" y="12239"/>
                  <a:pt x="10827" y="12198"/>
                </a:cubicBezTo>
                <a:cubicBezTo>
                  <a:pt x="10822" y="12162"/>
                  <a:pt x="10825" y="12075"/>
                  <a:pt x="10836" y="12006"/>
                </a:cubicBezTo>
                <a:cubicBezTo>
                  <a:pt x="10853" y="11896"/>
                  <a:pt x="10871" y="11882"/>
                  <a:pt x="10991" y="11882"/>
                </a:cubicBezTo>
                <a:lnTo>
                  <a:pt x="11127" y="11882"/>
                </a:lnTo>
                <a:lnTo>
                  <a:pt x="11134" y="11703"/>
                </a:lnTo>
                <a:cubicBezTo>
                  <a:pt x="11141" y="11553"/>
                  <a:pt x="11154" y="11518"/>
                  <a:pt x="11219" y="11477"/>
                </a:cubicBezTo>
                <a:cubicBezTo>
                  <a:pt x="11276" y="11441"/>
                  <a:pt x="11289" y="11411"/>
                  <a:pt x="11271" y="11366"/>
                </a:cubicBezTo>
                <a:cubicBezTo>
                  <a:pt x="11229" y="11264"/>
                  <a:pt x="11284" y="11156"/>
                  <a:pt x="11359" y="11193"/>
                </a:cubicBezTo>
                <a:cubicBezTo>
                  <a:pt x="11419" y="11222"/>
                  <a:pt x="11424" y="11211"/>
                  <a:pt x="11431" y="11038"/>
                </a:cubicBezTo>
                <a:cubicBezTo>
                  <a:pt x="11437" y="10872"/>
                  <a:pt x="11446" y="10847"/>
                  <a:pt x="11511" y="10832"/>
                </a:cubicBezTo>
                <a:cubicBezTo>
                  <a:pt x="11571" y="10818"/>
                  <a:pt x="11585" y="10789"/>
                  <a:pt x="11591" y="10665"/>
                </a:cubicBezTo>
                <a:cubicBezTo>
                  <a:pt x="11597" y="10524"/>
                  <a:pt x="11606" y="10514"/>
                  <a:pt x="11729" y="10498"/>
                </a:cubicBezTo>
                <a:cubicBezTo>
                  <a:pt x="11864" y="10481"/>
                  <a:pt x="11862" y="10484"/>
                  <a:pt x="11870" y="10211"/>
                </a:cubicBezTo>
                <a:cubicBezTo>
                  <a:pt x="11871" y="10167"/>
                  <a:pt x="11904" y="10111"/>
                  <a:pt x="11943" y="10086"/>
                </a:cubicBezTo>
                <a:cubicBezTo>
                  <a:pt x="11994" y="10054"/>
                  <a:pt x="12022" y="9993"/>
                  <a:pt x="12039" y="9877"/>
                </a:cubicBezTo>
                <a:cubicBezTo>
                  <a:pt x="12061" y="9723"/>
                  <a:pt x="12071" y="9710"/>
                  <a:pt x="12195" y="9695"/>
                </a:cubicBezTo>
                <a:lnTo>
                  <a:pt x="12328" y="9677"/>
                </a:lnTo>
                <a:lnTo>
                  <a:pt x="12328" y="9343"/>
                </a:lnTo>
                <a:lnTo>
                  <a:pt x="12328" y="9010"/>
                </a:lnTo>
                <a:lnTo>
                  <a:pt x="12480" y="8992"/>
                </a:lnTo>
                <a:lnTo>
                  <a:pt x="12633" y="8975"/>
                </a:lnTo>
                <a:lnTo>
                  <a:pt x="12640" y="8797"/>
                </a:lnTo>
                <a:cubicBezTo>
                  <a:pt x="12646" y="8641"/>
                  <a:pt x="12657" y="8616"/>
                  <a:pt x="12720" y="8601"/>
                </a:cubicBezTo>
                <a:cubicBezTo>
                  <a:pt x="12783" y="8586"/>
                  <a:pt x="12794" y="8560"/>
                  <a:pt x="12800" y="8405"/>
                </a:cubicBezTo>
                <a:lnTo>
                  <a:pt x="12807" y="8229"/>
                </a:lnTo>
                <a:lnTo>
                  <a:pt x="12929" y="8242"/>
                </a:lnTo>
                <a:cubicBezTo>
                  <a:pt x="12997" y="8250"/>
                  <a:pt x="13060" y="8271"/>
                  <a:pt x="13070" y="8286"/>
                </a:cubicBezTo>
                <a:cubicBezTo>
                  <a:pt x="13080" y="8302"/>
                  <a:pt x="13089" y="10489"/>
                  <a:pt x="13090" y="13148"/>
                </a:cubicBezTo>
                <a:cubicBezTo>
                  <a:pt x="13091" y="16241"/>
                  <a:pt x="13100" y="18003"/>
                  <a:pt x="13114" y="18039"/>
                </a:cubicBezTo>
                <a:cubicBezTo>
                  <a:pt x="13129" y="18075"/>
                  <a:pt x="13129" y="18116"/>
                  <a:pt x="13113" y="18161"/>
                </a:cubicBezTo>
                <a:cubicBezTo>
                  <a:pt x="13094" y="18218"/>
                  <a:pt x="13076" y="20129"/>
                  <a:pt x="13092" y="20333"/>
                </a:cubicBezTo>
                <a:cubicBezTo>
                  <a:pt x="13095" y="20364"/>
                  <a:pt x="13095" y="20458"/>
                  <a:pt x="13092" y="20542"/>
                </a:cubicBezTo>
                <a:cubicBezTo>
                  <a:pt x="13088" y="20695"/>
                  <a:pt x="13121" y="20748"/>
                  <a:pt x="13149" y="20636"/>
                </a:cubicBezTo>
                <a:cubicBezTo>
                  <a:pt x="13160" y="20596"/>
                  <a:pt x="13174" y="20597"/>
                  <a:pt x="13196" y="20640"/>
                </a:cubicBezTo>
                <a:cubicBezTo>
                  <a:pt x="13213" y="20675"/>
                  <a:pt x="13271" y="20696"/>
                  <a:pt x="13325" y="20688"/>
                </a:cubicBezTo>
                <a:cubicBezTo>
                  <a:pt x="13380" y="20680"/>
                  <a:pt x="13437" y="20693"/>
                  <a:pt x="13453" y="20717"/>
                </a:cubicBezTo>
                <a:cubicBezTo>
                  <a:pt x="13469" y="20741"/>
                  <a:pt x="13507" y="20722"/>
                  <a:pt x="13538" y="20671"/>
                </a:cubicBezTo>
                <a:cubicBezTo>
                  <a:pt x="13590" y="20587"/>
                  <a:pt x="13595" y="20586"/>
                  <a:pt x="13609" y="20671"/>
                </a:cubicBezTo>
                <a:cubicBezTo>
                  <a:pt x="13622" y="20756"/>
                  <a:pt x="13625" y="20757"/>
                  <a:pt x="13645" y="20671"/>
                </a:cubicBezTo>
                <a:cubicBezTo>
                  <a:pt x="13661" y="20601"/>
                  <a:pt x="13674" y="20592"/>
                  <a:pt x="13697" y="20638"/>
                </a:cubicBezTo>
                <a:cubicBezTo>
                  <a:pt x="13714" y="20674"/>
                  <a:pt x="13801" y="20695"/>
                  <a:pt x="13905" y="20688"/>
                </a:cubicBezTo>
                <a:cubicBezTo>
                  <a:pt x="14003" y="20682"/>
                  <a:pt x="14107" y="20695"/>
                  <a:pt x="14134" y="20717"/>
                </a:cubicBezTo>
                <a:cubicBezTo>
                  <a:pt x="14161" y="20739"/>
                  <a:pt x="14189" y="20732"/>
                  <a:pt x="14196" y="20704"/>
                </a:cubicBezTo>
                <a:cubicBezTo>
                  <a:pt x="14203" y="20675"/>
                  <a:pt x="14274" y="20665"/>
                  <a:pt x="14354" y="20680"/>
                </a:cubicBezTo>
                <a:cubicBezTo>
                  <a:pt x="14449" y="20699"/>
                  <a:pt x="14505" y="20687"/>
                  <a:pt x="14516" y="20646"/>
                </a:cubicBezTo>
                <a:cubicBezTo>
                  <a:pt x="14527" y="20600"/>
                  <a:pt x="14544" y="20601"/>
                  <a:pt x="14577" y="20644"/>
                </a:cubicBezTo>
                <a:cubicBezTo>
                  <a:pt x="14629" y="20711"/>
                  <a:pt x="15122" y="20735"/>
                  <a:pt x="15164" y="20673"/>
                </a:cubicBezTo>
                <a:cubicBezTo>
                  <a:pt x="15178" y="20651"/>
                  <a:pt x="15201" y="20648"/>
                  <a:pt x="15214" y="20667"/>
                </a:cubicBezTo>
                <a:cubicBezTo>
                  <a:pt x="15247" y="20717"/>
                  <a:pt x="16181" y="20721"/>
                  <a:pt x="16214" y="20671"/>
                </a:cubicBezTo>
                <a:cubicBezTo>
                  <a:pt x="16229" y="20648"/>
                  <a:pt x="16256" y="20660"/>
                  <a:pt x="16273" y="20696"/>
                </a:cubicBezTo>
                <a:cubicBezTo>
                  <a:pt x="16291" y="20732"/>
                  <a:pt x="16318" y="20743"/>
                  <a:pt x="16332" y="20721"/>
                </a:cubicBezTo>
                <a:cubicBezTo>
                  <a:pt x="16347" y="20699"/>
                  <a:pt x="16449" y="20684"/>
                  <a:pt x="16559" y="20690"/>
                </a:cubicBezTo>
                <a:cubicBezTo>
                  <a:pt x="16692" y="20697"/>
                  <a:pt x="16777" y="20676"/>
                  <a:pt x="16808" y="20629"/>
                </a:cubicBezTo>
                <a:cubicBezTo>
                  <a:pt x="16846" y="20571"/>
                  <a:pt x="16864" y="20571"/>
                  <a:pt x="16900" y="20627"/>
                </a:cubicBezTo>
                <a:cubicBezTo>
                  <a:pt x="16957" y="20714"/>
                  <a:pt x="17166" y="20716"/>
                  <a:pt x="17188" y="20631"/>
                </a:cubicBezTo>
                <a:cubicBezTo>
                  <a:pt x="17200" y="20585"/>
                  <a:pt x="17212" y="20593"/>
                  <a:pt x="17231" y="20657"/>
                </a:cubicBezTo>
                <a:cubicBezTo>
                  <a:pt x="17249" y="20716"/>
                  <a:pt x="17278" y="20737"/>
                  <a:pt x="17313" y="20717"/>
                </a:cubicBezTo>
                <a:cubicBezTo>
                  <a:pt x="17344" y="20700"/>
                  <a:pt x="17507" y="20693"/>
                  <a:pt x="17676" y="20700"/>
                </a:cubicBezTo>
                <a:cubicBezTo>
                  <a:pt x="18086" y="20716"/>
                  <a:pt x="18181" y="20703"/>
                  <a:pt x="18216" y="20633"/>
                </a:cubicBezTo>
                <a:cubicBezTo>
                  <a:pt x="18244" y="20575"/>
                  <a:pt x="18370" y="20611"/>
                  <a:pt x="18418" y="20690"/>
                </a:cubicBezTo>
                <a:cubicBezTo>
                  <a:pt x="18430" y="20711"/>
                  <a:pt x="18543" y="20714"/>
                  <a:pt x="18669" y="20696"/>
                </a:cubicBezTo>
                <a:cubicBezTo>
                  <a:pt x="18794" y="20678"/>
                  <a:pt x="18907" y="20679"/>
                  <a:pt x="18919" y="20700"/>
                </a:cubicBezTo>
                <a:cubicBezTo>
                  <a:pt x="18932" y="20720"/>
                  <a:pt x="18962" y="20718"/>
                  <a:pt x="18987" y="20696"/>
                </a:cubicBezTo>
                <a:cubicBezTo>
                  <a:pt x="19013" y="20673"/>
                  <a:pt x="19072" y="20667"/>
                  <a:pt x="19120" y="20682"/>
                </a:cubicBezTo>
                <a:cubicBezTo>
                  <a:pt x="19170" y="20698"/>
                  <a:pt x="19231" y="20680"/>
                  <a:pt x="19263" y="20638"/>
                </a:cubicBezTo>
                <a:cubicBezTo>
                  <a:pt x="19305" y="20582"/>
                  <a:pt x="19332" y="20580"/>
                  <a:pt x="19375" y="20629"/>
                </a:cubicBezTo>
                <a:cubicBezTo>
                  <a:pt x="19431" y="20690"/>
                  <a:pt x="19734" y="20711"/>
                  <a:pt x="20294" y="20690"/>
                </a:cubicBezTo>
                <a:cubicBezTo>
                  <a:pt x="20435" y="20685"/>
                  <a:pt x="20556" y="20691"/>
                  <a:pt x="20561" y="20704"/>
                </a:cubicBezTo>
                <a:cubicBezTo>
                  <a:pt x="20580" y="20749"/>
                  <a:pt x="20939" y="20698"/>
                  <a:pt x="20981" y="20644"/>
                </a:cubicBezTo>
                <a:cubicBezTo>
                  <a:pt x="21010" y="20605"/>
                  <a:pt x="21036" y="20613"/>
                  <a:pt x="21071" y="20673"/>
                </a:cubicBezTo>
                <a:cubicBezTo>
                  <a:pt x="21098" y="20719"/>
                  <a:pt x="21132" y="20741"/>
                  <a:pt x="21147" y="20719"/>
                </a:cubicBezTo>
                <a:cubicBezTo>
                  <a:pt x="21161" y="20697"/>
                  <a:pt x="21249" y="20683"/>
                  <a:pt x="21343" y="20690"/>
                </a:cubicBezTo>
                <a:cubicBezTo>
                  <a:pt x="21506" y="20702"/>
                  <a:pt x="21513" y="20697"/>
                  <a:pt x="21502" y="20588"/>
                </a:cubicBezTo>
                <a:cubicBezTo>
                  <a:pt x="21493" y="20508"/>
                  <a:pt x="21507" y="20442"/>
                  <a:pt x="21548" y="20370"/>
                </a:cubicBezTo>
                <a:cubicBezTo>
                  <a:pt x="21584" y="20306"/>
                  <a:pt x="21600" y="20239"/>
                  <a:pt x="21589" y="20197"/>
                </a:cubicBezTo>
                <a:cubicBezTo>
                  <a:pt x="21561" y="20082"/>
                  <a:pt x="21552" y="19315"/>
                  <a:pt x="21575" y="18954"/>
                </a:cubicBezTo>
                <a:cubicBezTo>
                  <a:pt x="21591" y="18717"/>
                  <a:pt x="21591" y="18589"/>
                  <a:pt x="21574" y="18539"/>
                </a:cubicBezTo>
                <a:cubicBezTo>
                  <a:pt x="21559" y="18496"/>
                  <a:pt x="21554" y="18330"/>
                  <a:pt x="21562" y="18117"/>
                </a:cubicBezTo>
                <a:cubicBezTo>
                  <a:pt x="21579" y="17648"/>
                  <a:pt x="21579" y="17750"/>
                  <a:pt x="21568" y="16429"/>
                </a:cubicBezTo>
                <a:cubicBezTo>
                  <a:pt x="21562" y="15785"/>
                  <a:pt x="21565" y="15232"/>
                  <a:pt x="21575" y="15201"/>
                </a:cubicBezTo>
                <a:cubicBezTo>
                  <a:pt x="21585" y="15170"/>
                  <a:pt x="21585" y="14969"/>
                  <a:pt x="21574" y="14754"/>
                </a:cubicBezTo>
                <a:cubicBezTo>
                  <a:pt x="21562" y="14526"/>
                  <a:pt x="21562" y="14155"/>
                  <a:pt x="21575" y="13862"/>
                </a:cubicBezTo>
                <a:cubicBezTo>
                  <a:pt x="21587" y="13558"/>
                  <a:pt x="21587" y="13339"/>
                  <a:pt x="21575" y="13307"/>
                </a:cubicBezTo>
                <a:cubicBezTo>
                  <a:pt x="21548" y="13241"/>
                  <a:pt x="21547" y="12679"/>
                  <a:pt x="21573" y="12640"/>
                </a:cubicBezTo>
                <a:cubicBezTo>
                  <a:pt x="21584" y="12624"/>
                  <a:pt x="21587" y="12478"/>
                  <a:pt x="21581" y="12315"/>
                </a:cubicBezTo>
                <a:cubicBezTo>
                  <a:pt x="21570" y="12031"/>
                  <a:pt x="21567" y="11511"/>
                  <a:pt x="21572" y="10990"/>
                </a:cubicBezTo>
                <a:cubicBezTo>
                  <a:pt x="21574" y="10852"/>
                  <a:pt x="21573" y="10575"/>
                  <a:pt x="21571" y="10376"/>
                </a:cubicBezTo>
                <a:cubicBezTo>
                  <a:pt x="21570" y="10176"/>
                  <a:pt x="21571" y="9938"/>
                  <a:pt x="21574" y="9846"/>
                </a:cubicBezTo>
                <a:cubicBezTo>
                  <a:pt x="21577" y="9754"/>
                  <a:pt x="21576" y="9180"/>
                  <a:pt x="21571" y="8572"/>
                </a:cubicBezTo>
                <a:cubicBezTo>
                  <a:pt x="21567" y="7964"/>
                  <a:pt x="21572" y="7453"/>
                  <a:pt x="21583" y="7436"/>
                </a:cubicBezTo>
                <a:cubicBezTo>
                  <a:pt x="21589" y="7428"/>
                  <a:pt x="21592" y="7412"/>
                  <a:pt x="21593" y="7390"/>
                </a:cubicBezTo>
                <a:cubicBezTo>
                  <a:pt x="21594" y="7369"/>
                  <a:pt x="21593" y="7342"/>
                  <a:pt x="21589" y="7317"/>
                </a:cubicBezTo>
                <a:cubicBezTo>
                  <a:pt x="21559" y="7131"/>
                  <a:pt x="21548" y="6191"/>
                  <a:pt x="21575" y="6114"/>
                </a:cubicBezTo>
                <a:cubicBezTo>
                  <a:pt x="21591" y="6065"/>
                  <a:pt x="21595" y="5944"/>
                  <a:pt x="21584" y="5767"/>
                </a:cubicBezTo>
                <a:cubicBezTo>
                  <a:pt x="21569" y="5517"/>
                  <a:pt x="21562" y="2511"/>
                  <a:pt x="21575" y="1868"/>
                </a:cubicBezTo>
                <a:cubicBezTo>
                  <a:pt x="21587" y="1311"/>
                  <a:pt x="21575" y="892"/>
                  <a:pt x="21547" y="886"/>
                </a:cubicBezTo>
                <a:cubicBezTo>
                  <a:pt x="21532" y="883"/>
                  <a:pt x="21109" y="882"/>
                  <a:pt x="20607" y="882"/>
                </a:cubicBezTo>
                <a:cubicBezTo>
                  <a:pt x="19988" y="882"/>
                  <a:pt x="19674" y="901"/>
                  <a:pt x="19629" y="944"/>
                </a:cubicBezTo>
                <a:cubicBezTo>
                  <a:pt x="19582" y="989"/>
                  <a:pt x="19555" y="990"/>
                  <a:pt x="19534" y="946"/>
                </a:cubicBezTo>
                <a:cubicBezTo>
                  <a:pt x="19489" y="855"/>
                  <a:pt x="18605" y="865"/>
                  <a:pt x="18478" y="957"/>
                </a:cubicBezTo>
                <a:cubicBezTo>
                  <a:pt x="18393" y="1019"/>
                  <a:pt x="18375" y="1018"/>
                  <a:pt x="18353" y="948"/>
                </a:cubicBezTo>
                <a:cubicBezTo>
                  <a:pt x="18331" y="878"/>
                  <a:pt x="18241" y="866"/>
                  <a:pt x="17805" y="873"/>
                </a:cubicBezTo>
                <a:cubicBezTo>
                  <a:pt x="17469" y="878"/>
                  <a:pt x="17275" y="903"/>
                  <a:pt x="17259" y="942"/>
                </a:cubicBezTo>
                <a:cubicBezTo>
                  <a:pt x="17245" y="977"/>
                  <a:pt x="17225" y="980"/>
                  <a:pt x="17211" y="951"/>
                </a:cubicBezTo>
                <a:cubicBezTo>
                  <a:pt x="17170" y="869"/>
                  <a:pt x="17011" y="830"/>
                  <a:pt x="16980" y="894"/>
                </a:cubicBezTo>
                <a:cubicBezTo>
                  <a:pt x="16963" y="928"/>
                  <a:pt x="16946" y="933"/>
                  <a:pt x="16938" y="903"/>
                </a:cubicBezTo>
                <a:cubicBezTo>
                  <a:pt x="16931" y="875"/>
                  <a:pt x="16896" y="860"/>
                  <a:pt x="16861" y="869"/>
                </a:cubicBezTo>
                <a:cubicBezTo>
                  <a:pt x="16734" y="903"/>
                  <a:pt x="16497" y="909"/>
                  <a:pt x="16476" y="878"/>
                </a:cubicBezTo>
                <a:cubicBezTo>
                  <a:pt x="16465" y="861"/>
                  <a:pt x="16400" y="858"/>
                  <a:pt x="16331" y="871"/>
                </a:cubicBezTo>
                <a:cubicBezTo>
                  <a:pt x="16147" y="905"/>
                  <a:pt x="15555" y="898"/>
                  <a:pt x="15530" y="861"/>
                </a:cubicBezTo>
                <a:cubicBezTo>
                  <a:pt x="15519" y="844"/>
                  <a:pt x="15488" y="869"/>
                  <a:pt x="15461" y="915"/>
                </a:cubicBezTo>
                <a:cubicBezTo>
                  <a:pt x="15422" y="981"/>
                  <a:pt x="15401" y="985"/>
                  <a:pt x="15364" y="936"/>
                </a:cubicBezTo>
                <a:cubicBezTo>
                  <a:pt x="15298" y="850"/>
                  <a:pt x="14562" y="858"/>
                  <a:pt x="14519" y="946"/>
                </a:cubicBezTo>
                <a:cubicBezTo>
                  <a:pt x="14496" y="992"/>
                  <a:pt x="14483" y="993"/>
                  <a:pt x="14472" y="948"/>
                </a:cubicBezTo>
                <a:cubicBezTo>
                  <a:pt x="14463" y="913"/>
                  <a:pt x="14442" y="898"/>
                  <a:pt x="14426" y="913"/>
                </a:cubicBezTo>
                <a:cubicBezTo>
                  <a:pt x="14410" y="928"/>
                  <a:pt x="14390" y="925"/>
                  <a:pt x="14383" y="907"/>
                </a:cubicBezTo>
                <a:cubicBezTo>
                  <a:pt x="14365" y="863"/>
                  <a:pt x="13821" y="850"/>
                  <a:pt x="13810" y="894"/>
                </a:cubicBezTo>
                <a:cubicBezTo>
                  <a:pt x="13805" y="913"/>
                  <a:pt x="13771" y="919"/>
                  <a:pt x="13734" y="905"/>
                </a:cubicBezTo>
                <a:cubicBezTo>
                  <a:pt x="13697" y="892"/>
                  <a:pt x="13660" y="908"/>
                  <a:pt x="13652" y="942"/>
                </a:cubicBezTo>
                <a:cubicBezTo>
                  <a:pt x="13631" y="1025"/>
                  <a:pt x="13554" y="1020"/>
                  <a:pt x="13532" y="934"/>
                </a:cubicBezTo>
                <a:cubicBezTo>
                  <a:pt x="13519" y="887"/>
                  <a:pt x="13447" y="865"/>
                  <a:pt x="13303" y="865"/>
                </a:cubicBezTo>
                <a:lnTo>
                  <a:pt x="13091" y="865"/>
                </a:lnTo>
                <a:lnTo>
                  <a:pt x="13091" y="2287"/>
                </a:lnTo>
                <a:cubicBezTo>
                  <a:pt x="13090" y="6091"/>
                  <a:pt x="13083" y="7396"/>
                  <a:pt x="13062" y="7461"/>
                </a:cubicBezTo>
                <a:cubicBezTo>
                  <a:pt x="13050" y="7500"/>
                  <a:pt x="13011" y="7530"/>
                  <a:pt x="12974" y="7530"/>
                </a:cubicBezTo>
                <a:cubicBezTo>
                  <a:pt x="12917" y="7530"/>
                  <a:pt x="12909" y="7548"/>
                  <a:pt x="12921" y="7645"/>
                </a:cubicBezTo>
                <a:cubicBezTo>
                  <a:pt x="12942" y="7805"/>
                  <a:pt x="12898" y="7911"/>
                  <a:pt x="12826" y="7878"/>
                </a:cubicBezTo>
                <a:cubicBezTo>
                  <a:pt x="12771" y="7852"/>
                  <a:pt x="12768" y="7861"/>
                  <a:pt x="12781" y="7993"/>
                </a:cubicBezTo>
                <a:cubicBezTo>
                  <a:pt x="12801" y="8182"/>
                  <a:pt x="12767" y="8229"/>
                  <a:pt x="12613" y="8229"/>
                </a:cubicBezTo>
                <a:cubicBezTo>
                  <a:pt x="12489" y="8229"/>
                  <a:pt x="12487" y="8230"/>
                  <a:pt x="12486" y="8394"/>
                </a:cubicBezTo>
                <a:cubicBezTo>
                  <a:pt x="12486" y="8538"/>
                  <a:pt x="12475" y="8565"/>
                  <a:pt x="12403" y="8607"/>
                </a:cubicBezTo>
                <a:cubicBezTo>
                  <a:pt x="12335" y="8646"/>
                  <a:pt x="12317" y="8684"/>
                  <a:pt x="12312" y="8804"/>
                </a:cubicBezTo>
                <a:cubicBezTo>
                  <a:pt x="12305" y="8945"/>
                  <a:pt x="12298" y="8953"/>
                  <a:pt x="12163" y="8969"/>
                </a:cubicBezTo>
                <a:cubicBezTo>
                  <a:pt x="12028" y="8985"/>
                  <a:pt x="12020" y="8994"/>
                  <a:pt x="12020" y="9127"/>
                </a:cubicBezTo>
                <a:cubicBezTo>
                  <a:pt x="12020" y="9232"/>
                  <a:pt x="12003" y="9279"/>
                  <a:pt x="11950" y="9324"/>
                </a:cubicBezTo>
                <a:cubicBezTo>
                  <a:pt x="11910" y="9359"/>
                  <a:pt x="11885" y="9414"/>
                  <a:pt x="11892" y="9455"/>
                </a:cubicBezTo>
                <a:cubicBezTo>
                  <a:pt x="11907" y="9550"/>
                  <a:pt x="11861" y="9650"/>
                  <a:pt x="11803" y="9650"/>
                </a:cubicBezTo>
                <a:cubicBezTo>
                  <a:pt x="11744" y="9650"/>
                  <a:pt x="11700" y="9751"/>
                  <a:pt x="11700" y="9886"/>
                </a:cubicBezTo>
                <a:cubicBezTo>
                  <a:pt x="11700" y="10006"/>
                  <a:pt x="11617" y="10097"/>
                  <a:pt x="11507" y="10097"/>
                </a:cubicBezTo>
                <a:cubicBezTo>
                  <a:pt x="11440" y="10097"/>
                  <a:pt x="11429" y="10115"/>
                  <a:pt x="11423" y="10249"/>
                </a:cubicBezTo>
                <a:cubicBezTo>
                  <a:pt x="11417" y="10376"/>
                  <a:pt x="11403" y="10405"/>
                  <a:pt x="11343" y="10420"/>
                </a:cubicBezTo>
                <a:cubicBezTo>
                  <a:pt x="11280" y="10435"/>
                  <a:pt x="11269" y="10460"/>
                  <a:pt x="11263" y="10615"/>
                </a:cubicBezTo>
                <a:cubicBezTo>
                  <a:pt x="11257" y="10770"/>
                  <a:pt x="11246" y="10796"/>
                  <a:pt x="11184" y="10811"/>
                </a:cubicBezTo>
                <a:cubicBezTo>
                  <a:pt x="11125" y="10825"/>
                  <a:pt x="11115" y="10847"/>
                  <a:pt x="11124" y="10936"/>
                </a:cubicBezTo>
                <a:cubicBezTo>
                  <a:pt x="11139" y="11072"/>
                  <a:pt x="11092" y="11216"/>
                  <a:pt x="11047" y="11174"/>
                </a:cubicBezTo>
                <a:cubicBezTo>
                  <a:pt x="11029" y="11156"/>
                  <a:pt x="11000" y="11189"/>
                  <a:pt x="10982" y="11247"/>
                </a:cubicBezTo>
                <a:cubicBezTo>
                  <a:pt x="10956" y="11335"/>
                  <a:pt x="10944" y="11340"/>
                  <a:pt x="10904" y="11281"/>
                </a:cubicBezTo>
                <a:cubicBezTo>
                  <a:pt x="10841" y="11187"/>
                  <a:pt x="10838" y="11190"/>
                  <a:pt x="10830" y="11366"/>
                </a:cubicBezTo>
                <a:cubicBezTo>
                  <a:pt x="10824" y="11493"/>
                  <a:pt x="10810" y="11522"/>
                  <a:pt x="10750" y="11536"/>
                </a:cubicBezTo>
                <a:cubicBezTo>
                  <a:pt x="10690" y="11551"/>
                  <a:pt x="10676" y="11580"/>
                  <a:pt x="10670" y="11703"/>
                </a:cubicBezTo>
                <a:cubicBezTo>
                  <a:pt x="10663" y="11842"/>
                  <a:pt x="10652" y="11857"/>
                  <a:pt x="10520" y="11905"/>
                </a:cubicBezTo>
                <a:cubicBezTo>
                  <a:pt x="10397" y="11949"/>
                  <a:pt x="10377" y="11973"/>
                  <a:pt x="10377" y="12076"/>
                </a:cubicBezTo>
                <a:cubicBezTo>
                  <a:pt x="10377" y="12218"/>
                  <a:pt x="10337" y="12327"/>
                  <a:pt x="10284" y="12327"/>
                </a:cubicBezTo>
                <a:cubicBezTo>
                  <a:pt x="10261" y="12327"/>
                  <a:pt x="10235" y="12399"/>
                  <a:pt x="10220" y="12505"/>
                </a:cubicBezTo>
                <a:cubicBezTo>
                  <a:pt x="10201" y="12635"/>
                  <a:pt x="10188" y="12667"/>
                  <a:pt x="10170" y="12622"/>
                </a:cubicBezTo>
                <a:cubicBezTo>
                  <a:pt x="10152" y="12579"/>
                  <a:pt x="10151" y="12469"/>
                  <a:pt x="10167" y="12252"/>
                </a:cubicBezTo>
                <a:cubicBezTo>
                  <a:pt x="10184" y="12008"/>
                  <a:pt x="10181" y="11937"/>
                  <a:pt x="10157" y="11914"/>
                </a:cubicBezTo>
                <a:cubicBezTo>
                  <a:pt x="10140" y="11899"/>
                  <a:pt x="10127" y="11811"/>
                  <a:pt x="10127" y="11721"/>
                </a:cubicBezTo>
                <a:cubicBezTo>
                  <a:pt x="10127" y="11630"/>
                  <a:pt x="10114" y="11545"/>
                  <a:pt x="10098" y="11533"/>
                </a:cubicBezTo>
                <a:cubicBezTo>
                  <a:pt x="10078" y="11516"/>
                  <a:pt x="10070" y="11355"/>
                  <a:pt x="10070" y="10986"/>
                </a:cubicBezTo>
                <a:lnTo>
                  <a:pt x="10070" y="10462"/>
                </a:lnTo>
                <a:lnTo>
                  <a:pt x="10001" y="10431"/>
                </a:lnTo>
                <a:cubicBezTo>
                  <a:pt x="9948" y="10408"/>
                  <a:pt x="9932" y="10370"/>
                  <a:pt x="9926" y="10253"/>
                </a:cubicBezTo>
                <a:cubicBezTo>
                  <a:pt x="9921" y="10137"/>
                  <a:pt x="9905" y="10099"/>
                  <a:pt x="9858" y="10086"/>
                </a:cubicBezTo>
                <a:cubicBezTo>
                  <a:pt x="9809" y="10072"/>
                  <a:pt x="9794" y="10036"/>
                  <a:pt x="9788" y="9904"/>
                </a:cubicBezTo>
                <a:cubicBezTo>
                  <a:pt x="9784" y="9813"/>
                  <a:pt x="9756" y="9681"/>
                  <a:pt x="9725" y="9612"/>
                </a:cubicBezTo>
                <a:cubicBezTo>
                  <a:pt x="9650" y="9440"/>
                  <a:pt x="9656" y="9047"/>
                  <a:pt x="9742" y="8634"/>
                </a:cubicBezTo>
                <a:cubicBezTo>
                  <a:pt x="9753" y="8580"/>
                  <a:pt x="9762" y="8363"/>
                  <a:pt x="9762" y="8152"/>
                </a:cubicBezTo>
                <a:cubicBezTo>
                  <a:pt x="9762" y="7631"/>
                  <a:pt x="9782" y="7410"/>
                  <a:pt x="9833" y="7377"/>
                </a:cubicBezTo>
                <a:cubicBezTo>
                  <a:pt x="9857" y="7362"/>
                  <a:pt x="9876" y="7326"/>
                  <a:pt x="9876" y="7296"/>
                </a:cubicBezTo>
                <a:cubicBezTo>
                  <a:pt x="9876" y="7266"/>
                  <a:pt x="9922" y="7109"/>
                  <a:pt x="9978" y="6947"/>
                </a:cubicBezTo>
                <a:cubicBezTo>
                  <a:pt x="10035" y="6785"/>
                  <a:pt x="10081" y="6602"/>
                  <a:pt x="10081" y="6540"/>
                </a:cubicBezTo>
                <a:cubicBezTo>
                  <a:pt x="10081" y="6416"/>
                  <a:pt x="10133" y="6282"/>
                  <a:pt x="10158" y="6343"/>
                </a:cubicBezTo>
                <a:cubicBezTo>
                  <a:pt x="10167" y="6364"/>
                  <a:pt x="10219" y="6389"/>
                  <a:pt x="10276" y="6400"/>
                </a:cubicBezTo>
                <a:cubicBezTo>
                  <a:pt x="10375" y="6421"/>
                  <a:pt x="10377" y="6419"/>
                  <a:pt x="10377" y="6258"/>
                </a:cubicBezTo>
                <a:cubicBezTo>
                  <a:pt x="10377" y="6067"/>
                  <a:pt x="10407" y="5997"/>
                  <a:pt x="10507" y="5951"/>
                </a:cubicBezTo>
                <a:cubicBezTo>
                  <a:pt x="10572" y="5921"/>
                  <a:pt x="10693" y="5667"/>
                  <a:pt x="10772" y="5397"/>
                </a:cubicBezTo>
                <a:cubicBezTo>
                  <a:pt x="10794" y="5320"/>
                  <a:pt x="10835" y="5296"/>
                  <a:pt x="10960" y="5291"/>
                </a:cubicBezTo>
                <a:cubicBezTo>
                  <a:pt x="11077" y="5287"/>
                  <a:pt x="11105" y="5273"/>
                  <a:pt x="11066" y="5238"/>
                </a:cubicBezTo>
                <a:cubicBezTo>
                  <a:pt x="11009" y="5185"/>
                  <a:pt x="11018" y="5077"/>
                  <a:pt x="11080" y="5074"/>
                </a:cubicBezTo>
                <a:cubicBezTo>
                  <a:pt x="11102" y="5074"/>
                  <a:pt x="11138" y="5036"/>
                  <a:pt x="11162" y="4992"/>
                </a:cubicBezTo>
                <a:cubicBezTo>
                  <a:pt x="11186" y="4948"/>
                  <a:pt x="11215" y="4927"/>
                  <a:pt x="11226" y="4944"/>
                </a:cubicBezTo>
                <a:cubicBezTo>
                  <a:pt x="11237" y="4961"/>
                  <a:pt x="11260" y="4946"/>
                  <a:pt x="11277" y="4911"/>
                </a:cubicBezTo>
                <a:cubicBezTo>
                  <a:pt x="11294" y="4877"/>
                  <a:pt x="11317" y="4854"/>
                  <a:pt x="11327" y="4860"/>
                </a:cubicBezTo>
                <a:cubicBezTo>
                  <a:pt x="11366" y="4881"/>
                  <a:pt x="11439" y="4767"/>
                  <a:pt x="11439" y="4685"/>
                </a:cubicBezTo>
                <a:cubicBezTo>
                  <a:pt x="11439" y="4626"/>
                  <a:pt x="11472" y="4593"/>
                  <a:pt x="11552" y="4570"/>
                </a:cubicBezTo>
                <a:cubicBezTo>
                  <a:pt x="11615" y="4552"/>
                  <a:pt x="11683" y="4517"/>
                  <a:pt x="11703" y="4495"/>
                </a:cubicBezTo>
                <a:cubicBezTo>
                  <a:pt x="11753" y="4441"/>
                  <a:pt x="11758" y="4038"/>
                  <a:pt x="11709" y="3992"/>
                </a:cubicBezTo>
                <a:cubicBezTo>
                  <a:pt x="11690" y="3975"/>
                  <a:pt x="11682" y="3935"/>
                  <a:pt x="11689" y="3904"/>
                </a:cubicBezTo>
                <a:cubicBezTo>
                  <a:pt x="11697" y="3873"/>
                  <a:pt x="11688" y="3848"/>
                  <a:pt x="11669" y="3848"/>
                </a:cubicBezTo>
                <a:cubicBezTo>
                  <a:pt x="11615" y="3848"/>
                  <a:pt x="11601" y="3744"/>
                  <a:pt x="11597" y="3286"/>
                </a:cubicBezTo>
                <a:cubicBezTo>
                  <a:pt x="11595" y="3051"/>
                  <a:pt x="11585" y="2829"/>
                  <a:pt x="11577" y="2795"/>
                </a:cubicBezTo>
                <a:cubicBezTo>
                  <a:pt x="11568" y="2761"/>
                  <a:pt x="11532" y="2734"/>
                  <a:pt x="11496" y="2734"/>
                </a:cubicBezTo>
                <a:cubicBezTo>
                  <a:pt x="11441" y="2734"/>
                  <a:pt x="11429" y="2760"/>
                  <a:pt x="11423" y="2887"/>
                </a:cubicBezTo>
                <a:cubicBezTo>
                  <a:pt x="11417" y="3006"/>
                  <a:pt x="11399" y="3051"/>
                  <a:pt x="11341" y="3093"/>
                </a:cubicBezTo>
                <a:cubicBezTo>
                  <a:pt x="11293" y="3127"/>
                  <a:pt x="11267" y="3182"/>
                  <a:pt x="11267" y="3248"/>
                </a:cubicBezTo>
                <a:cubicBezTo>
                  <a:pt x="11267" y="3385"/>
                  <a:pt x="11163" y="3474"/>
                  <a:pt x="11054" y="3432"/>
                </a:cubicBezTo>
                <a:cubicBezTo>
                  <a:pt x="10971" y="3400"/>
                  <a:pt x="10966" y="3408"/>
                  <a:pt x="10979" y="3524"/>
                </a:cubicBezTo>
                <a:cubicBezTo>
                  <a:pt x="10995" y="3681"/>
                  <a:pt x="10958" y="3793"/>
                  <a:pt x="10889" y="3793"/>
                </a:cubicBezTo>
                <a:cubicBezTo>
                  <a:pt x="10846" y="3793"/>
                  <a:pt x="10835" y="3828"/>
                  <a:pt x="10830" y="3975"/>
                </a:cubicBezTo>
                <a:cubicBezTo>
                  <a:pt x="10824" y="4125"/>
                  <a:pt x="10810" y="4165"/>
                  <a:pt x="10748" y="4209"/>
                </a:cubicBezTo>
                <a:cubicBezTo>
                  <a:pt x="10693" y="4249"/>
                  <a:pt x="10674" y="4295"/>
                  <a:pt x="10674" y="4388"/>
                </a:cubicBezTo>
                <a:cubicBezTo>
                  <a:pt x="10674" y="4559"/>
                  <a:pt x="10645" y="4590"/>
                  <a:pt x="10471" y="4606"/>
                </a:cubicBezTo>
                <a:cubicBezTo>
                  <a:pt x="10388" y="4614"/>
                  <a:pt x="10296" y="4621"/>
                  <a:pt x="10267" y="4624"/>
                </a:cubicBezTo>
                <a:cubicBezTo>
                  <a:pt x="10230" y="4627"/>
                  <a:pt x="10217" y="4656"/>
                  <a:pt x="10225" y="4710"/>
                </a:cubicBezTo>
                <a:cubicBezTo>
                  <a:pt x="10241" y="4811"/>
                  <a:pt x="10179" y="4941"/>
                  <a:pt x="10125" y="4919"/>
                </a:cubicBezTo>
                <a:cubicBezTo>
                  <a:pt x="10094" y="4906"/>
                  <a:pt x="10083" y="4947"/>
                  <a:pt x="10077" y="5088"/>
                </a:cubicBezTo>
                <a:cubicBezTo>
                  <a:pt x="10071" y="5241"/>
                  <a:pt x="10060" y="5275"/>
                  <a:pt x="10009" y="5289"/>
                </a:cubicBezTo>
                <a:cubicBezTo>
                  <a:pt x="9965" y="5302"/>
                  <a:pt x="9941" y="5352"/>
                  <a:pt x="9924" y="5470"/>
                </a:cubicBezTo>
                <a:cubicBezTo>
                  <a:pt x="9899" y="5646"/>
                  <a:pt x="9894" y="5652"/>
                  <a:pt x="9739" y="5658"/>
                </a:cubicBezTo>
                <a:cubicBezTo>
                  <a:pt x="9653" y="5661"/>
                  <a:pt x="9637" y="5679"/>
                  <a:pt x="9636" y="5773"/>
                </a:cubicBezTo>
                <a:cubicBezTo>
                  <a:pt x="9635" y="5964"/>
                  <a:pt x="9603" y="6023"/>
                  <a:pt x="9504" y="6024"/>
                </a:cubicBezTo>
                <a:cubicBezTo>
                  <a:pt x="9346" y="6025"/>
                  <a:pt x="9304" y="6074"/>
                  <a:pt x="9311" y="6241"/>
                </a:cubicBezTo>
                <a:cubicBezTo>
                  <a:pt x="9316" y="6366"/>
                  <a:pt x="9309" y="6384"/>
                  <a:pt x="9263" y="6371"/>
                </a:cubicBezTo>
                <a:cubicBezTo>
                  <a:pt x="9184" y="6350"/>
                  <a:pt x="9141" y="6452"/>
                  <a:pt x="9174" y="6583"/>
                </a:cubicBezTo>
                <a:cubicBezTo>
                  <a:pt x="9195" y="6662"/>
                  <a:pt x="9193" y="6719"/>
                  <a:pt x="9170" y="6828"/>
                </a:cubicBezTo>
                <a:cubicBezTo>
                  <a:pt x="9132" y="7001"/>
                  <a:pt x="9168" y="7141"/>
                  <a:pt x="9250" y="7141"/>
                </a:cubicBezTo>
                <a:cubicBezTo>
                  <a:pt x="9319" y="7141"/>
                  <a:pt x="9335" y="7208"/>
                  <a:pt x="9307" y="7386"/>
                </a:cubicBezTo>
                <a:cubicBezTo>
                  <a:pt x="9293" y="7474"/>
                  <a:pt x="9266" y="7530"/>
                  <a:pt x="9239" y="7530"/>
                </a:cubicBezTo>
                <a:cubicBezTo>
                  <a:pt x="9208" y="7530"/>
                  <a:pt x="9193" y="7575"/>
                  <a:pt x="9188" y="7684"/>
                </a:cubicBezTo>
                <a:cubicBezTo>
                  <a:pt x="9182" y="7798"/>
                  <a:pt x="9166" y="7842"/>
                  <a:pt x="9124" y="7856"/>
                </a:cubicBezTo>
                <a:cubicBezTo>
                  <a:pt x="9062" y="7878"/>
                  <a:pt x="9005" y="7735"/>
                  <a:pt x="9025" y="7609"/>
                </a:cubicBezTo>
                <a:cubicBezTo>
                  <a:pt x="9034" y="7551"/>
                  <a:pt x="9016" y="7530"/>
                  <a:pt x="8956" y="7530"/>
                </a:cubicBezTo>
                <a:cubicBezTo>
                  <a:pt x="8911" y="7530"/>
                  <a:pt x="8868" y="7503"/>
                  <a:pt x="8860" y="7471"/>
                </a:cubicBezTo>
                <a:cubicBezTo>
                  <a:pt x="8852" y="7438"/>
                  <a:pt x="8819" y="7389"/>
                  <a:pt x="8788" y="7360"/>
                </a:cubicBezTo>
                <a:cubicBezTo>
                  <a:pt x="8751" y="7325"/>
                  <a:pt x="8736" y="7277"/>
                  <a:pt x="8744" y="7223"/>
                </a:cubicBezTo>
                <a:cubicBezTo>
                  <a:pt x="8753" y="7167"/>
                  <a:pt x="8742" y="7141"/>
                  <a:pt x="8710" y="7141"/>
                </a:cubicBezTo>
                <a:cubicBezTo>
                  <a:pt x="8634" y="7141"/>
                  <a:pt x="8576" y="7034"/>
                  <a:pt x="8576" y="6893"/>
                </a:cubicBezTo>
                <a:cubicBezTo>
                  <a:pt x="8576" y="6771"/>
                  <a:pt x="8567" y="6761"/>
                  <a:pt x="8451" y="6763"/>
                </a:cubicBezTo>
                <a:cubicBezTo>
                  <a:pt x="8320" y="6765"/>
                  <a:pt x="8251" y="6683"/>
                  <a:pt x="8272" y="6550"/>
                </a:cubicBezTo>
                <a:cubicBezTo>
                  <a:pt x="8278" y="6506"/>
                  <a:pt x="8274" y="6471"/>
                  <a:pt x="8261" y="6471"/>
                </a:cubicBezTo>
                <a:cubicBezTo>
                  <a:pt x="8249" y="6471"/>
                  <a:pt x="8232" y="6514"/>
                  <a:pt x="8224" y="6567"/>
                </a:cubicBezTo>
                <a:cubicBezTo>
                  <a:pt x="8210" y="6654"/>
                  <a:pt x="8204" y="6652"/>
                  <a:pt x="8167" y="6533"/>
                </a:cubicBezTo>
                <a:cubicBezTo>
                  <a:pt x="8145" y="6459"/>
                  <a:pt x="8116" y="6413"/>
                  <a:pt x="8104" y="6431"/>
                </a:cubicBezTo>
                <a:cubicBezTo>
                  <a:pt x="8092" y="6449"/>
                  <a:pt x="8055" y="6431"/>
                  <a:pt x="8022" y="6389"/>
                </a:cubicBezTo>
                <a:cubicBezTo>
                  <a:pt x="7988" y="6346"/>
                  <a:pt x="7932" y="6303"/>
                  <a:pt x="7898" y="6293"/>
                </a:cubicBezTo>
                <a:cubicBezTo>
                  <a:pt x="7848" y="6279"/>
                  <a:pt x="7835" y="6249"/>
                  <a:pt x="7840" y="6151"/>
                </a:cubicBezTo>
                <a:lnTo>
                  <a:pt x="7845" y="6026"/>
                </a:lnTo>
                <a:lnTo>
                  <a:pt x="7395" y="6038"/>
                </a:lnTo>
                <a:cubicBezTo>
                  <a:pt x="6956" y="6048"/>
                  <a:pt x="6945" y="6046"/>
                  <a:pt x="6923" y="5930"/>
                </a:cubicBezTo>
                <a:cubicBezTo>
                  <a:pt x="6908" y="5844"/>
                  <a:pt x="6873" y="5800"/>
                  <a:pt x="6798" y="5773"/>
                </a:cubicBezTo>
                <a:cubicBezTo>
                  <a:pt x="6741" y="5752"/>
                  <a:pt x="6681" y="5707"/>
                  <a:pt x="6664" y="5673"/>
                </a:cubicBezTo>
                <a:cubicBezTo>
                  <a:pt x="6642" y="5628"/>
                  <a:pt x="6621" y="5631"/>
                  <a:pt x="6589" y="5681"/>
                </a:cubicBezTo>
                <a:cubicBezTo>
                  <a:pt x="6564" y="5718"/>
                  <a:pt x="6532" y="5730"/>
                  <a:pt x="6517" y="5708"/>
                </a:cubicBezTo>
                <a:cubicBezTo>
                  <a:pt x="6502" y="5685"/>
                  <a:pt x="6423" y="5663"/>
                  <a:pt x="6341" y="5660"/>
                </a:cubicBezTo>
                <a:cubicBezTo>
                  <a:pt x="6212" y="5654"/>
                  <a:pt x="6192" y="5641"/>
                  <a:pt x="6186" y="5545"/>
                </a:cubicBezTo>
                <a:cubicBezTo>
                  <a:pt x="6177" y="5389"/>
                  <a:pt x="6072" y="5308"/>
                  <a:pt x="5896" y="5322"/>
                </a:cubicBezTo>
                <a:cubicBezTo>
                  <a:pt x="5738" y="5334"/>
                  <a:pt x="5692" y="5278"/>
                  <a:pt x="5706" y="5094"/>
                </a:cubicBezTo>
                <a:cubicBezTo>
                  <a:pt x="5714" y="4991"/>
                  <a:pt x="5857" y="4891"/>
                  <a:pt x="5980" y="4900"/>
                </a:cubicBezTo>
                <a:cubicBezTo>
                  <a:pt x="6033" y="4904"/>
                  <a:pt x="6043" y="4878"/>
                  <a:pt x="6049" y="4725"/>
                </a:cubicBezTo>
                <a:lnTo>
                  <a:pt x="6056" y="4547"/>
                </a:lnTo>
                <a:lnTo>
                  <a:pt x="6265" y="4547"/>
                </a:lnTo>
                <a:cubicBezTo>
                  <a:pt x="6468" y="4546"/>
                  <a:pt x="6475" y="4542"/>
                  <a:pt x="6463" y="4426"/>
                </a:cubicBezTo>
                <a:cubicBezTo>
                  <a:pt x="6448" y="4271"/>
                  <a:pt x="6477" y="4231"/>
                  <a:pt x="6609" y="4228"/>
                </a:cubicBezTo>
                <a:cubicBezTo>
                  <a:pt x="6759" y="4225"/>
                  <a:pt x="6802" y="4191"/>
                  <a:pt x="6786" y="4088"/>
                </a:cubicBezTo>
                <a:cubicBezTo>
                  <a:pt x="6761" y="3930"/>
                  <a:pt x="6819" y="3848"/>
                  <a:pt x="6956" y="3848"/>
                </a:cubicBezTo>
                <a:cubicBezTo>
                  <a:pt x="7029" y="3848"/>
                  <a:pt x="7117" y="3834"/>
                  <a:pt x="7154" y="3816"/>
                </a:cubicBezTo>
                <a:cubicBezTo>
                  <a:pt x="7218" y="3785"/>
                  <a:pt x="7221" y="3770"/>
                  <a:pt x="7224" y="3459"/>
                </a:cubicBezTo>
                <a:cubicBezTo>
                  <a:pt x="7228" y="3175"/>
                  <a:pt x="7222" y="3132"/>
                  <a:pt x="7181" y="3106"/>
                </a:cubicBezTo>
                <a:cubicBezTo>
                  <a:pt x="7111" y="3061"/>
                  <a:pt x="7071" y="3120"/>
                  <a:pt x="7071" y="3267"/>
                </a:cubicBezTo>
                <a:cubicBezTo>
                  <a:pt x="7071" y="3413"/>
                  <a:pt x="6995" y="3545"/>
                  <a:pt x="6950" y="3476"/>
                </a:cubicBezTo>
                <a:cubicBezTo>
                  <a:pt x="6911" y="3416"/>
                  <a:pt x="6777" y="3399"/>
                  <a:pt x="6764" y="3453"/>
                </a:cubicBezTo>
                <a:cubicBezTo>
                  <a:pt x="6757" y="3478"/>
                  <a:pt x="6727" y="3492"/>
                  <a:pt x="6696" y="3484"/>
                </a:cubicBezTo>
                <a:cubicBezTo>
                  <a:pt x="6647" y="3471"/>
                  <a:pt x="6641" y="3489"/>
                  <a:pt x="6644" y="3643"/>
                </a:cubicBezTo>
                <a:lnTo>
                  <a:pt x="6648" y="3818"/>
                </a:lnTo>
                <a:lnTo>
                  <a:pt x="6403" y="3820"/>
                </a:lnTo>
                <a:lnTo>
                  <a:pt x="6159" y="3822"/>
                </a:lnTo>
                <a:lnTo>
                  <a:pt x="6159" y="3967"/>
                </a:lnTo>
                <a:cubicBezTo>
                  <a:pt x="6159" y="4160"/>
                  <a:pt x="6115" y="4242"/>
                  <a:pt x="6027" y="4215"/>
                </a:cubicBezTo>
                <a:cubicBezTo>
                  <a:pt x="5926" y="4184"/>
                  <a:pt x="5862" y="4237"/>
                  <a:pt x="5862" y="4351"/>
                </a:cubicBezTo>
                <a:cubicBezTo>
                  <a:pt x="5862" y="4543"/>
                  <a:pt x="5808" y="4579"/>
                  <a:pt x="5540" y="4562"/>
                </a:cubicBezTo>
                <a:cubicBezTo>
                  <a:pt x="5287" y="4547"/>
                  <a:pt x="5282" y="4544"/>
                  <a:pt x="5269" y="4409"/>
                </a:cubicBezTo>
                <a:cubicBezTo>
                  <a:pt x="5261" y="4323"/>
                  <a:pt x="5234" y="4260"/>
                  <a:pt x="5199" y="4240"/>
                </a:cubicBezTo>
                <a:cubicBezTo>
                  <a:pt x="5168" y="4222"/>
                  <a:pt x="5130" y="4137"/>
                  <a:pt x="5113" y="4052"/>
                </a:cubicBezTo>
                <a:cubicBezTo>
                  <a:pt x="5096" y="3967"/>
                  <a:pt x="5058" y="3875"/>
                  <a:pt x="5028" y="3847"/>
                </a:cubicBezTo>
                <a:cubicBezTo>
                  <a:pt x="4986" y="3808"/>
                  <a:pt x="4972" y="3755"/>
                  <a:pt x="4972" y="3628"/>
                </a:cubicBezTo>
                <a:cubicBezTo>
                  <a:pt x="4972" y="3469"/>
                  <a:pt x="4967" y="3459"/>
                  <a:pt x="4883" y="3459"/>
                </a:cubicBezTo>
                <a:cubicBezTo>
                  <a:pt x="4778" y="3459"/>
                  <a:pt x="4684" y="3299"/>
                  <a:pt x="4706" y="3160"/>
                </a:cubicBezTo>
                <a:cubicBezTo>
                  <a:pt x="4714" y="3108"/>
                  <a:pt x="4745" y="3068"/>
                  <a:pt x="4776" y="3068"/>
                </a:cubicBezTo>
                <a:cubicBezTo>
                  <a:pt x="4820" y="3068"/>
                  <a:pt x="4834" y="3035"/>
                  <a:pt x="4840" y="2914"/>
                </a:cubicBezTo>
                <a:cubicBezTo>
                  <a:pt x="4845" y="2795"/>
                  <a:pt x="4860" y="2757"/>
                  <a:pt x="4908" y="2743"/>
                </a:cubicBezTo>
                <a:cubicBezTo>
                  <a:pt x="4958" y="2729"/>
                  <a:pt x="4971" y="2694"/>
                  <a:pt x="4977" y="2548"/>
                </a:cubicBezTo>
                <a:cubicBezTo>
                  <a:pt x="4983" y="2400"/>
                  <a:pt x="4994" y="2367"/>
                  <a:pt x="5046" y="2352"/>
                </a:cubicBezTo>
                <a:cubicBezTo>
                  <a:pt x="5101" y="2337"/>
                  <a:pt x="5109" y="2311"/>
                  <a:pt x="5109" y="2143"/>
                </a:cubicBezTo>
                <a:lnTo>
                  <a:pt x="5109" y="1951"/>
                </a:lnTo>
                <a:lnTo>
                  <a:pt x="4985" y="1987"/>
                </a:lnTo>
                <a:cubicBezTo>
                  <a:pt x="4842" y="2029"/>
                  <a:pt x="4768" y="1985"/>
                  <a:pt x="4809" y="1884"/>
                </a:cubicBezTo>
                <a:cubicBezTo>
                  <a:pt x="4824" y="1848"/>
                  <a:pt x="4836" y="1717"/>
                  <a:pt x="4836" y="1592"/>
                </a:cubicBezTo>
                <a:cubicBezTo>
                  <a:pt x="4836" y="1352"/>
                  <a:pt x="4797" y="1248"/>
                  <a:pt x="4710" y="1253"/>
                </a:cubicBezTo>
                <a:cubicBezTo>
                  <a:pt x="4670" y="1255"/>
                  <a:pt x="4664" y="1294"/>
                  <a:pt x="4662" y="1617"/>
                </a:cubicBezTo>
                <a:cubicBezTo>
                  <a:pt x="4660" y="2085"/>
                  <a:pt x="4663" y="2069"/>
                  <a:pt x="4593" y="1980"/>
                </a:cubicBezTo>
                <a:cubicBezTo>
                  <a:pt x="4535" y="1907"/>
                  <a:pt x="4532" y="1878"/>
                  <a:pt x="4523" y="1414"/>
                </a:cubicBezTo>
                <a:cubicBezTo>
                  <a:pt x="4518" y="1144"/>
                  <a:pt x="4510" y="915"/>
                  <a:pt x="4506" y="905"/>
                </a:cubicBezTo>
                <a:cubicBezTo>
                  <a:pt x="4502" y="895"/>
                  <a:pt x="4469" y="882"/>
                  <a:pt x="4433" y="875"/>
                </a:cubicBezTo>
                <a:cubicBezTo>
                  <a:pt x="4369" y="862"/>
                  <a:pt x="4368" y="853"/>
                  <a:pt x="4366" y="527"/>
                </a:cubicBezTo>
                <a:cubicBezTo>
                  <a:pt x="4363" y="-12"/>
                  <a:pt x="4365" y="0"/>
                  <a:pt x="4279" y="0"/>
                </a:cubicBezTo>
                <a:close/>
                <a:moveTo>
                  <a:pt x="7598" y="2352"/>
                </a:moveTo>
                <a:lnTo>
                  <a:pt x="7372" y="2354"/>
                </a:lnTo>
                <a:lnTo>
                  <a:pt x="7371" y="2889"/>
                </a:lnTo>
                <a:cubicBezTo>
                  <a:pt x="7370" y="3184"/>
                  <a:pt x="7373" y="3439"/>
                  <a:pt x="7378" y="3457"/>
                </a:cubicBezTo>
                <a:cubicBezTo>
                  <a:pt x="7392" y="3513"/>
                  <a:pt x="7969" y="3506"/>
                  <a:pt x="7998" y="3449"/>
                </a:cubicBezTo>
                <a:cubicBezTo>
                  <a:pt x="8013" y="3420"/>
                  <a:pt x="8030" y="3417"/>
                  <a:pt x="8037" y="3446"/>
                </a:cubicBezTo>
                <a:cubicBezTo>
                  <a:pt x="8052" y="3504"/>
                  <a:pt x="8120" y="3498"/>
                  <a:pt x="8161" y="3436"/>
                </a:cubicBezTo>
                <a:cubicBezTo>
                  <a:pt x="8177" y="3412"/>
                  <a:pt x="8202" y="3415"/>
                  <a:pt x="8217" y="3444"/>
                </a:cubicBezTo>
                <a:cubicBezTo>
                  <a:pt x="8233" y="3472"/>
                  <a:pt x="8297" y="3491"/>
                  <a:pt x="8359" y="3486"/>
                </a:cubicBezTo>
                <a:cubicBezTo>
                  <a:pt x="8594" y="3467"/>
                  <a:pt x="8576" y="3502"/>
                  <a:pt x="8576" y="3094"/>
                </a:cubicBezTo>
                <a:lnTo>
                  <a:pt x="8576" y="2730"/>
                </a:lnTo>
                <a:lnTo>
                  <a:pt x="8227" y="2741"/>
                </a:lnTo>
                <a:cubicBezTo>
                  <a:pt x="8035" y="2748"/>
                  <a:pt x="7866" y="2735"/>
                  <a:pt x="7851" y="2713"/>
                </a:cubicBezTo>
                <a:cubicBezTo>
                  <a:pt x="7836" y="2690"/>
                  <a:pt x="7823" y="2599"/>
                  <a:pt x="7823" y="2511"/>
                </a:cubicBezTo>
                <a:lnTo>
                  <a:pt x="7823" y="2352"/>
                </a:lnTo>
                <a:lnTo>
                  <a:pt x="7598" y="2352"/>
                </a:lnTo>
                <a:close/>
                <a:moveTo>
                  <a:pt x="0" y="2736"/>
                </a:moveTo>
                <a:lnTo>
                  <a:pt x="0" y="3290"/>
                </a:lnTo>
                <a:lnTo>
                  <a:pt x="0" y="3843"/>
                </a:lnTo>
                <a:lnTo>
                  <a:pt x="818" y="3847"/>
                </a:lnTo>
                <a:cubicBezTo>
                  <a:pt x="1581" y="3850"/>
                  <a:pt x="1638" y="3842"/>
                  <a:pt x="1647" y="3751"/>
                </a:cubicBezTo>
                <a:cubicBezTo>
                  <a:pt x="1653" y="3697"/>
                  <a:pt x="1659" y="3462"/>
                  <a:pt x="1661" y="3227"/>
                </a:cubicBezTo>
                <a:cubicBezTo>
                  <a:pt x="1663" y="2830"/>
                  <a:pt x="1660" y="2797"/>
                  <a:pt x="1613" y="2770"/>
                </a:cubicBezTo>
                <a:cubicBezTo>
                  <a:pt x="1585" y="2754"/>
                  <a:pt x="1211" y="2741"/>
                  <a:pt x="781" y="2740"/>
                </a:cubicBezTo>
                <a:lnTo>
                  <a:pt x="0" y="2736"/>
                </a:lnTo>
                <a:close/>
                <a:moveTo>
                  <a:pt x="9746" y="9176"/>
                </a:moveTo>
                <a:cubicBezTo>
                  <a:pt x="9742" y="9186"/>
                  <a:pt x="9739" y="9204"/>
                  <a:pt x="9739" y="9228"/>
                </a:cubicBezTo>
                <a:cubicBezTo>
                  <a:pt x="9739" y="9276"/>
                  <a:pt x="9750" y="9315"/>
                  <a:pt x="9762" y="9315"/>
                </a:cubicBezTo>
                <a:cubicBezTo>
                  <a:pt x="9775" y="9315"/>
                  <a:pt x="9785" y="9292"/>
                  <a:pt x="9785" y="9263"/>
                </a:cubicBezTo>
                <a:cubicBezTo>
                  <a:pt x="9785" y="9234"/>
                  <a:pt x="9775" y="9195"/>
                  <a:pt x="9762" y="9176"/>
                </a:cubicBezTo>
                <a:cubicBezTo>
                  <a:pt x="9756" y="9167"/>
                  <a:pt x="9750" y="9167"/>
                  <a:pt x="9746" y="9176"/>
                </a:cubicBezTo>
                <a:close/>
                <a:moveTo>
                  <a:pt x="10225" y="11636"/>
                </a:moveTo>
                <a:cubicBezTo>
                  <a:pt x="10223" y="11649"/>
                  <a:pt x="10221" y="11676"/>
                  <a:pt x="10221" y="11715"/>
                </a:cubicBezTo>
                <a:cubicBezTo>
                  <a:pt x="10221" y="11792"/>
                  <a:pt x="10227" y="11822"/>
                  <a:pt x="10233" y="11784"/>
                </a:cubicBezTo>
                <a:cubicBezTo>
                  <a:pt x="10240" y="11746"/>
                  <a:pt x="10240" y="11682"/>
                  <a:pt x="10233" y="11644"/>
                </a:cubicBezTo>
                <a:cubicBezTo>
                  <a:pt x="10230" y="11625"/>
                  <a:pt x="10227" y="11624"/>
                  <a:pt x="10225" y="11636"/>
                </a:cubicBezTo>
                <a:close/>
                <a:moveTo>
                  <a:pt x="10225" y="16143"/>
                </a:moveTo>
                <a:cubicBezTo>
                  <a:pt x="10222" y="16149"/>
                  <a:pt x="10220" y="16168"/>
                  <a:pt x="10220" y="16201"/>
                </a:cubicBezTo>
                <a:cubicBezTo>
                  <a:pt x="10219" y="16259"/>
                  <a:pt x="10224" y="16292"/>
                  <a:pt x="10232" y="16273"/>
                </a:cubicBezTo>
                <a:cubicBezTo>
                  <a:pt x="10239" y="16255"/>
                  <a:pt x="10241" y="16206"/>
                  <a:pt x="10234" y="16166"/>
                </a:cubicBezTo>
                <a:cubicBezTo>
                  <a:pt x="10230" y="16144"/>
                  <a:pt x="10227" y="16137"/>
                  <a:pt x="10225" y="16143"/>
                </a:cubicBezTo>
                <a:close/>
              </a:path>
            </a:pathLst>
          </a:cu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18"/>
                                        </p:tgtEl>
                                        <p:attrNameLst>
                                          <p:attrName>style.visibility</p:attrName>
                                        </p:attrNameLst>
                                      </p:cBhvr>
                                      <p:to>
                                        <p:strVal val="visible"/>
                                      </p:to>
                                    </p:set>
                                    <p:animEffect filter="wipe(left)" transition="in">
                                      <p:cBhvr>
                                        <p:cTn id="7" dur="1000"/>
                                        <p:tgtEl>
                                          <p:spTgt spid="111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115"/>
                                        </p:tgtEl>
                                        <p:attrNameLst>
                                          <p:attrName>style.visibility</p:attrName>
                                        </p:attrNameLst>
                                      </p:cBhvr>
                                      <p:to>
                                        <p:strVal val="visible"/>
                                      </p:to>
                                    </p:set>
                                    <p:animEffect filter="dissolve" transition="in">
                                      <p:cBhvr>
                                        <p:cTn id="12" dur="1000"/>
                                        <p:tgtEl>
                                          <p:spTgt spid="111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1121"/>
                                        </p:tgtEl>
                                        <p:attrNameLst>
                                          <p:attrName>style.visibility</p:attrName>
                                        </p:attrNameLst>
                                      </p:cBhvr>
                                      <p:to>
                                        <p:strVal val="visible"/>
                                      </p:to>
                                    </p:set>
                                    <p:animEffect filter="wipe(left)" transition="in">
                                      <p:cBhvr>
                                        <p:cTn id="17" dur="1000"/>
                                        <p:tgtEl>
                                          <p:spTgt spid="1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8" grpId="1"/>
      <p:bldP build="whole" bldLvl="1" animBg="1" rev="0" advAuto="0" spid="1115" grpId="2"/>
      <p:bldP build="whole" bldLvl="1" animBg="1" rev="0" advAuto="0" spid="1121" grpId="3"/>
    </p:bldLst>
  </p:timing>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25" name="Optimization Problem"/>
          <p:cNvSpPr txBox="1"/>
          <p:nvPr>
            <p:ph type="title"/>
          </p:nvPr>
        </p:nvSpPr>
        <p:spPr>
          <a:prstGeom prst="rect">
            <a:avLst/>
          </a:prstGeom>
        </p:spPr>
        <p:txBody>
          <a:bodyPr/>
          <a:lstStyle/>
          <a:p>
            <a:pPr/>
            <a:r>
              <a:t>Optimization Problem</a:t>
            </a:r>
          </a:p>
        </p:txBody>
      </p:sp>
      <p:sp>
        <p:nvSpPr>
          <p:cNvPr id="1126" name="(Machine) Learning can be thought of as an optimization problem.…"/>
          <p:cNvSpPr txBox="1"/>
          <p:nvPr>
            <p:ph type="body" idx="1"/>
          </p:nvPr>
        </p:nvSpPr>
        <p:spPr>
          <a:prstGeom prst="rect">
            <a:avLst/>
          </a:prstGeom>
        </p:spPr>
        <p:txBody>
          <a:bodyPr/>
          <a:lstStyle/>
          <a:p>
            <a:pPr/>
            <a:r>
              <a:rPr>
                <a:solidFill>
                  <a:schemeClr val="accent6">
                    <a:satOff val="24555"/>
                    <a:lumOff val="22232"/>
                  </a:schemeClr>
                </a:solidFill>
                <a:latin typeface="Helvetica Neue Light"/>
                <a:ea typeface="Helvetica Neue Light"/>
                <a:cs typeface="Helvetica Neue Light"/>
                <a:sym typeface="Helvetica Neue Light"/>
              </a:rPr>
              <a:t>(Machine) Learning</a:t>
            </a:r>
            <a:r>
              <a:t> can be thought of as an </a:t>
            </a:r>
            <a:r>
              <a:rPr>
                <a:solidFill>
                  <a:schemeClr val="accent1">
                    <a:satOff val="-3355"/>
                    <a:lumOff val="26614"/>
                  </a:schemeClr>
                </a:solidFill>
                <a:latin typeface="Helvetica Neue Light"/>
                <a:ea typeface="Helvetica Neue Light"/>
                <a:cs typeface="Helvetica Neue Light"/>
                <a:sym typeface="Helvetica Neue Light"/>
              </a:rPr>
              <a:t>optimization problem</a:t>
            </a:r>
            <a:r>
              <a:t>.</a:t>
            </a:r>
          </a:p>
          <a:p>
            <a:pPr/>
            <a:r>
              <a:t>Optimization Problems have </a:t>
            </a:r>
            <a:r>
              <a:rPr>
                <a:solidFill>
                  <a:schemeClr val="accent1">
                    <a:satOff val="-3355"/>
                    <a:lumOff val="26614"/>
                  </a:schemeClr>
                </a:solidFill>
                <a:latin typeface="Helvetica Neue Light"/>
                <a:ea typeface="Helvetica Neue Light"/>
                <a:cs typeface="Helvetica Neue Light"/>
                <a:sym typeface="Helvetica Neue Light"/>
              </a:rPr>
              <a:t>3</a:t>
            </a:r>
            <a:r>
              <a:t> </a:t>
            </a:r>
            <a:r>
              <a:rPr>
                <a:solidFill>
                  <a:schemeClr val="accent1">
                    <a:satOff val="-3355"/>
                    <a:lumOff val="26614"/>
                  </a:schemeClr>
                </a:solidFill>
                <a:latin typeface="Helvetica Neue Light"/>
                <a:ea typeface="Helvetica Neue Light"/>
                <a:cs typeface="Helvetica Neue Light"/>
                <a:sym typeface="Helvetica Neue Light"/>
              </a:rPr>
              <a:t>distinct pieces</a:t>
            </a:r>
            <a:r>
              <a:t>:</a:t>
            </a:r>
          </a:p>
          <a:p>
            <a:pPr lvl="1"/>
            <a:r>
              <a:t>The </a:t>
            </a:r>
            <a:r>
              <a:rPr>
                <a:solidFill>
                  <a:schemeClr val="accent1">
                    <a:satOff val="-3355"/>
                    <a:lumOff val="26614"/>
                  </a:schemeClr>
                </a:solidFill>
                <a:latin typeface="Helvetica Neue Light"/>
                <a:ea typeface="Helvetica Neue Light"/>
                <a:cs typeface="Helvetica Neue Light"/>
                <a:sym typeface="Helvetica Neue Light"/>
              </a:rPr>
              <a:t>constraints</a:t>
            </a:r>
          </a:p>
          <a:p>
            <a:pPr lvl="1"/>
            <a:r>
              <a:t>The </a:t>
            </a:r>
            <a:r>
              <a:rPr>
                <a:solidFill>
                  <a:schemeClr val="accent1">
                    <a:satOff val="-3355"/>
                    <a:lumOff val="26614"/>
                  </a:schemeClr>
                </a:solidFill>
                <a:latin typeface="Helvetica Neue Light"/>
                <a:ea typeface="Helvetica Neue Light"/>
                <a:cs typeface="Helvetica Neue Light"/>
                <a:sym typeface="Helvetica Neue Light"/>
              </a:rPr>
              <a:t>function </a:t>
            </a:r>
            <a:r>
              <a:t>to optimize</a:t>
            </a:r>
          </a:p>
          <a:p>
            <a:pPr lvl="1"/>
            <a:r>
              <a:t>The </a:t>
            </a:r>
            <a:r>
              <a:rPr>
                <a:solidFill>
                  <a:schemeClr val="accent1">
                    <a:satOff val="-3355"/>
                    <a:lumOff val="26614"/>
                  </a:schemeClr>
                </a:solidFill>
                <a:latin typeface="Helvetica Neue Light"/>
                <a:ea typeface="Helvetica Neue Light"/>
                <a:cs typeface="Helvetica Neue Light"/>
                <a:sym typeface="Helvetica Neue Light"/>
              </a:rPr>
              <a:t>optimization algorithm</a:t>
            </a:r>
            <a:r>
              <a:t>.</a:t>
            </a:r>
          </a:p>
        </p:txBody>
      </p:sp>
      <p:sp>
        <p:nvSpPr>
          <p:cNvPr id="112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28" name="Image" descr="Image"/>
          <p:cNvPicPr>
            <a:picLocks noChangeAspect="1"/>
          </p:cNvPicPr>
          <p:nvPr/>
        </p:nvPicPr>
        <p:blipFill>
          <a:blip r:embed="rId2">
            <a:extLst/>
          </a:blip>
          <a:stretch>
            <a:fillRect/>
          </a:stretch>
        </p:blipFill>
        <p:spPr>
          <a:xfrm>
            <a:off x="7939053" y="3215002"/>
            <a:ext cx="4397084" cy="5129932"/>
          </a:xfrm>
          <a:prstGeom prst="rect">
            <a:avLst/>
          </a:prstGeom>
          <a:ln w="3175">
            <a:miter lim="400000"/>
          </a:ln>
        </p:spPr>
      </p:pic>
      <p:sp>
        <p:nvSpPr>
          <p:cNvPr id="1129" name="Neural Network"/>
          <p:cNvSpPr txBox="1"/>
          <p:nvPr/>
        </p:nvSpPr>
        <p:spPr>
          <a:xfrm>
            <a:off x="5191125" y="3950940"/>
            <a:ext cx="2258914"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Neural Network</a:t>
            </a:r>
          </a:p>
        </p:txBody>
      </p:sp>
      <p:sp>
        <p:nvSpPr>
          <p:cNvPr id="1130" name="Prediction Error"/>
          <p:cNvSpPr txBox="1"/>
          <p:nvPr/>
        </p:nvSpPr>
        <p:spPr>
          <a:xfrm>
            <a:off x="5191125" y="4941540"/>
            <a:ext cx="2258914"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Prediction Error</a:t>
            </a:r>
          </a:p>
        </p:txBody>
      </p:sp>
      <p:sp>
        <p:nvSpPr>
          <p:cNvPr id="1131" name="Gradient Descent"/>
          <p:cNvSpPr txBox="1"/>
          <p:nvPr/>
        </p:nvSpPr>
        <p:spPr>
          <a:xfrm>
            <a:off x="5191125" y="5932140"/>
            <a:ext cx="2404418"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Gradient Descent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26">
                                            <p:bg/>
                                          </p:spTgt>
                                        </p:tgtEl>
                                        <p:attrNameLst>
                                          <p:attrName>style.visibility</p:attrName>
                                        </p:attrNameLst>
                                      </p:cBhvr>
                                      <p:to>
                                        <p:strVal val="visible"/>
                                      </p:to>
                                    </p:set>
                                    <p:animEffect filter="dissolve" transition="in">
                                      <p:cBhvr>
                                        <p:cTn id="7" dur="1000"/>
                                        <p:tgtEl>
                                          <p:spTgt spid="112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26">
                                            <p:txEl>
                                              <p:pRg st="0" end="0"/>
                                            </p:txEl>
                                          </p:spTgt>
                                        </p:tgtEl>
                                        <p:attrNameLst>
                                          <p:attrName>style.visibility</p:attrName>
                                        </p:attrNameLst>
                                      </p:cBhvr>
                                      <p:to>
                                        <p:strVal val="visible"/>
                                      </p:to>
                                    </p:set>
                                    <p:animEffect filter="dissolve" transition="in">
                                      <p:cBhvr>
                                        <p:cTn id="10" dur="1000"/>
                                        <p:tgtEl>
                                          <p:spTgt spid="1126">
                                            <p:txEl>
                                              <p:pRg st="0" end="0"/>
                                            </p:txEl>
                                          </p:spTgt>
                                        </p:tgtEl>
                                      </p:cBhvr>
                                    </p:animEffect>
                                  </p:childTnLst>
                                </p:cTn>
                              </p:par>
                            </p:childTnLst>
                          </p:cTn>
                        </p:par>
                        <p:par>
                          <p:cTn id="11" fill="hold">
                            <p:stCondLst>
                              <p:cond delay="1000"/>
                            </p:stCondLst>
                            <p:childTnLst>
                              <p:par>
                                <p:cTn id="12" presetClass="entr" nodeType="afterEffect" presetID="9" grpId="2" fill="hold">
                                  <p:stCondLst>
                                    <p:cond delay="0"/>
                                  </p:stCondLst>
                                  <p:iterate type="el" backwards="0">
                                    <p:tmAbs val="0"/>
                                  </p:iterate>
                                  <p:childTnLst>
                                    <p:set>
                                      <p:cBhvr>
                                        <p:cTn id="13" fill="hold"/>
                                        <p:tgtEl>
                                          <p:spTgt spid="1128"/>
                                        </p:tgtEl>
                                        <p:attrNameLst>
                                          <p:attrName>style.visibility</p:attrName>
                                        </p:attrNameLst>
                                      </p:cBhvr>
                                      <p:to>
                                        <p:strVal val="visible"/>
                                      </p:to>
                                    </p:set>
                                    <p:animEffect filter="dissolve" transition="in">
                                      <p:cBhvr>
                                        <p:cTn id="14" dur="1000"/>
                                        <p:tgtEl>
                                          <p:spTgt spid="1128"/>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1" fill="hold">
                                  <p:stCondLst>
                                    <p:cond delay="0"/>
                                  </p:stCondLst>
                                  <p:iterate type="el" backwards="0">
                                    <p:tmAbs val="0"/>
                                  </p:iterate>
                                  <p:childTnLst>
                                    <p:set>
                                      <p:cBhvr>
                                        <p:cTn id="18" fill="hold"/>
                                        <p:tgtEl>
                                          <p:spTgt spid="1126">
                                            <p:txEl>
                                              <p:pRg st="1" end="1"/>
                                            </p:txEl>
                                          </p:spTgt>
                                        </p:tgtEl>
                                        <p:attrNameLst>
                                          <p:attrName>style.visibility</p:attrName>
                                        </p:attrNameLst>
                                      </p:cBhvr>
                                      <p:to>
                                        <p:strVal val="visible"/>
                                      </p:to>
                                    </p:set>
                                    <p:animEffect filter="dissolve" transition="in">
                                      <p:cBhvr>
                                        <p:cTn id="19" dur="1000"/>
                                        <p:tgtEl>
                                          <p:spTgt spid="112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126">
                                            <p:txEl>
                                              <p:pRg st="2" end="2"/>
                                            </p:txEl>
                                          </p:spTgt>
                                        </p:tgtEl>
                                        <p:attrNameLst>
                                          <p:attrName>style.visibility</p:attrName>
                                        </p:attrNameLst>
                                      </p:cBhvr>
                                      <p:to>
                                        <p:strVal val="visible"/>
                                      </p:to>
                                    </p:set>
                                    <p:animEffect filter="dissolve" transition="in">
                                      <p:cBhvr>
                                        <p:cTn id="24" dur="1000"/>
                                        <p:tgtEl>
                                          <p:spTgt spid="112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1" fill="hold">
                                  <p:stCondLst>
                                    <p:cond delay="0"/>
                                  </p:stCondLst>
                                  <p:iterate type="el" backwards="0">
                                    <p:tmAbs val="0"/>
                                  </p:iterate>
                                  <p:childTnLst>
                                    <p:set>
                                      <p:cBhvr>
                                        <p:cTn id="28" fill="hold"/>
                                        <p:tgtEl>
                                          <p:spTgt spid="1126">
                                            <p:txEl>
                                              <p:pRg st="3" end="3"/>
                                            </p:txEl>
                                          </p:spTgt>
                                        </p:tgtEl>
                                        <p:attrNameLst>
                                          <p:attrName>style.visibility</p:attrName>
                                        </p:attrNameLst>
                                      </p:cBhvr>
                                      <p:to>
                                        <p:strVal val="visible"/>
                                      </p:to>
                                    </p:set>
                                    <p:animEffect filter="dissolve" transition="in">
                                      <p:cBhvr>
                                        <p:cTn id="29" dur="1000"/>
                                        <p:tgtEl>
                                          <p:spTgt spid="112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1126">
                                            <p:txEl>
                                              <p:pRg st="4" end="4"/>
                                            </p:txEl>
                                          </p:spTgt>
                                        </p:tgtEl>
                                        <p:attrNameLst>
                                          <p:attrName>style.visibility</p:attrName>
                                        </p:attrNameLst>
                                      </p:cBhvr>
                                      <p:to>
                                        <p:strVal val="visible"/>
                                      </p:to>
                                    </p:set>
                                    <p:animEffect filter="dissolve" transition="in">
                                      <p:cBhvr>
                                        <p:cTn id="34" dur="1000"/>
                                        <p:tgtEl>
                                          <p:spTgt spid="112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3" fill="hold">
                                  <p:stCondLst>
                                    <p:cond delay="0"/>
                                  </p:stCondLst>
                                  <p:iterate type="el" backwards="0">
                                    <p:tmAbs val="0"/>
                                  </p:iterate>
                                  <p:childTnLst>
                                    <p:set>
                                      <p:cBhvr>
                                        <p:cTn id="38" fill="hold"/>
                                        <p:tgtEl>
                                          <p:spTgt spid="1129">
                                            <p:bg/>
                                          </p:spTgt>
                                        </p:tgtEl>
                                        <p:attrNameLst>
                                          <p:attrName>style.visibility</p:attrName>
                                        </p:attrNameLst>
                                      </p:cBhvr>
                                      <p:to>
                                        <p:strVal val="visible"/>
                                      </p:to>
                                    </p:set>
                                    <p:animEffect filter="dissolve" transition="in">
                                      <p:cBhvr>
                                        <p:cTn id="39" dur="1000"/>
                                        <p:tgtEl>
                                          <p:spTgt spid="1129">
                                            <p:bg/>
                                          </p:spTgt>
                                        </p:tgtEl>
                                      </p:cBhvr>
                                    </p:animEffect>
                                  </p:childTnLst>
                                </p:cTn>
                              </p:par>
                              <p:par>
                                <p:cTn id="40" presetClass="entr" nodeType="withEffect" presetSubtype="0" presetID="9" grpId="3" fill="hold">
                                  <p:stCondLst>
                                    <p:cond delay="0"/>
                                  </p:stCondLst>
                                  <p:iterate type="el" backwards="0">
                                    <p:tmAbs val="0"/>
                                  </p:iterate>
                                  <p:childTnLst>
                                    <p:set>
                                      <p:cBhvr>
                                        <p:cTn id="41" fill="hold"/>
                                        <p:tgtEl>
                                          <p:spTgt spid="1129">
                                            <p:txEl>
                                              <p:pRg st="0" end="0"/>
                                            </p:txEl>
                                          </p:spTgt>
                                        </p:tgtEl>
                                        <p:attrNameLst>
                                          <p:attrName>style.visibility</p:attrName>
                                        </p:attrNameLst>
                                      </p:cBhvr>
                                      <p:to>
                                        <p:strVal val="visible"/>
                                      </p:to>
                                    </p:set>
                                    <p:animEffect filter="dissolve" transition="in">
                                      <p:cBhvr>
                                        <p:cTn id="42" dur="1000"/>
                                        <p:tgtEl>
                                          <p:spTgt spid="1129">
                                            <p:txEl>
                                              <p:pRg st="0" end="0"/>
                                            </p:txEl>
                                          </p:spTgt>
                                        </p:tgtEl>
                                      </p:cBhvr>
                                    </p:animEffect>
                                  </p:childTnLst>
                                </p:cTn>
                              </p:par>
                            </p:childTnLst>
                          </p:cTn>
                        </p:par>
                        <p:par>
                          <p:cTn id="43" fill="hold">
                            <p:stCondLst>
                              <p:cond delay="1000"/>
                            </p:stCondLst>
                            <p:childTnLst>
                              <p:par>
                                <p:cTn id="44" presetClass="entr" nodeType="afterEffect" presetID="9" grpId="4" fill="hold">
                                  <p:stCondLst>
                                    <p:cond delay="0"/>
                                  </p:stCondLst>
                                  <p:iterate type="el" backwards="0">
                                    <p:tmAbs val="0"/>
                                  </p:iterate>
                                  <p:childTnLst>
                                    <p:set>
                                      <p:cBhvr>
                                        <p:cTn id="45" fill="hold"/>
                                        <p:tgtEl>
                                          <p:spTgt spid="1130">
                                            <p:bg/>
                                          </p:spTgt>
                                        </p:tgtEl>
                                        <p:attrNameLst>
                                          <p:attrName>style.visibility</p:attrName>
                                        </p:attrNameLst>
                                      </p:cBhvr>
                                      <p:to>
                                        <p:strVal val="visible"/>
                                      </p:to>
                                    </p:set>
                                    <p:animEffect filter="dissolve" transition="in">
                                      <p:cBhvr>
                                        <p:cTn id="46" dur="1000"/>
                                        <p:tgtEl>
                                          <p:spTgt spid="1130">
                                            <p:bg/>
                                          </p:spTgt>
                                        </p:tgtEl>
                                      </p:cBhvr>
                                    </p:animEffect>
                                  </p:childTnLst>
                                </p:cTn>
                              </p:par>
                              <p:par>
                                <p:cTn id="47" presetClass="entr" nodeType="withEffect" presetSubtype="0" presetID="9" grpId="4" fill="hold">
                                  <p:stCondLst>
                                    <p:cond delay="0"/>
                                  </p:stCondLst>
                                  <p:iterate type="el" backwards="0">
                                    <p:tmAbs val="0"/>
                                  </p:iterate>
                                  <p:childTnLst>
                                    <p:set>
                                      <p:cBhvr>
                                        <p:cTn id="48" fill="hold"/>
                                        <p:tgtEl>
                                          <p:spTgt spid="1130">
                                            <p:txEl>
                                              <p:pRg st="0" end="0"/>
                                            </p:txEl>
                                          </p:spTgt>
                                        </p:tgtEl>
                                        <p:attrNameLst>
                                          <p:attrName>style.visibility</p:attrName>
                                        </p:attrNameLst>
                                      </p:cBhvr>
                                      <p:to>
                                        <p:strVal val="visible"/>
                                      </p:to>
                                    </p:set>
                                    <p:animEffect filter="dissolve" transition="in">
                                      <p:cBhvr>
                                        <p:cTn id="49" dur="1000"/>
                                        <p:tgtEl>
                                          <p:spTgt spid="1130">
                                            <p:txEl>
                                              <p:pRg st="0" end="0"/>
                                            </p:txEl>
                                          </p:spTgt>
                                        </p:tgtEl>
                                      </p:cBhvr>
                                    </p:animEffect>
                                  </p:childTnLst>
                                </p:cTn>
                              </p:par>
                            </p:childTnLst>
                          </p:cTn>
                        </p:par>
                        <p:par>
                          <p:cTn id="50" fill="hold">
                            <p:stCondLst>
                              <p:cond delay="2000"/>
                            </p:stCondLst>
                            <p:childTnLst>
                              <p:par>
                                <p:cTn id="51" presetClass="entr" nodeType="afterEffect" presetID="9" grpId="5" fill="hold">
                                  <p:stCondLst>
                                    <p:cond delay="0"/>
                                  </p:stCondLst>
                                  <p:iterate type="el" backwards="0">
                                    <p:tmAbs val="0"/>
                                  </p:iterate>
                                  <p:childTnLst>
                                    <p:set>
                                      <p:cBhvr>
                                        <p:cTn id="52" fill="hold"/>
                                        <p:tgtEl>
                                          <p:spTgt spid="1131">
                                            <p:bg/>
                                          </p:spTgt>
                                        </p:tgtEl>
                                        <p:attrNameLst>
                                          <p:attrName>style.visibility</p:attrName>
                                        </p:attrNameLst>
                                      </p:cBhvr>
                                      <p:to>
                                        <p:strVal val="visible"/>
                                      </p:to>
                                    </p:set>
                                    <p:animEffect filter="dissolve" transition="in">
                                      <p:cBhvr>
                                        <p:cTn id="53" dur="1000"/>
                                        <p:tgtEl>
                                          <p:spTgt spid="1131">
                                            <p:bg/>
                                          </p:spTgt>
                                        </p:tgtEl>
                                      </p:cBhvr>
                                    </p:animEffect>
                                  </p:childTnLst>
                                </p:cTn>
                              </p:par>
                              <p:par>
                                <p:cTn id="54" presetClass="entr" nodeType="withEffect" presetSubtype="0" presetID="9" grpId="5" fill="hold">
                                  <p:stCondLst>
                                    <p:cond delay="0"/>
                                  </p:stCondLst>
                                  <p:iterate type="el" backwards="0">
                                    <p:tmAbs val="0"/>
                                  </p:iterate>
                                  <p:childTnLst>
                                    <p:set>
                                      <p:cBhvr>
                                        <p:cTn id="55" fill="hold"/>
                                        <p:tgtEl>
                                          <p:spTgt spid="1131">
                                            <p:txEl>
                                              <p:pRg st="0" end="0"/>
                                            </p:txEl>
                                          </p:spTgt>
                                        </p:tgtEl>
                                        <p:attrNameLst>
                                          <p:attrName>style.visibility</p:attrName>
                                        </p:attrNameLst>
                                      </p:cBhvr>
                                      <p:to>
                                        <p:strVal val="visible"/>
                                      </p:to>
                                    </p:set>
                                    <p:animEffect filter="dissolve" transition="in">
                                      <p:cBhvr>
                                        <p:cTn id="56" dur="1000"/>
                                        <p:tgtEl>
                                          <p:spTgt spid="1131">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29" grpId="3"/>
      <p:bldP build="p" bldLvl="5" animBg="1" rev="0" advAuto="0" spid="1130" grpId="4"/>
      <p:bldP build="p" bldLvl="5" animBg="1" rev="0" advAuto="0" spid="1131" grpId="5"/>
      <p:bldP build="whole" bldLvl="1" animBg="1" rev="0" advAuto="0" spid="1128" grpId="2"/>
      <p:bldP build="p" bldLvl="5" animBg="1" rev="0" advAuto="0" spid="1126" grpId="1"/>
    </p:bldLst>
  </p:timing>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33" name="Artificial Neuron"/>
          <p:cNvSpPr txBox="1"/>
          <p:nvPr>
            <p:ph type="title"/>
          </p:nvPr>
        </p:nvSpPr>
        <p:spPr>
          <a:prstGeom prst="rect">
            <a:avLst/>
          </a:prstGeom>
        </p:spPr>
        <p:txBody>
          <a:bodyPr/>
          <a:lstStyle/>
          <a:p>
            <a:pPr/>
            <a:r>
              <a:t>Artificial Neuron</a:t>
            </a:r>
          </a:p>
        </p:txBody>
      </p:sp>
      <p:sp>
        <p:nvSpPr>
          <p:cNvPr id="113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155" name="Group"/>
          <p:cNvGrpSpPr/>
          <p:nvPr/>
        </p:nvGrpSpPr>
        <p:grpSpPr>
          <a:xfrm>
            <a:off x="2575619" y="3522330"/>
            <a:ext cx="7563980" cy="3911600"/>
            <a:chOff x="0" y="0"/>
            <a:chExt cx="7563978" cy="3911599"/>
          </a:xfrm>
        </p:grpSpPr>
        <p:sp>
          <p:nvSpPr>
            <p:cNvPr id="1135" name="Circle"/>
            <p:cNvSpPr/>
            <p:nvPr/>
          </p:nvSpPr>
          <p:spPr>
            <a:xfrm>
              <a:off x="2477392" y="1138569"/>
              <a:ext cx="1044576" cy="1044576"/>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6" name="Square"/>
            <p:cNvSpPr/>
            <p:nvPr/>
          </p:nvSpPr>
          <p:spPr>
            <a:xfrm>
              <a:off x="4999930" y="1092998"/>
              <a:ext cx="1041401" cy="1041401"/>
            </a:xfrm>
            <a:prstGeom prst="rect">
              <a:avLst/>
            </a:prstGeom>
            <a:no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7" name="Line"/>
            <p:cNvSpPr/>
            <p:nvPr/>
          </p:nvSpPr>
          <p:spPr>
            <a:xfrm>
              <a:off x="500429" y="133485"/>
              <a:ext cx="2036720" cy="1322662"/>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8" name="Line"/>
            <p:cNvSpPr/>
            <p:nvPr/>
          </p:nvSpPr>
          <p:spPr>
            <a:xfrm>
              <a:off x="501118" y="1049504"/>
              <a:ext cx="1980405" cy="56564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9" name="Line"/>
            <p:cNvSpPr/>
            <p:nvPr/>
          </p:nvSpPr>
          <p:spPr>
            <a:xfrm flipV="1">
              <a:off x="494994" y="1773016"/>
              <a:ext cx="2005375" cy="11120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40" name="Line"/>
            <p:cNvSpPr/>
            <p:nvPr/>
          </p:nvSpPr>
          <p:spPr>
            <a:xfrm flipV="1">
              <a:off x="498140" y="1975260"/>
              <a:ext cx="2054261" cy="1835210"/>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41" name="Line"/>
            <p:cNvSpPr/>
            <p:nvPr/>
          </p:nvSpPr>
          <p:spPr>
            <a:xfrm flipV="1">
              <a:off x="3510619" y="1613698"/>
              <a:ext cx="1500660"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42" name="Line"/>
            <p:cNvSpPr/>
            <p:nvPr/>
          </p:nvSpPr>
          <p:spPr>
            <a:xfrm flipV="1">
              <a:off x="6063319" y="1635457"/>
              <a:ext cx="1500660"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43" name="Image" descr="Image"/>
            <p:cNvPicPr>
              <a:picLocks noChangeAspect="1"/>
            </p:cNvPicPr>
            <p:nvPr/>
          </p:nvPicPr>
          <p:blipFill>
            <a:blip r:embed="rId2">
              <a:extLst/>
            </a:blip>
            <a:stretch>
              <a:fillRect/>
            </a:stretch>
          </p:blipFill>
          <p:spPr>
            <a:xfrm>
              <a:off x="127000" y="0"/>
              <a:ext cx="292100" cy="215900"/>
            </a:xfrm>
            <a:prstGeom prst="rect">
              <a:avLst/>
            </a:prstGeom>
            <a:ln w="3175" cap="flat">
              <a:noFill/>
              <a:miter lim="400000"/>
            </a:ln>
            <a:effectLst/>
          </p:spPr>
        </p:pic>
        <p:pic>
          <p:nvPicPr>
            <p:cNvPr id="1144" name="Image" descr="Image"/>
            <p:cNvPicPr>
              <a:picLocks noChangeAspect="1"/>
            </p:cNvPicPr>
            <p:nvPr/>
          </p:nvPicPr>
          <p:blipFill>
            <a:blip r:embed="rId3">
              <a:extLst/>
            </a:blip>
            <a:stretch>
              <a:fillRect/>
            </a:stretch>
          </p:blipFill>
          <p:spPr>
            <a:xfrm>
              <a:off x="114300" y="910264"/>
              <a:ext cx="304800" cy="215901"/>
            </a:xfrm>
            <a:prstGeom prst="rect">
              <a:avLst/>
            </a:prstGeom>
            <a:ln w="3175" cap="flat">
              <a:noFill/>
              <a:miter lim="400000"/>
            </a:ln>
            <a:effectLst/>
          </p:spPr>
        </p:pic>
        <p:pic>
          <p:nvPicPr>
            <p:cNvPr id="1145" name="Image" descr="Image"/>
            <p:cNvPicPr>
              <a:picLocks noChangeAspect="1"/>
            </p:cNvPicPr>
            <p:nvPr/>
          </p:nvPicPr>
          <p:blipFill>
            <a:blip r:embed="rId4">
              <a:extLst/>
            </a:blip>
            <a:stretch>
              <a:fillRect/>
            </a:stretch>
          </p:blipFill>
          <p:spPr>
            <a:xfrm>
              <a:off x="114300" y="1820530"/>
              <a:ext cx="304800" cy="215901"/>
            </a:xfrm>
            <a:prstGeom prst="rect">
              <a:avLst/>
            </a:prstGeom>
            <a:ln w="3175" cap="flat">
              <a:noFill/>
              <a:miter lim="400000"/>
            </a:ln>
            <a:effectLst/>
          </p:spPr>
        </p:pic>
        <p:pic>
          <p:nvPicPr>
            <p:cNvPr id="1146" name="Image" descr="Image"/>
            <p:cNvPicPr>
              <a:picLocks noChangeAspect="1"/>
            </p:cNvPicPr>
            <p:nvPr/>
          </p:nvPicPr>
          <p:blipFill>
            <a:blip r:embed="rId5">
              <a:extLst/>
            </a:blip>
            <a:srcRect l="0" t="0" r="0" b="0"/>
            <a:stretch>
              <a:fillRect/>
            </a:stretch>
          </p:blipFill>
          <p:spPr>
            <a:xfrm>
              <a:off x="0" y="3695699"/>
              <a:ext cx="419100" cy="215901"/>
            </a:xfrm>
            <a:prstGeom prst="rect">
              <a:avLst/>
            </a:prstGeom>
            <a:ln w="3175" cap="flat">
              <a:noFill/>
              <a:miter lim="400000"/>
            </a:ln>
            <a:effectLst/>
          </p:spPr>
        </p:pic>
        <p:pic>
          <p:nvPicPr>
            <p:cNvPr id="1147" name="Image" descr="Image"/>
            <p:cNvPicPr>
              <a:picLocks noChangeAspect="1"/>
            </p:cNvPicPr>
            <p:nvPr/>
          </p:nvPicPr>
          <p:blipFill>
            <a:blip r:embed="rId6">
              <a:extLst/>
            </a:blip>
            <a:stretch>
              <a:fillRect/>
            </a:stretch>
          </p:blipFill>
          <p:spPr>
            <a:xfrm rot="1980000">
              <a:off x="1298111" y="505554"/>
              <a:ext cx="469901" cy="254001"/>
            </a:xfrm>
            <a:prstGeom prst="rect">
              <a:avLst/>
            </a:prstGeom>
            <a:ln w="3175" cap="flat">
              <a:noFill/>
              <a:miter lim="400000"/>
            </a:ln>
            <a:effectLst/>
          </p:spPr>
        </p:pic>
        <p:pic>
          <p:nvPicPr>
            <p:cNvPr id="1148" name="Image" descr="Image"/>
            <p:cNvPicPr>
              <a:picLocks noChangeAspect="1"/>
            </p:cNvPicPr>
            <p:nvPr/>
          </p:nvPicPr>
          <p:blipFill>
            <a:blip r:embed="rId7">
              <a:extLst/>
            </a:blip>
            <a:srcRect l="0" t="0" r="0" b="0"/>
            <a:stretch>
              <a:fillRect/>
            </a:stretch>
          </p:blipFill>
          <p:spPr>
            <a:xfrm rot="780000">
              <a:off x="1298111" y="1129308"/>
              <a:ext cx="469901" cy="254001"/>
            </a:xfrm>
            <a:prstGeom prst="rect">
              <a:avLst/>
            </a:prstGeom>
            <a:ln w="3175" cap="flat">
              <a:noFill/>
              <a:miter lim="400000"/>
            </a:ln>
            <a:effectLst/>
          </p:spPr>
        </p:pic>
        <p:pic>
          <p:nvPicPr>
            <p:cNvPr id="1149" name="Image" descr="Image"/>
            <p:cNvPicPr>
              <a:picLocks noChangeAspect="1"/>
            </p:cNvPicPr>
            <p:nvPr/>
          </p:nvPicPr>
          <p:blipFill>
            <a:blip r:embed="rId8">
              <a:extLst/>
            </a:blip>
            <a:stretch>
              <a:fillRect/>
            </a:stretch>
          </p:blipFill>
          <p:spPr>
            <a:xfrm rot="21174000">
              <a:off x="1298111" y="1614103"/>
              <a:ext cx="469901" cy="254001"/>
            </a:xfrm>
            <a:prstGeom prst="rect">
              <a:avLst/>
            </a:prstGeom>
            <a:ln w="3175" cap="flat">
              <a:noFill/>
              <a:miter lim="400000"/>
            </a:ln>
            <a:effectLst/>
          </p:spPr>
        </p:pic>
        <p:pic>
          <p:nvPicPr>
            <p:cNvPr id="1150" name="Image" descr="Image"/>
            <p:cNvPicPr>
              <a:picLocks noChangeAspect="1"/>
            </p:cNvPicPr>
            <p:nvPr/>
          </p:nvPicPr>
          <p:blipFill>
            <a:blip r:embed="rId9">
              <a:extLst/>
            </a:blip>
            <a:stretch>
              <a:fillRect/>
            </a:stretch>
          </p:blipFill>
          <p:spPr>
            <a:xfrm rot="19092001">
              <a:off x="1247311" y="2529855"/>
              <a:ext cx="571501" cy="254001"/>
            </a:xfrm>
            <a:prstGeom prst="rect">
              <a:avLst/>
            </a:prstGeom>
            <a:ln w="3175" cap="flat">
              <a:noFill/>
              <a:miter lim="400000"/>
            </a:ln>
            <a:effectLst/>
          </p:spPr>
        </p:pic>
        <p:pic>
          <p:nvPicPr>
            <p:cNvPr id="1151" name="Image" descr="Image"/>
            <p:cNvPicPr>
              <a:picLocks noChangeAspect="1"/>
            </p:cNvPicPr>
            <p:nvPr/>
          </p:nvPicPr>
          <p:blipFill>
            <a:blip r:embed="rId10">
              <a:extLst/>
            </a:blip>
            <a:stretch>
              <a:fillRect/>
            </a:stretch>
          </p:blipFill>
          <p:spPr>
            <a:xfrm>
              <a:off x="4022030" y="1272459"/>
              <a:ext cx="254001" cy="254001"/>
            </a:xfrm>
            <a:prstGeom prst="rect">
              <a:avLst/>
            </a:prstGeom>
            <a:ln w="3175" cap="flat">
              <a:noFill/>
              <a:miter lim="400000"/>
            </a:ln>
            <a:effectLst/>
          </p:spPr>
        </p:pic>
        <p:pic>
          <p:nvPicPr>
            <p:cNvPr id="1152" name="Image" descr="Image"/>
            <p:cNvPicPr>
              <a:picLocks noChangeAspect="1"/>
            </p:cNvPicPr>
            <p:nvPr/>
          </p:nvPicPr>
          <p:blipFill>
            <a:blip r:embed="rId11">
              <a:extLst/>
            </a:blip>
            <a:stretch>
              <a:fillRect/>
            </a:stretch>
          </p:blipFill>
          <p:spPr>
            <a:xfrm>
              <a:off x="2688530" y="1461298"/>
              <a:ext cx="622301" cy="304801"/>
            </a:xfrm>
            <a:prstGeom prst="rect">
              <a:avLst/>
            </a:prstGeom>
            <a:ln w="3175" cap="flat">
              <a:noFill/>
              <a:miter lim="400000"/>
            </a:ln>
            <a:effectLst/>
          </p:spPr>
        </p:pic>
        <p:pic>
          <p:nvPicPr>
            <p:cNvPr id="1153" name="Image" descr="Image"/>
            <p:cNvPicPr>
              <a:picLocks noChangeAspect="1"/>
            </p:cNvPicPr>
            <p:nvPr/>
          </p:nvPicPr>
          <p:blipFill>
            <a:blip r:embed="rId12">
              <a:extLst/>
            </a:blip>
            <a:stretch>
              <a:fillRect/>
            </a:stretch>
          </p:blipFill>
          <p:spPr>
            <a:xfrm>
              <a:off x="6760385" y="1272459"/>
              <a:ext cx="279401" cy="254001"/>
            </a:xfrm>
            <a:prstGeom prst="rect">
              <a:avLst/>
            </a:prstGeom>
            <a:ln w="3175" cap="flat">
              <a:noFill/>
              <a:miter lim="400000"/>
            </a:ln>
            <a:effectLst/>
          </p:spPr>
        </p:pic>
        <p:pic>
          <p:nvPicPr>
            <p:cNvPr id="1154" name="Image" descr="Image"/>
            <p:cNvPicPr>
              <a:picLocks noChangeAspect="1"/>
            </p:cNvPicPr>
            <p:nvPr/>
          </p:nvPicPr>
          <p:blipFill>
            <a:blip r:embed="rId13">
              <a:extLst/>
            </a:blip>
            <a:stretch>
              <a:fillRect/>
            </a:stretch>
          </p:blipFill>
          <p:spPr>
            <a:xfrm>
              <a:off x="5239891" y="1431215"/>
              <a:ext cx="635001" cy="342901"/>
            </a:xfrm>
            <a:prstGeom prst="rect">
              <a:avLst/>
            </a:prstGeom>
            <a:ln w="3175" cap="flat">
              <a:noFill/>
              <a:miter lim="400000"/>
            </a:ln>
            <a:effectLst/>
          </p:spPr>
        </p:pic>
      </p:grpSp>
      <p:grpSp>
        <p:nvGrpSpPr>
          <p:cNvPr id="1159" name="Group"/>
          <p:cNvGrpSpPr/>
          <p:nvPr/>
        </p:nvGrpSpPr>
        <p:grpSpPr>
          <a:xfrm>
            <a:off x="2867719" y="2607275"/>
            <a:ext cx="2376546" cy="2175376"/>
            <a:chOff x="0" y="0"/>
            <a:chExt cx="2376545" cy="2175375"/>
          </a:xfrm>
        </p:grpSpPr>
        <p:sp>
          <p:nvSpPr>
            <p:cNvPr id="1156" name="Line"/>
            <p:cNvSpPr/>
            <p:nvPr/>
          </p:nvSpPr>
          <p:spPr>
            <a:xfrm>
              <a:off x="231080" y="235881"/>
              <a:ext cx="2145466" cy="1939495"/>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57" name="Image" descr="Image"/>
            <p:cNvPicPr>
              <a:picLocks noChangeAspect="1"/>
            </p:cNvPicPr>
            <p:nvPr/>
          </p:nvPicPr>
          <p:blipFill>
            <a:blip r:embed="rId14">
              <a:extLst/>
            </a:blip>
            <a:stretch>
              <a:fillRect/>
            </a:stretch>
          </p:blipFill>
          <p:spPr>
            <a:xfrm rot="2526000">
              <a:off x="1064604" y="896004"/>
              <a:ext cx="469901" cy="254001"/>
            </a:xfrm>
            <a:prstGeom prst="rect">
              <a:avLst/>
            </a:prstGeom>
            <a:ln w="3175" cap="flat">
              <a:noFill/>
              <a:miter lim="400000"/>
            </a:ln>
            <a:effectLst/>
          </p:spPr>
        </p:pic>
        <p:pic>
          <p:nvPicPr>
            <p:cNvPr id="1158" name="Image" descr="Image"/>
            <p:cNvPicPr>
              <a:picLocks noChangeAspect="1"/>
            </p:cNvPicPr>
            <p:nvPr/>
          </p:nvPicPr>
          <p:blipFill>
            <a:blip r:embed="rId15">
              <a:extLst/>
            </a:blip>
            <a:stretch>
              <a:fillRect/>
            </a:stretch>
          </p:blipFill>
          <p:spPr>
            <a:xfrm>
              <a:off x="0" y="0"/>
              <a:ext cx="127000" cy="228600"/>
            </a:xfrm>
            <a:prstGeom prst="rect">
              <a:avLst/>
            </a:prstGeom>
            <a:ln w="3175" cap="flat">
              <a:noFill/>
              <a:miter lim="400000"/>
            </a:ln>
            <a:effectLst/>
          </p:spPr>
        </p:pic>
      </p:grpSp>
      <p:sp>
        <p:nvSpPr>
          <p:cNvPr id="1160" name="Oval"/>
          <p:cNvSpPr/>
          <p:nvPr/>
        </p:nvSpPr>
        <p:spPr>
          <a:xfrm>
            <a:off x="2436514" y="3274357"/>
            <a:ext cx="738486" cy="4407546"/>
          </a:xfrm>
          <a:prstGeom prst="ellipse">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61" name="Oval"/>
          <p:cNvSpPr/>
          <p:nvPr/>
        </p:nvSpPr>
        <p:spPr>
          <a:xfrm>
            <a:off x="3724849" y="2817157"/>
            <a:ext cx="738486" cy="4407546"/>
          </a:xfrm>
          <a:prstGeom prst="ellipse">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62" name="Inputs"/>
          <p:cNvSpPr txBox="1"/>
          <p:nvPr/>
        </p:nvSpPr>
        <p:spPr>
          <a:xfrm>
            <a:off x="2370618" y="7817711"/>
            <a:ext cx="870279"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Inputs</a:t>
            </a:r>
          </a:p>
        </p:txBody>
      </p:sp>
      <p:sp>
        <p:nvSpPr>
          <p:cNvPr id="1163" name="Weights"/>
          <p:cNvSpPr txBox="1"/>
          <p:nvPr/>
        </p:nvSpPr>
        <p:spPr>
          <a:xfrm>
            <a:off x="3552491" y="7817711"/>
            <a:ext cx="1083202"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Weights</a:t>
            </a:r>
          </a:p>
        </p:txBody>
      </p:sp>
      <p:sp>
        <p:nvSpPr>
          <p:cNvPr id="1164" name="Output"/>
          <p:cNvSpPr txBox="1"/>
          <p:nvPr/>
        </p:nvSpPr>
        <p:spPr>
          <a:xfrm>
            <a:off x="9114318" y="7639911"/>
            <a:ext cx="981602"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Output</a:t>
            </a:r>
          </a:p>
        </p:txBody>
      </p:sp>
      <p:sp>
        <p:nvSpPr>
          <p:cNvPr id="1165" name="Activation function"/>
          <p:cNvSpPr txBox="1"/>
          <p:nvPr/>
        </p:nvSpPr>
        <p:spPr>
          <a:xfrm>
            <a:off x="7603018" y="7462111"/>
            <a:ext cx="1232477" cy="7791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Activation function</a:t>
            </a:r>
          </a:p>
        </p:txBody>
      </p:sp>
      <p:sp>
        <p:nvSpPr>
          <p:cNvPr id="1166" name="Bias"/>
          <p:cNvSpPr txBox="1"/>
          <p:nvPr/>
        </p:nvSpPr>
        <p:spPr>
          <a:xfrm>
            <a:off x="2523018" y="2054417"/>
            <a:ext cx="870279" cy="435659"/>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Bias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155"/>
                                        </p:tgtEl>
                                        <p:attrNameLst>
                                          <p:attrName>style.visibility</p:attrName>
                                        </p:attrNameLst>
                                      </p:cBhvr>
                                      <p:to>
                                        <p:strVal val="visible"/>
                                      </p:to>
                                    </p:set>
                                    <p:animEffect filter="wipe(left)" transition="in">
                                      <p:cBhvr>
                                        <p:cTn id="7" dur="3000"/>
                                        <p:tgtEl>
                                          <p:spTgt spid="115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160"/>
                                        </p:tgtEl>
                                        <p:attrNameLst>
                                          <p:attrName>style.visibility</p:attrName>
                                        </p:attrNameLst>
                                      </p:cBhvr>
                                      <p:to>
                                        <p:strVal val="visible"/>
                                      </p:to>
                                    </p:set>
                                    <p:animEffect filter="dissolve" transition="in">
                                      <p:cBhvr>
                                        <p:cTn id="12" dur="1000"/>
                                        <p:tgtEl>
                                          <p:spTgt spid="1160"/>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1162"/>
                                        </p:tgtEl>
                                        <p:attrNameLst>
                                          <p:attrName>style.visibility</p:attrName>
                                        </p:attrNameLst>
                                      </p:cBhvr>
                                      <p:to>
                                        <p:strVal val="visible"/>
                                      </p:to>
                                    </p:set>
                                    <p:animEffect filter="dissolve" transition="in">
                                      <p:cBhvr>
                                        <p:cTn id="16" dur="1000"/>
                                        <p:tgtEl>
                                          <p:spTgt spid="1162"/>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1161"/>
                                        </p:tgtEl>
                                        <p:attrNameLst>
                                          <p:attrName>style.visibility</p:attrName>
                                        </p:attrNameLst>
                                      </p:cBhvr>
                                      <p:to>
                                        <p:strVal val="visible"/>
                                      </p:to>
                                    </p:set>
                                    <p:animEffect filter="dissolve" transition="in">
                                      <p:cBhvr>
                                        <p:cTn id="21" dur="1000"/>
                                        <p:tgtEl>
                                          <p:spTgt spid="1161"/>
                                        </p:tgtEl>
                                      </p:cBhvr>
                                    </p:animEffect>
                                  </p:childTnLst>
                                </p:cTn>
                              </p:par>
                            </p:childTnLst>
                          </p:cTn>
                        </p:par>
                        <p:par>
                          <p:cTn id="22" fill="hold">
                            <p:stCondLst>
                              <p:cond delay="1000"/>
                            </p:stCondLst>
                            <p:childTnLst>
                              <p:par>
                                <p:cTn id="23" presetClass="entr" nodeType="afterEffect" presetID="9" grpId="5" fill="hold">
                                  <p:stCondLst>
                                    <p:cond delay="0"/>
                                  </p:stCondLst>
                                  <p:iterate type="el" backwards="0">
                                    <p:tmAbs val="0"/>
                                  </p:iterate>
                                  <p:childTnLst>
                                    <p:set>
                                      <p:cBhvr>
                                        <p:cTn id="24" fill="hold"/>
                                        <p:tgtEl>
                                          <p:spTgt spid="1163"/>
                                        </p:tgtEl>
                                        <p:attrNameLst>
                                          <p:attrName>style.visibility</p:attrName>
                                        </p:attrNameLst>
                                      </p:cBhvr>
                                      <p:to>
                                        <p:strVal val="visible"/>
                                      </p:to>
                                    </p:set>
                                    <p:animEffect filter="dissolve" transition="in">
                                      <p:cBhvr>
                                        <p:cTn id="25" dur="1000"/>
                                        <p:tgtEl>
                                          <p:spTgt spid="1163"/>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6" presetID="18" grpId="6" fill="hold">
                                  <p:stCondLst>
                                    <p:cond delay="0"/>
                                  </p:stCondLst>
                                  <p:iterate type="el" backwards="0">
                                    <p:tmAbs val="0"/>
                                  </p:iterate>
                                  <p:childTnLst>
                                    <p:set>
                                      <p:cBhvr>
                                        <p:cTn id="29" fill="hold"/>
                                        <p:tgtEl>
                                          <p:spTgt spid="1159"/>
                                        </p:tgtEl>
                                        <p:attrNameLst>
                                          <p:attrName>style.visibility</p:attrName>
                                        </p:attrNameLst>
                                      </p:cBhvr>
                                      <p:to>
                                        <p:strVal val="visible"/>
                                      </p:to>
                                    </p:set>
                                    <p:animEffect filter="strips(downRight)" transition="in">
                                      <p:cBhvr>
                                        <p:cTn id="30" dur="1000"/>
                                        <p:tgtEl>
                                          <p:spTgt spid="1159"/>
                                        </p:tgtEl>
                                      </p:cBhvr>
                                    </p:animEffect>
                                  </p:childTnLst>
                                </p:cTn>
                              </p:par>
                            </p:childTnLst>
                          </p:cTn>
                        </p:par>
                        <p:par>
                          <p:cTn id="31" fill="hold">
                            <p:stCondLst>
                              <p:cond delay="1000"/>
                            </p:stCondLst>
                            <p:childTnLst>
                              <p:par>
                                <p:cTn id="32" presetClass="entr" nodeType="afterEffect" presetID="9" grpId="7" fill="hold">
                                  <p:stCondLst>
                                    <p:cond delay="0"/>
                                  </p:stCondLst>
                                  <p:iterate type="el" backwards="0">
                                    <p:tmAbs val="0"/>
                                  </p:iterate>
                                  <p:childTnLst>
                                    <p:set>
                                      <p:cBhvr>
                                        <p:cTn id="33" fill="hold"/>
                                        <p:tgtEl>
                                          <p:spTgt spid="1166"/>
                                        </p:tgtEl>
                                        <p:attrNameLst>
                                          <p:attrName>style.visibility</p:attrName>
                                        </p:attrNameLst>
                                      </p:cBhvr>
                                      <p:to>
                                        <p:strVal val="visible"/>
                                      </p:to>
                                    </p:set>
                                    <p:animEffect filter="dissolve" transition="in">
                                      <p:cBhvr>
                                        <p:cTn id="34" dur="1000"/>
                                        <p:tgtEl>
                                          <p:spTgt spid="1166"/>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8" fill="hold">
                                  <p:stCondLst>
                                    <p:cond delay="0"/>
                                  </p:stCondLst>
                                  <p:iterate type="el" backwards="0">
                                    <p:tmAbs val="0"/>
                                  </p:iterate>
                                  <p:childTnLst>
                                    <p:set>
                                      <p:cBhvr>
                                        <p:cTn id="38" fill="hold"/>
                                        <p:tgtEl>
                                          <p:spTgt spid="1165"/>
                                        </p:tgtEl>
                                        <p:attrNameLst>
                                          <p:attrName>style.visibility</p:attrName>
                                        </p:attrNameLst>
                                      </p:cBhvr>
                                      <p:to>
                                        <p:strVal val="visible"/>
                                      </p:to>
                                    </p:set>
                                    <p:animEffect filter="dissolve" transition="in">
                                      <p:cBhvr>
                                        <p:cTn id="39" dur="1000"/>
                                        <p:tgtEl>
                                          <p:spTgt spid="1165"/>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1164"/>
                                        </p:tgtEl>
                                        <p:attrNameLst>
                                          <p:attrName>style.visibility</p:attrName>
                                        </p:attrNameLst>
                                      </p:cBhvr>
                                      <p:to>
                                        <p:strVal val="visible"/>
                                      </p:to>
                                    </p:set>
                                    <p:animEffect filter="dissolve" transition="in">
                                      <p:cBhvr>
                                        <p:cTn id="44" dur="1000"/>
                                        <p:tgtEl>
                                          <p:spTgt spid="1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5" grpId="1"/>
      <p:bldP build="whole" bldLvl="1" animBg="1" rev="0" advAuto="0" spid="1161" grpId="4"/>
      <p:bldP build="whole" bldLvl="1" animBg="1" rev="0" advAuto="0" spid="1162" grpId="3"/>
      <p:bldP build="whole" bldLvl="1" animBg="1" rev="0" advAuto="0" spid="1159" grpId="6"/>
      <p:bldP build="whole" bldLvl="1" animBg="1" rev="0" advAuto="0" spid="1160" grpId="2"/>
      <p:bldP build="whole" bldLvl="1" animBg="1" rev="0" advAuto="0" spid="1164" grpId="9"/>
      <p:bldP build="whole" bldLvl="1" animBg="1" rev="0" advAuto="0" spid="1165" grpId="8"/>
      <p:bldP build="whole" bldLvl="1" animBg="1" rev="0" advAuto="0" spid="1163" grpId="5"/>
      <p:bldP build="whole" bldLvl="1" animBg="1" rev="0" advAuto="0" spid="1166" grpId="7"/>
    </p:bldLst>
  </p:timing>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168" name="sigmoid.png" descr="sigmoid.png"/>
          <p:cNvPicPr>
            <a:picLocks noChangeAspect="1"/>
          </p:cNvPicPr>
          <p:nvPr/>
        </p:nvPicPr>
        <p:blipFill>
          <a:blip r:embed="rId2">
            <a:extLst/>
          </a:blip>
          <a:stretch>
            <a:fillRect/>
          </a:stretch>
        </p:blipFill>
        <p:spPr>
          <a:xfrm>
            <a:off x="4902200" y="2286000"/>
            <a:ext cx="8890000" cy="6667500"/>
          </a:xfrm>
          <a:prstGeom prst="rect">
            <a:avLst/>
          </a:prstGeom>
          <a:ln w="3175">
            <a:miter lim="400000"/>
          </a:ln>
        </p:spPr>
      </p:pic>
      <p:sp>
        <p:nvSpPr>
          <p:cNvPr id="1169" name="Activation Function - Sigmoid"/>
          <p:cNvSpPr txBox="1"/>
          <p:nvPr>
            <p:ph type="title"/>
          </p:nvPr>
        </p:nvSpPr>
        <p:spPr>
          <a:prstGeom prst="rect">
            <a:avLst/>
          </a:prstGeom>
        </p:spPr>
        <p:txBody>
          <a:bodyPr/>
          <a:lstStyle/>
          <a:p>
            <a:pPr/>
            <a:r>
              <a:t>Activation Function - Sigmoid</a:t>
            </a:r>
          </a:p>
        </p:txBody>
      </p:sp>
      <p:sp>
        <p:nvSpPr>
          <p:cNvPr id="117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71" name="Image" descr="Image"/>
          <p:cNvPicPr>
            <a:picLocks noChangeAspect="1"/>
          </p:cNvPicPr>
          <p:nvPr/>
        </p:nvPicPr>
        <p:blipFill>
          <a:blip r:embed="rId3">
            <a:extLst/>
          </a:blip>
          <a:stretch>
            <a:fillRect/>
          </a:stretch>
        </p:blipFill>
        <p:spPr>
          <a:xfrm>
            <a:off x="6049714" y="3268612"/>
            <a:ext cx="2235201" cy="711201"/>
          </a:xfrm>
          <a:prstGeom prst="rect">
            <a:avLst/>
          </a:prstGeom>
          <a:ln w="3175">
            <a:miter lim="400000"/>
          </a:ln>
        </p:spPr>
      </p:pic>
      <p:sp>
        <p:nvSpPr>
          <p:cNvPr id="1172" name="Non-Linear function…"/>
          <p:cNvSpPr txBox="1"/>
          <p:nvPr>
            <p:ph type="body" idx="1"/>
          </p:nvPr>
        </p:nvSpPr>
        <p:spPr>
          <a:prstGeom prst="rect">
            <a:avLst/>
          </a:prstGeom>
        </p:spPr>
        <p:txBody>
          <a:bodyPr/>
          <a:lstStyle/>
          <a:p>
            <a:pPr/>
            <a:r>
              <a:t>Non-Linear function</a:t>
            </a:r>
          </a:p>
          <a:p>
            <a:pPr/>
            <a:r>
              <a:t>Differentiable</a:t>
            </a:r>
          </a:p>
          <a:p>
            <a:pPr/>
            <a:r>
              <a:t>non-decreasing</a:t>
            </a:r>
          </a:p>
          <a:p>
            <a:pPr/>
            <a:r>
              <a:t>Compute new sets of features</a:t>
            </a:r>
          </a:p>
          <a:p>
            <a:pPr/>
            <a:r>
              <a:t>Each layer builds up a more abstract</a:t>
            </a:r>
            <a:br/>
            <a:r>
              <a:t> representation of the data</a:t>
            </a:r>
          </a:p>
          <a:p>
            <a:pPr/>
            <a:r>
              <a:t>Perhaps the </a:t>
            </a:r>
            <a:r>
              <a:rPr>
                <a:solidFill>
                  <a:schemeClr val="accent6">
                    <a:satOff val="24555"/>
                    <a:lumOff val="22232"/>
                  </a:schemeClr>
                </a:solidFill>
                <a:latin typeface="Helvetica Neue Light"/>
                <a:ea typeface="Helvetica Neue Light"/>
                <a:cs typeface="Helvetica Neue Light"/>
                <a:sym typeface="Helvetica Neue Light"/>
              </a:rPr>
              <a:t>most common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72">
                                            <p:bg/>
                                          </p:spTgt>
                                        </p:tgtEl>
                                        <p:attrNameLst>
                                          <p:attrName>style.visibility</p:attrName>
                                        </p:attrNameLst>
                                      </p:cBhvr>
                                      <p:to>
                                        <p:strVal val="visible"/>
                                      </p:to>
                                    </p:set>
                                    <p:animEffect filter="dissolve" transition="in">
                                      <p:cBhvr>
                                        <p:cTn id="7" dur="1000"/>
                                        <p:tgtEl>
                                          <p:spTgt spid="117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72">
                                            <p:txEl>
                                              <p:pRg st="0" end="0"/>
                                            </p:txEl>
                                          </p:spTgt>
                                        </p:tgtEl>
                                        <p:attrNameLst>
                                          <p:attrName>style.visibility</p:attrName>
                                        </p:attrNameLst>
                                      </p:cBhvr>
                                      <p:to>
                                        <p:strVal val="visible"/>
                                      </p:to>
                                    </p:set>
                                    <p:animEffect filter="dissolve" transition="in">
                                      <p:cBhvr>
                                        <p:cTn id="10" dur="1000"/>
                                        <p:tgtEl>
                                          <p:spTgt spid="11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72">
                                            <p:txEl>
                                              <p:pRg st="1" end="1"/>
                                            </p:txEl>
                                          </p:spTgt>
                                        </p:tgtEl>
                                        <p:attrNameLst>
                                          <p:attrName>style.visibility</p:attrName>
                                        </p:attrNameLst>
                                      </p:cBhvr>
                                      <p:to>
                                        <p:strVal val="visible"/>
                                      </p:to>
                                    </p:set>
                                    <p:animEffect filter="dissolve" transition="in">
                                      <p:cBhvr>
                                        <p:cTn id="15" dur="1000"/>
                                        <p:tgtEl>
                                          <p:spTgt spid="117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72">
                                            <p:txEl>
                                              <p:pRg st="2" end="2"/>
                                            </p:txEl>
                                          </p:spTgt>
                                        </p:tgtEl>
                                        <p:attrNameLst>
                                          <p:attrName>style.visibility</p:attrName>
                                        </p:attrNameLst>
                                      </p:cBhvr>
                                      <p:to>
                                        <p:strVal val="visible"/>
                                      </p:to>
                                    </p:set>
                                    <p:animEffect filter="dissolve" transition="in">
                                      <p:cBhvr>
                                        <p:cTn id="20" dur="1000"/>
                                        <p:tgtEl>
                                          <p:spTgt spid="117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72">
                                            <p:txEl>
                                              <p:pRg st="3" end="3"/>
                                            </p:txEl>
                                          </p:spTgt>
                                        </p:tgtEl>
                                        <p:attrNameLst>
                                          <p:attrName>style.visibility</p:attrName>
                                        </p:attrNameLst>
                                      </p:cBhvr>
                                      <p:to>
                                        <p:strVal val="visible"/>
                                      </p:to>
                                    </p:set>
                                    <p:animEffect filter="dissolve" transition="in">
                                      <p:cBhvr>
                                        <p:cTn id="25" dur="1000"/>
                                        <p:tgtEl>
                                          <p:spTgt spid="117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72">
                                            <p:txEl>
                                              <p:pRg st="4" end="4"/>
                                            </p:txEl>
                                          </p:spTgt>
                                        </p:tgtEl>
                                        <p:attrNameLst>
                                          <p:attrName>style.visibility</p:attrName>
                                        </p:attrNameLst>
                                      </p:cBhvr>
                                      <p:to>
                                        <p:strVal val="visible"/>
                                      </p:to>
                                    </p:set>
                                    <p:animEffect filter="dissolve" transition="in">
                                      <p:cBhvr>
                                        <p:cTn id="30" dur="1000"/>
                                        <p:tgtEl>
                                          <p:spTgt spid="117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1172">
                                            <p:txEl>
                                              <p:pRg st="5" end="5"/>
                                            </p:txEl>
                                          </p:spTgt>
                                        </p:tgtEl>
                                        <p:attrNameLst>
                                          <p:attrName>style.visibility</p:attrName>
                                        </p:attrNameLst>
                                      </p:cBhvr>
                                      <p:to>
                                        <p:strVal val="visible"/>
                                      </p:to>
                                    </p:set>
                                    <p:animEffect filter="dissolve" transition="in">
                                      <p:cBhvr>
                                        <p:cTn id="35" dur="1000"/>
                                        <p:tgtEl>
                                          <p:spTgt spid="117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72" grpId="1"/>
    </p:bldLst>
  </p:timing>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174" name="tanh.png" descr="tanh.png"/>
          <p:cNvPicPr>
            <a:picLocks noChangeAspect="1"/>
          </p:cNvPicPr>
          <p:nvPr/>
        </p:nvPicPr>
        <p:blipFill>
          <a:blip r:embed="rId2">
            <a:extLst/>
          </a:blip>
          <a:stretch>
            <a:fillRect/>
          </a:stretch>
        </p:blipFill>
        <p:spPr>
          <a:xfrm>
            <a:off x="4902200" y="2286000"/>
            <a:ext cx="8890000" cy="6667500"/>
          </a:xfrm>
          <a:prstGeom prst="rect">
            <a:avLst/>
          </a:prstGeom>
          <a:ln w="3175">
            <a:miter lim="400000"/>
          </a:ln>
        </p:spPr>
      </p:pic>
      <p:sp>
        <p:nvSpPr>
          <p:cNvPr id="1175" name="Activation Function - tanh"/>
          <p:cNvSpPr txBox="1"/>
          <p:nvPr>
            <p:ph type="title"/>
          </p:nvPr>
        </p:nvSpPr>
        <p:spPr>
          <a:prstGeom prst="rect">
            <a:avLst/>
          </a:prstGeom>
        </p:spPr>
        <p:txBody>
          <a:bodyPr/>
          <a:lstStyle/>
          <a:p>
            <a:pPr/>
            <a:r>
              <a:t>Activation Function - tanh</a:t>
            </a:r>
          </a:p>
        </p:txBody>
      </p:sp>
      <p:sp>
        <p:nvSpPr>
          <p:cNvPr id="117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77" name="Image" descr="Image"/>
          <p:cNvPicPr>
            <a:picLocks noChangeAspect="1"/>
          </p:cNvPicPr>
          <p:nvPr/>
        </p:nvPicPr>
        <p:blipFill>
          <a:blip r:embed="rId3">
            <a:extLst/>
          </a:blip>
          <a:stretch>
            <a:fillRect/>
          </a:stretch>
        </p:blipFill>
        <p:spPr>
          <a:xfrm>
            <a:off x="6096000" y="3302000"/>
            <a:ext cx="2362200" cy="711200"/>
          </a:xfrm>
          <a:prstGeom prst="rect">
            <a:avLst/>
          </a:prstGeom>
          <a:ln w="3175">
            <a:miter lim="400000"/>
          </a:ln>
        </p:spPr>
      </p:pic>
      <p:sp>
        <p:nvSpPr>
          <p:cNvPr id="1178" name="Non-Linear function…"/>
          <p:cNvSpPr txBox="1"/>
          <p:nvPr>
            <p:ph type="body" idx="1"/>
          </p:nvPr>
        </p:nvSpPr>
        <p:spPr>
          <a:prstGeom prst="rect">
            <a:avLst/>
          </a:prstGeom>
        </p:spPr>
        <p:txBody>
          <a:bodyPr/>
          <a:lstStyle/>
          <a:p>
            <a:pPr/>
            <a:r>
              <a:t>Non-Linear function</a:t>
            </a:r>
          </a:p>
          <a:p>
            <a:pPr/>
            <a:r>
              <a:t>Differentiable</a:t>
            </a:r>
          </a:p>
          <a:p>
            <a:pPr/>
            <a:r>
              <a:t>non-decreasing</a:t>
            </a:r>
          </a:p>
          <a:p>
            <a:pPr/>
            <a:r>
              <a:t>Compute new sets of features</a:t>
            </a:r>
          </a:p>
          <a:p>
            <a:pPr/>
            <a:r>
              <a:t>Each layer builds up a more abstract</a:t>
            </a:r>
            <a:br/>
            <a:r>
              <a:t> representation of the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78">
                                            <p:bg/>
                                          </p:spTgt>
                                        </p:tgtEl>
                                        <p:attrNameLst>
                                          <p:attrName>style.visibility</p:attrName>
                                        </p:attrNameLst>
                                      </p:cBhvr>
                                      <p:to>
                                        <p:strVal val="visible"/>
                                      </p:to>
                                    </p:set>
                                    <p:animEffect filter="dissolve" transition="in">
                                      <p:cBhvr>
                                        <p:cTn id="7" dur="1000"/>
                                        <p:tgtEl>
                                          <p:spTgt spid="117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78">
                                            <p:txEl>
                                              <p:pRg st="0" end="0"/>
                                            </p:txEl>
                                          </p:spTgt>
                                        </p:tgtEl>
                                        <p:attrNameLst>
                                          <p:attrName>style.visibility</p:attrName>
                                        </p:attrNameLst>
                                      </p:cBhvr>
                                      <p:to>
                                        <p:strVal val="visible"/>
                                      </p:to>
                                    </p:set>
                                    <p:animEffect filter="dissolve" transition="in">
                                      <p:cBhvr>
                                        <p:cTn id="10" dur="1000"/>
                                        <p:tgtEl>
                                          <p:spTgt spid="117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78">
                                            <p:txEl>
                                              <p:pRg st="1" end="1"/>
                                            </p:txEl>
                                          </p:spTgt>
                                        </p:tgtEl>
                                        <p:attrNameLst>
                                          <p:attrName>style.visibility</p:attrName>
                                        </p:attrNameLst>
                                      </p:cBhvr>
                                      <p:to>
                                        <p:strVal val="visible"/>
                                      </p:to>
                                    </p:set>
                                    <p:animEffect filter="dissolve" transition="in">
                                      <p:cBhvr>
                                        <p:cTn id="15" dur="1000"/>
                                        <p:tgtEl>
                                          <p:spTgt spid="117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78">
                                            <p:txEl>
                                              <p:pRg st="2" end="2"/>
                                            </p:txEl>
                                          </p:spTgt>
                                        </p:tgtEl>
                                        <p:attrNameLst>
                                          <p:attrName>style.visibility</p:attrName>
                                        </p:attrNameLst>
                                      </p:cBhvr>
                                      <p:to>
                                        <p:strVal val="visible"/>
                                      </p:to>
                                    </p:set>
                                    <p:animEffect filter="dissolve" transition="in">
                                      <p:cBhvr>
                                        <p:cTn id="20" dur="1000"/>
                                        <p:tgtEl>
                                          <p:spTgt spid="117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78">
                                            <p:txEl>
                                              <p:pRg st="3" end="3"/>
                                            </p:txEl>
                                          </p:spTgt>
                                        </p:tgtEl>
                                        <p:attrNameLst>
                                          <p:attrName>style.visibility</p:attrName>
                                        </p:attrNameLst>
                                      </p:cBhvr>
                                      <p:to>
                                        <p:strVal val="visible"/>
                                      </p:to>
                                    </p:set>
                                    <p:animEffect filter="dissolve" transition="in">
                                      <p:cBhvr>
                                        <p:cTn id="25" dur="1000"/>
                                        <p:tgtEl>
                                          <p:spTgt spid="117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78">
                                            <p:txEl>
                                              <p:pRg st="4" end="4"/>
                                            </p:txEl>
                                          </p:spTgt>
                                        </p:tgtEl>
                                        <p:attrNameLst>
                                          <p:attrName>style.visibility</p:attrName>
                                        </p:attrNameLst>
                                      </p:cBhvr>
                                      <p:to>
                                        <p:strVal val="visible"/>
                                      </p:to>
                                    </p:set>
                                    <p:animEffect filter="dissolve" transition="in">
                                      <p:cBhvr>
                                        <p:cTn id="30" dur="1000"/>
                                        <p:tgtEl>
                                          <p:spTgt spid="117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78" grpId="1"/>
    </p:bldLst>
  </p:timing>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80" name="Forward Propagation"/>
          <p:cNvSpPr txBox="1"/>
          <p:nvPr>
            <p:ph type="title"/>
          </p:nvPr>
        </p:nvSpPr>
        <p:spPr>
          <a:prstGeom prst="rect">
            <a:avLst/>
          </a:prstGeom>
        </p:spPr>
        <p:txBody>
          <a:bodyPr/>
          <a:lstStyle/>
          <a:p>
            <a:pPr/>
            <a:r>
              <a:t>Forward Propagation</a:t>
            </a:r>
          </a:p>
        </p:txBody>
      </p:sp>
      <p:sp>
        <p:nvSpPr>
          <p:cNvPr id="1181" name="The output of a perceptron is determined by a sequence of steps:…"/>
          <p:cNvSpPr txBox="1"/>
          <p:nvPr>
            <p:ph type="body" idx="1"/>
          </p:nvPr>
        </p:nvSpPr>
        <p:spPr>
          <a:prstGeom prst="rect">
            <a:avLst/>
          </a:prstGeom>
        </p:spPr>
        <p:txBody>
          <a:bodyPr/>
          <a:lstStyle/>
          <a:p>
            <a:pPr>
              <a:spcBef>
                <a:spcPts val="2400"/>
              </a:spcBef>
            </a:pPr>
            <a:r>
              <a:t>The output of a perceptron is determined by a sequence of steps:</a:t>
            </a:r>
          </a:p>
          <a:p>
            <a:pPr lvl="1">
              <a:spcBef>
                <a:spcPts val="2400"/>
              </a:spcBef>
            </a:pPr>
            <a:r>
              <a:t>obtain the inputs</a:t>
            </a:r>
          </a:p>
          <a:p>
            <a:pPr lvl="1">
              <a:spcBef>
                <a:spcPts val="2400"/>
              </a:spcBef>
            </a:pPr>
            <a:r>
              <a:t>multiply the inputs by the respective weights</a:t>
            </a:r>
          </a:p>
          <a:p>
            <a:pPr lvl="1">
              <a:spcBef>
                <a:spcPts val="2400"/>
              </a:spcBef>
            </a:pPr>
            <a:r>
              <a:t>calculate output using the activation function</a:t>
            </a:r>
          </a:p>
          <a:p>
            <a:pPr>
              <a:spcBef>
                <a:spcPts val="2400"/>
              </a:spcBef>
            </a:pPr>
            <a:r>
              <a:t>To create a multi-layer perceptron, you can simply use the output of one layer as the input to the next one.</a:t>
            </a:r>
            <a:br/>
          </a:p>
          <a:p>
            <a:pPr>
              <a:spcBef>
                <a:spcPts val="2400"/>
              </a:spcBef>
            </a:pPr>
          </a:p>
          <a:p>
            <a:pPr>
              <a:spcBef>
                <a:spcPts val="2400"/>
              </a:spcBef>
            </a:pPr>
          </a:p>
          <a:p>
            <a:pPr>
              <a:spcBef>
                <a:spcPts val="2400"/>
              </a:spcBef>
            </a:pPr>
          </a:p>
          <a:p>
            <a:pPr>
              <a:spcBef>
                <a:spcPts val="2400"/>
              </a:spcBef>
            </a:pPr>
          </a:p>
          <a:p>
            <a:pPr>
              <a:spcBef>
                <a:spcPts val="2400"/>
              </a:spcBef>
            </a:pPr>
            <a:r>
              <a:t>But how can we propagate back the errors and update the weights?</a:t>
            </a:r>
          </a:p>
        </p:txBody>
      </p:sp>
      <p:sp>
        <p:nvSpPr>
          <p:cNvPr id="118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202" name="Group"/>
          <p:cNvGrpSpPr/>
          <p:nvPr/>
        </p:nvGrpSpPr>
        <p:grpSpPr>
          <a:xfrm>
            <a:off x="3428986" y="5578097"/>
            <a:ext cx="3377955" cy="3015341"/>
            <a:chOff x="0" y="0"/>
            <a:chExt cx="3377954" cy="3015340"/>
          </a:xfrm>
        </p:grpSpPr>
        <p:sp>
          <p:nvSpPr>
            <p:cNvPr id="1183" name="Circle"/>
            <p:cNvSpPr/>
            <p:nvPr/>
          </p:nvSpPr>
          <p:spPr>
            <a:xfrm>
              <a:off x="1547693" y="1282954"/>
              <a:ext cx="652575" cy="652575"/>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4" name="Line"/>
            <p:cNvSpPr/>
            <p:nvPr/>
          </p:nvSpPr>
          <p:spPr>
            <a:xfrm>
              <a:off x="312631" y="655051"/>
              <a:ext cx="1272394" cy="826303"/>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5" name="Line"/>
            <p:cNvSpPr/>
            <p:nvPr/>
          </p:nvSpPr>
          <p:spPr>
            <a:xfrm>
              <a:off x="313062" y="1227313"/>
              <a:ext cx="1237212" cy="353376"/>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6" name="Line"/>
            <p:cNvSpPr/>
            <p:nvPr/>
          </p:nvSpPr>
          <p:spPr>
            <a:xfrm flipV="1">
              <a:off x="309236" y="1679309"/>
              <a:ext cx="1252811" cy="6947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7" name="Line"/>
            <p:cNvSpPr/>
            <p:nvPr/>
          </p:nvSpPr>
          <p:spPr>
            <a:xfrm flipV="1">
              <a:off x="311201" y="1805657"/>
              <a:ext cx="1283352" cy="114650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8" name="Line"/>
            <p:cNvSpPr/>
            <p:nvPr/>
          </p:nvSpPr>
          <p:spPr>
            <a:xfrm flipV="1">
              <a:off x="2193178" y="1579779"/>
              <a:ext cx="937502"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89" name="Image" descr="Image"/>
            <p:cNvPicPr>
              <a:picLocks noChangeAspect="1"/>
            </p:cNvPicPr>
            <p:nvPr/>
          </p:nvPicPr>
          <p:blipFill>
            <a:blip r:embed="rId2">
              <a:extLst/>
            </a:blip>
            <a:stretch>
              <a:fillRect/>
            </a:stretch>
          </p:blipFill>
          <p:spPr>
            <a:xfrm>
              <a:off x="79340" y="571659"/>
              <a:ext cx="182483" cy="134879"/>
            </a:xfrm>
            <a:prstGeom prst="rect">
              <a:avLst/>
            </a:prstGeom>
            <a:ln w="3175" cap="flat">
              <a:noFill/>
              <a:miter lim="400000"/>
            </a:ln>
            <a:effectLst/>
          </p:spPr>
        </p:pic>
        <p:pic>
          <p:nvPicPr>
            <p:cNvPr id="1190" name="Image" descr="Image"/>
            <p:cNvPicPr>
              <a:picLocks noChangeAspect="1"/>
            </p:cNvPicPr>
            <p:nvPr/>
          </p:nvPicPr>
          <p:blipFill>
            <a:blip r:embed="rId3">
              <a:extLst/>
            </a:blip>
            <a:stretch>
              <a:fillRect/>
            </a:stretch>
          </p:blipFill>
          <p:spPr>
            <a:xfrm>
              <a:off x="71406" y="1140326"/>
              <a:ext cx="190417" cy="134879"/>
            </a:xfrm>
            <a:prstGeom prst="rect">
              <a:avLst/>
            </a:prstGeom>
            <a:ln w="3175" cap="flat">
              <a:noFill/>
              <a:miter lim="400000"/>
            </a:ln>
            <a:effectLst/>
          </p:spPr>
        </p:pic>
        <p:pic>
          <p:nvPicPr>
            <p:cNvPr id="1191" name="Image" descr="Image"/>
            <p:cNvPicPr>
              <a:picLocks noChangeAspect="1"/>
            </p:cNvPicPr>
            <p:nvPr/>
          </p:nvPicPr>
          <p:blipFill>
            <a:blip r:embed="rId4">
              <a:extLst/>
            </a:blip>
            <a:stretch>
              <a:fillRect/>
            </a:stretch>
          </p:blipFill>
          <p:spPr>
            <a:xfrm>
              <a:off x="71406" y="1708992"/>
              <a:ext cx="190417" cy="134880"/>
            </a:xfrm>
            <a:prstGeom prst="rect">
              <a:avLst/>
            </a:prstGeom>
            <a:ln w="3175" cap="flat">
              <a:noFill/>
              <a:miter lim="400000"/>
            </a:ln>
            <a:effectLst/>
          </p:spPr>
        </p:pic>
        <p:pic>
          <p:nvPicPr>
            <p:cNvPr id="1192" name="Image" descr="Image"/>
            <p:cNvPicPr>
              <a:picLocks noChangeAspect="1"/>
            </p:cNvPicPr>
            <p:nvPr/>
          </p:nvPicPr>
          <p:blipFill>
            <a:blip r:embed="rId5">
              <a:extLst/>
            </a:blip>
            <a:srcRect l="0" t="0" r="0" b="0"/>
            <a:stretch>
              <a:fillRect/>
            </a:stretch>
          </p:blipFill>
          <p:spPr>
            <a:xfrm>
              <a:off x="0" y="2880461"/>
              <a:ext cx="261823" cy="134880"/>
            </a:xfrm>
            <a:prstGeom prst="rect">
              <a:avLst/>
            </a:prstGeom>
            <a:ln w="3175" cap="flat">
              <a:noFill/>
              <a:miter lim="400000"/>
            </a:ln>
            <a:effectLst/>
          </p:spPr>
        </p:pic>
        <p:pic>
          <p:nvPicPr>
            <p:cNvPr id="1193" name="Image" descr="Image"/>
            <p:cNvPicPr>
              <a:picLocks noChangeAspect="1"/>
            </p:cNvPicPr>
            <p:nvPr/>
          </p:nvPicPr>
          <p:blipFill>
            <a:blip r:embed="rId6">
              <a:extLst/>
            </a:blip>
            <a:stretch>
              <a:fillRect/>
            </a:stretch>
          </p:blipFill>
          <p:spPr>
            <a:xfrm rot="1980000">
              <a:off x="810965" y="887492"/>
              <a:ext cx="293560" cy="158682"/>
            </a:xfrm>
            <a:prstGeom prst="rect">
              <a:avLst/>
            </a:prstGeom>
            <a:ln w="3175" cap="flat">
              <a:noFill/>
              <a:miter lim="400000"/>
            </a:ln>
            <a:effectLst/>
          </p:spPr>
        </p:pic>
        <p:pic>
          <p:nvPicPr>
            <p:cNvPr id="1194" name="Image" descr="Image"/>
            <p:cNvPicPr>
              <a:picLocks noChangeAspect="1"/>
            </p:cNvPicPr>
            <p:nvPr/>
          </p:nvPicPr>
          <p:blipFill>
            <a:blip r:embed="rId7">
              <a:extLst/>
            </a:blip>
            <a:srcRect l="0" t="0" r="0" b="0"/>
            <a:stretch>
              <a:fillRect/>
            </a:stretch>
          </p:blipFill>
          <p:spPr>
            <a:xfrm rot="780000">
              <a:off x="810965" y="1277168"/>
              <a:ext cx="293560" cy="158682"/>
            </a:xfrm>
            <a:prstGeom prst="rect">
              <a:avLst/>
            </a:prstGeom>
            <a:ln w="3175" cap="flat">
              <a:noFill/>
              <a:miter lim="400000"/>
            </a:ln>
            <a:effectLst/>
          </p:spPr>
        </p:pic>
        <p:pic>
          <p:nvPicPr>
            <p:cNvPr id="1195" name="Image" descr="Image"/>
            <p:cNvPicPr>
              <a:picLocks noChangeAspect="0"/>
            </p:cNvPicPr>
            <p:nvPr/>
          </p:nvPicPr>
          <p:blipFill>
            <a:blip r:embed="rId8">
              <a:extLst/>
            </a:blip>
            <a:stretch>
              <a:fillRect/>
            </a:stretch>
          </p:blipFill>
          <p:spPr>
            <a:xfrm rot="21174000">
              <a:off x="810965" y="1580033"/>
              <a:ext cx="293560" cy="158682"/>
            </a:xfrm>
            <a:prstGeom prst="rect">
              <a:avLst/>
            </a:prstGeom>
            <a:ln w="3175" cap="flat">
              <a:noFill/>
              <a:miter lim="400000"/>
            </a:ln>
            <a:effectLst/>
          </p:spPr>
        </p:pic>
        <p:pic>
          <p:nvPicPr>
            <p:cNvPr id="1196" name="Image" descr="Image"/>
            <p:cNvPicPr>
              <a:picLocks noChangeAspect="1"/>
            </p:cNvPicPr>
            <p:nvPr/>
          </p:nvPicPr>
          <p:blipFill>
            <a:blip r:embed="rId9">
              <a:extLst/>
            </a:blip>
            <a:stretch>
              <a:fillRect/>
            </a:stretch>
          </p:blipFill>
          <p:spPr>
            <a:xfrm rot="19092001">
              <a:off x="779229" y="2152127"/>
              <a:ext cx="357032" cy="158682"/>
            </a:xfrm>
            <a:prstGeom prst="rect">
              <a:avLst/>
            </a:prstGeom>
            <a:ln w="3175" cap="flat">
              <a:noFill/>
              <a:miter lim="400000"/>
            </a:ln>
            <a:effectLst/>
          </p:spPr>
        </p:pic>
        <p:pic>
          <p:nvPicPr>
            <p:cNvPr id="1197" name="Image" descr="Image"/>
            <p:cNvPicPr>
              <a:picLocks noChangeAspect="1"/>
            </p:cNvPicPr>
            <p:nvPr/>
          </p:nvPicPr>
          <p:blipFill>
            <a:blip r:embed="rId10">
              <a:extLst/>
            </a:blip>
            <a:stretch>
              <a:fillRect/>
            </a:stretch>
          </p:blipFill>
          <p:spPr>
            <a:xfrm>
              <a:off x="3203405" y="1500439"/>
              <a:ext cx="174550" cy="158682"/>
            </a:xfrm>
            <a:prstGeom prst="rect">
              <a:avLst/>
            </a:prstGeom>
            <a:ln w="3175" cap="flat">
              <a:noFill/>
              <a:miter lim="400000"/>
            </a:ln>
            <a:effectLst/>
          </p:spPr>
        </p:pic>
        <p:sp>
          <p:nvSpPr>
            <p:cNvPr id="1198" name="Line"/>
            <p:cNvSpPr/>
            <p:nvPr/>
          </p:nvSpPr>
          <p:spPr>
            <a:xfrm>
              <a:off x="326844" y="147361"/>
              <a:ext cx="1340330" cy="1211655"/>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99" name="Image" descr="Image"/>
            <p:cNvPicPr>
              <a:picLocks noChangeAspect="1"/>
            </p:cNvPicPr>
            <p:nvPr/>
          </p:nvPicPr>
          <p:blipFill>
            <a:blip r:embed="rId11">
              <a:extLst/>
            </a:blip>
            <a:stretch>
              <a:fillRect/>
            </a:stretch>
          </p:blipFill>
          <p:spPr>
            <a:xfrm rot="2526000">
              <a:off x="847569" y="559758"/>
              <a:ext cx="293560" cy="158682"/>
            </a:xfrm>
            <a:prstGeom prst="rect">
              <a:avLst/>
            </a:prstGeom>
            <a:ln w="3175" cap="flat">
              <a:noFill/>
              <a:miter lim="400000"/>
            </a:ln>
            <a:effectLst/>
          </p:spPr>
        </p:pic>
        <p:pic>
          <p:nvPicPr>
            <p:cNvPr id="1200" name="Image" descr="Image"/>
            <p:cNvPicPr>
              <a:picLocks noChangeAspect="1"/>
            </p:cNvPicPr>
            <p:nvPr/>
          </p:nvPicPr>
          <p:blipFill>
            <a:blip r:embed="rId12">
              <a:extLst/>
            </a:blip>
            <a:stretch>
              <a:fillRect/>
            </a:stretch>
          </p:blipFill>
          <p:spPr>
            <a:xfrm>
              <a:off x="182482" y="0"/>
              <a:ext cx="79341" cy="142813"/>
            </a:xfrm>
            <a:prstGeom prst="rect">
              <a:avLst/>
            </a:prstGeom>
            <a:ln w="3175" cap="flat">
              <a:noFill/>
              <a:miter lim="400000"/>
            </a:ln>
            <a:effectLst/>
          </p:spPr>
        </p:pic>
        <p:pic>
          <p:nvPicPr>
            <p:cNvPr id="1201" name="Image" descr="Image"/>
            <p:cNvPicPr>
              <a:picLocks noChangeAspect="1"/>
            </p:cNvPicPr>
            <p:nvPr/>
          </p:nvPicPr>
          <p:blipFill>
            <a:blip r:embed="rId13">
              <a:extLst/>
            </a:blip>
            <a:stretch>
              <a:fillRect/>
            </a:stretch>
          </p:blipFill>
          <p:spPr>
            <a:xfrm>
              <a:off x="1580421" y="1474363"/>
              <a:ext cx="602987" cy="222153"/>
            </a:xfrm>
            <a:prstGeom prst="rect">
              <a:avLst/>
            </a:prstGeom>
            <a:ln w="3175" cap="flat">
              <a:noFill/>
              <a:miter lim="400000"/>
            </a:ln>
            <a:effectLst/>
          </p:spPr>
        </p:pic>
      </p:grpSp>
      <p:grpSp>
        <p:nvGrpSpPr>
          <p:cNvPr id="1221" name="Group"/>
          <p:cNvGrpSpPr/>
          <p:nvPr/>
        </p:nvGrpSpPr>
        <p:grpSpPr>
          <a:xfrm>
            <a:off x="6600111" y="5442815"/>
            <a:ext cx="2975704" cy="2903920"/>
            <a:chOff x="0" y="0"/>
            <a:chExt cx="2975702" cy="2903918"/>
          </a:xfrm>
        </p:grpSpPr>
        <p:sp>
          <p:nvSpPr>
            <p:cNvPr id="1203" name="Circle"/>
            <p:cNvSpPr/>
            <p:nvPr/>
          </p:nvSpPr>
          <p:spPr>
            <a:xfrm>
              <a:off x="1466317" y="1206655"/>
              <a:ext cx="625368" cy="625367"/>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4" name="Line"/>
            <p:cNvSpPr/>
            <p:nvPr/>
          </p:nvSpPr>
          <p:spPr>
            <a:xfrm>
              <a:off x="275144" y="627741"/>
              <a:ext cx="1219345" cy="791852"/>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5" name="Line"/>
            <p:cNvSpPr/>
            <p:nvPr/>
          </p:nvSpPr>
          <p:spPr>
            <a:xfrm>
              <a:off x="275557" y="1176143"/>
              <a:ext cx="1185630" cy="338643"/>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6" name="Line"/>
            <p:cNvSpPr/>
            <p:nvPr/>
          </p:nvSpPr>
          <p:spPr>
            <a:xfrm flipV="1">
              <a:off x="271891" y="1609296"/>
              <a:ext cx="1200578" cy="6657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7" name="Line"/>
            <p:cNvSpPr/>
            <p:nvPr/>
          </p:nvSpPr>
          <p:spPr>
            <a:xfrm flipV="1">
              <a:off x="273773" y="1730375"/>
              <a:ext cx="1229847" cy="109870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8" name="Line"/>
            <p:cNvSpPr/>
            <p:nvPr/>
          </p:nvSpPr>
          <p:spPr>
            <a:xfrm flipV="1">
              <a:off x="2077287" y="1513915"/>
              <a:ext cx="898416"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9" name="Line"/>
            <p:cNvSpPr/>
            <p:nvPr/>
          </p:nvSpPr>
          <p:spPr>
            <a:xfrm>
              <a:off x="288765" y="141217"/>
              <a:ext cx="1284448" cy="1161138"/>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210" name="Image" descr="Image"/>
            <p:cNvPicPr>
              <a:picLocks noChangeAspect="1"/>
            </p:cNvPicPr>
            <p:nvPr/>
          </p:nvPicPr>
          <p:blipFill>
            <a:blip r:embed="rId12">
              <a:extLst/>
            </a:blip>
            <a:stretch>
              <a:fillRect/>
            </a:stretch>
          </p:blipFill>
          <p:spPr>
            <a:xfrm>
              <a:off x="150421" y="0"/>
              <a:ext cx="76034" cy="136859"/>
            </a:xfrm>
            <a:prstGeom prst="rect">
              <a:avLst/>
            </a:prstGeom>
            <a:ln w="3175" cap="flat">
              <a:noFill/>
              <a:miter lim="400000"/>
            </a:ln>
            <a:effectLst/>
          </p:spPr>
        </p:pic>
        <p:pic>
          <p:nvPicPr>
            <p:cNvPr id="1211" name="Image" descr="Image"/>
            <p:cNvPicPr>
              <a:picLocks noChangeAspect="1"/>
            </p:cNvPicPr>
            <p:nvPr/>
          </p:nvPicPr>
          <p:blipFill>
            <a:blip r:embed="rId14">
              <a:extLst/>
            </a:blip>
            <a:srcRect l="0" t="0" r="20085" b="0"/>
            <a:stretch>
              <a:fillRect/>
            </a:stretch>
          </p:blipFill>
          <p:spPr>
            <a:xfrm rot="2526000">
              <a:off x="760978" y="495824"/>
              <a:ext cx="279401" cy="152401"/>
            </a:xfrm>
            <a:prstGeom prst="rect">
              <a:avLst/>
            </a:prstGeom>
            <a:ln w="3175" cap="flat">
              <a:noFill/>
              <a:miter lim="400000"/>
            </a:ln>
            <a:effectLst/>
          </p:spPr>
        </p:pic>
        <p:pic>
          <p:nvPicPr>
            <p:cNvPr id="1212" name="Image" descr="Image"/>
            <p:cNvPicPr>
              <a:picLocks noChangeAspect="1"/>
            </p:cNvPicPr>
            <p:nvPr/>
          </p:nvPicPr>
          <p:blipFill>
            <a:blip r:embed="rId15">
              <a:extLst/>
            </a:blip>
            <a:stretch>
              <a:fillRect/>
            </a:stretch>
          </p:blipFill>
          <p:spPr>
            <a:xfrm rot="1980000">
              <a:off x="705816" y="815234"/>
              <a:ext cx="279401" cy="121791"/>
            </a:xfrm>
            <a:prstGeom prst="rect">
              <a:avLst/>
            </a:prstGeom>
            <a:ln w="3175" cap="flat">
              <a:noFill/>
              <a:miter lim="400000"/>
            </a:ln>
            <a:effectLst/>
          </p:spPr>
        </p:pic>
        <p:pic>
          <p:nvPicPr>
            <p:cNvPr id="1213" name="Image" descr="Image"/>
            <p:cNvPicPr>
              <a:picLocks noChangeAspect="0"/>
            </p:cNvPicPr>
            <p:nvPr/>
          </p:nvPicPr>
          <p:blipFill>
            <a:blip r:embed="rId16">
              <a:extLst/>
            </a:blip>
            <a:srcRect l="0" t="0" r="0" b="0"/>
            <a:stretch>
              <a:fillRect/>
            </a:stretch>
          </p:blipFill>
          <p:spPr>
            <a:xfrm rot="780000">
              <a:off x="656387" y="1165068"/>
              <a:ext cx="273425" cy="152401"/>
            </a:xfrm>
            <a:prstGeom prst="rect">
              <a:avLst/>
            </a:prstGeom>
            <a:ln w="3175" cap="flat">
              <a:noFill/>
              <a:miter lim="400000"/>
            </a:ln>
            <a:effectLst/>
          </p:spPr>
        </p:pic>
        <p:pic>
          <p:nvPicPr>
            <p:cNvPr id="1214" name="Image" descr="Image"/>
            <p:cNvPicPr>
              <a:picLocks noChangeAspect="0"/>
            </p:cNvPicPr>
            <p:nvPr/>
          </p:nvPicPr>
          <p:blipFill>
            <a:blip r:embed="rId17">
              <a:extLst/>
            </a:blip>
            <a:srcRect l="0" t="0" r="0" b="0"/>
            <a:stretch>
              <a:fillRect/>
            </a:stretch>
          </p:blipFill>
          <p:spPr>
            <a:xfrm rot="21174000">
              <a:off x="651371" y="1498783"/>
              <a:ext cx="292101" cy="152401"/>
            </a:xfrm>
            <a:prstGeom prst="rect">
              <a:avLst/>
            </a:prstGeom>
            <a:ln w="3175" cap="flat">
              <a:noFill/>
              <a:miter lim="400000"/>
            </a:ln>
            <a:effectLst/>
          </p:spPr>
        </p:pic>
        <p:pic>
          <p:nvPicPr>
            <p:cNvPr id="1215" name="Image" descr="Image"/>
            <p:cNvPicPr>
              <a:picLocks noChangeAspect="0"/>
            </p:cNvPicPr>
            <p:nvPr/>
          </p:nvPicPr>
          <p:blipFill>
            <a:blip r:embed="rId18">
              <a:extLst/>
            </a:blip>
            <a:stretch>
              <a:fillRect/>
            </a:stretch>
          </p:blipFill>
          <p:spPr>
            <a:xfrm rot="19092001">
              <a:off x="647060" y="2126524"/>
              <a:ext cx="292101" cy="149755"/>
            </a:xfrm>
            <a:prstGeom prst="rect">
              <a:avLst/>
            </a:prstGeom>
            <a:ln w="3175" cap="flat">
              <a:noFill/>
              <a:miter lim="400000"/>
            </a:ln>
            <a:effectLst/>
          </p:spPr>
        </p:pic>
        <p:pic>
          <p:nvPicPr>
            <p:cNvPr id="1216" name="Image" descr="Image"/>
            <p:cNvPicPr>
              <a:picLocks noChangeAspect="0"/>
            </p:cNvPicPr>
            <p:nvPr/>
          </p:nvPicPr>
          <p:blipFill>
            <a:blip r:embed="rId19">
              <a:extLst/>
            </a:blip>
            <a:stretch>
              <a:fillRect/>
            </a:stretch>
          </p:blipFill>
          <p:spPr>
            <a:xfrm>
              <a:off x="2444317" y="1336588"/>
              <a:ext cx="164354" cy="154518"/>
            </a:xfrm>
            <a:prstGeom prst="rect">
              <a:avLst/>
            </a:prstGeom>
            <a:ln w="3175" cap="flat">
              <a:noFill/>
              <a:miter lim="400000"/>
            </a:ln>
            <a:effectLst/>
          </p:spPr>
        </p:pic>
        <p:pic>
          <p:nvPicPr>
            <p:cNvPr id="1217" name="Image" descr="Image"/>
            <p:cNvPicPr>
              <a:picLocks noChangeAspect="0"/>
            </p:cNvPicPr>
            <p:nvPr/>
          </p:nvPicPr>
          <p:blipFill>
            <a:blip r:embed="rId20">
              <a:extLst/>
            </a:blip>
            <a:stretch>
              <a:fillRect/>
            </a:stretch>
          </p:blipFill>
          <p:spPr>
            <a:xfrm>
              <a:off x="1480550" y="1407917"/>
              <a:ext cx="596901" cy="222843"/>
            </a:xfrm>
            <a:prstGeom prst="rect">
              <a:avLst/>
            </a:prstGeom>
            <a:ln w="3175" cap="flat">
              <a:noFill/>
              <a:miter lim="400000"/>
            </a:ln>
            <a:effectLst/>
          </p:spPr>
        </p:pic>
        <p:pic>
          <p:nvPicPr>
            <p:cNvPr id="1218" name="Image" descr="Image"/>
            <p:cNvPicPr>
              <a:picLocks noChangeAspect="1"/>
            </p:cNvPicPr>
            <p:nvPr/>
          </p:nvPicPr>
          <p:blipFill>
            <a:blip r:embed="rId21">
              <a:extLst/>
            </a:blip>
            <a:stretch>
              <a:fillRect/>
            </a:stretch>
          </p:blipFill>
          <p:spPr>
            <a:xfrm>
              <a:off x="48168" y="519364"/>
              <a:ext cx="206829" cy="152401"/>
            </a:xfrm>
            <a:prstGeom prst="rect">
              <a:avLst/>
            </a:prstGeom>
            <a:ln w="3175" cap="flat">
              <a:noFill/>
              <a:miter lim="400000"/>
            </a:ln>
            <a:effectLst/>
          </p:spPr>
        </p:pic>
        <p:pic>
          <p:nvPicPr>
            <p:cNvPr id="1219" name="Image" descr="Image"/>
            <p:cNvPicPr>
              <a:picLocks noChangeAspect="1"/>
            </p:cNvPicPr>
            <p:nvPr/>
          </p:nvPicPr>
          <p:blipFill>
            <a:blip r:embed="rId22">
              <a:extLst/>
            </a:blip>
            <a:stretch>
              <a:fillRect/>
            </a:stretch>
          </p:blipFill>
          <p:spPr>
            <a:xfrm>
              <a:off x="0" y="1058713"/>
              <a:ext cx="206829" cy="152401"/>
            </a:xfrm>
            <a:prstGeom prst="rect">
              <a:avLst/>
            </a:prstGeom>
            <a:ln w="3175" cap="flat">
              <a:noFill/>
              <a:miter lim="400000"/>
            </a:ln>
            <a:effectLst/>
          </p:spPr>
        </p:pic>
        <p:pic>
          <p:nvPicPr>
            <p:cNvPr id="1220" name="Image" descr="Image"/>
            <p:cNvPicPr>
              <a:picLocks noChangeAspect="1"/>
            </p:cNvPicPr>
            <p:nvPr/>
          </p:nvPicPr>
          <p:blipFill>
            <a:blip r:embed="rId23">
              <a:extLst/>
            </a:blip>
            <a:srcRect l="0" t="0" r="0" b="0"/>
            <a:stretch>
              <a:fillRect/>
            </a:stretch>
          </p:blipFill>
          <p:spPr>
            <a:xfrm>
              <a:off x="10068" y="2758357"/>
              <a:ext cx="270329" cy="145562"/>
            </a:xfrm>
            <a:prstGeom prst="rect">
              <a:avLst/>
            </a:prstGeom>
            <a:ln w="3175"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81">
                                            <p:bg/>
                                          </p:spTgt>
                                        </p:tgtEl>
                                        <p:attrNameLst>
                                          <p:attrName>style.visibility</p:attrName>
                                        </p:attrNameLst>
                                      </p:cBhvr>
                                      <p:to>
                                        <p:strVal val="visible"/>
                                      </p:to>
                                    </p:set>
                                    <p:animEffect filter="dissolve" transition="in">
                                      <p:cBhvr>
                                        <p:cTn id="7" dur="1000"/>
                                        <p:tgtEl>
                                          <p:spTgt spid="1181">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81">
                                            <p:txEl>
                                              <p:pRg st="0" end="0"/>
                                            </p:txEl>
                                          </p:spTgt>
                                        </p:tgtEl>
                                        <p:attrNameLst>
                                          <p:attrName>style.visibility</p:attrName>
                                        </p:attrNameLst>
                                      </p:cBhvr>
                                      <p:to>
                                        <p:strVal val="visible"/>
                                      </p:to>
                                    </p:set>
                                    <p:animEffect filter="dissolve" transition="in">
                                      <p:cBhvr>
                                        <p:cTn id="10" dur="1000"/>
                                        <p:tgtEl>
                                          <p:spTgt spid="118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81">
                                            <p:txEl>
                                              <p:pRg st="1" end="1"/>
                                            </p:txEl>
                                          </p:spTgt>
                                        </p:tgtEl>
                                        <p:attrNameLst>
                                          <p:attrName>style.visibility</p:attrName>
                                        </p:attrNameLst>
                                      </p:cBhvr>
                                      <p:to>
                                        <p:strVal val="visible"/>
                                      </p:to>
                                    </p:set>
                                    <p:animEffect filter="dissolve" transition="in">
                                      <p:cBhvr>
                                        <p:cTn id="15" dur="1000"/>
                                        <p:tgtEl>
                                          <p:spTgt spid="118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81">
                                            <p:txEl>
                                              <p:pRg st="2" end="2"/>
                                            </p:txEl>
                                          </p:spTgt>
                                        </p:tgtEl>
                                        <p:attrNameLst>
                                          <p:attrName>style.visibility</p:attrName>
                                        </p:attrNameLst>
                                      </p:cBhvr>
                                      <p:to>
                                        <p:strVal val="visible"/>
                                      </p:to>
                                    </p:set>
                                    <p:animEffect filter="dissolve" transition="in">
                                      <p:cBhvr>
                                        <p:cTn id="20" dur="1000"/>
                                        <p:tgtEl>
                                          <p:spTgt spid="118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81">
                                            <p:txEl>
                                              <p:pRg st="3" end="3"/>
                                            </p:txEl>
                                          </p:spTgt>
                                        </p:tgtEl>
                                        <p:attrNameLst>
                                          <p:attrName>style.visibility</p:attrName>
                                        </p:attrNameLst>
                                      </p:cBhvr>
                                      <p:to>
                                        <p:strVal val="visible"/>
                                      </p:to>
                                    </p:set>
                                    <p:animEffect filter="dissolve" transition="in">
                                      <p:cBhvr>
                                        <p:cTn id="25" dur="1000"/>
                                        <p:tgtEl>
                                          <p:spTgt spid="118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81">
                                            <p:txEl>
                                              <p:pRg st="4" end="4"/>
                                            </p:txEl>
                                          </p:spTgt>
                                        </p:tgtEl>
                                        <p:attrNameLst>
                                          <p:attrName>style.visibility</p:attrName>
                                        </p:attrNameLst>
                                      </p:cBhvr>
                                      <p:to>
                                        <p:strVal val="visible"/>
                                      </p:to>
                                    </p:set>
                                    <p:animEffect filter="dissolve" transition="in">
                                      <p:cBhvr>
                                        <p:cTn id="30" dur="1000"/>
                                        <p:tgtEl>
                                          <p:spTgt spid="1181">
                                            <p:txEl>
                                              <p:pRg st="4" end="4"/>
                                            </p:txEl>
                                          </p:spTgt>
                                        </p:tgtEl>
                                      </p:cBhvr>
                                    </p:animEffect>
                                  </p:childTnLst>
                                </p:cTn>
                              </p:par>
                            </p:childTnLst>
                          </p:cTn>
                        </p:par>
                        <p:par>
                          <p:cTn id="31" fill="hold">
                            <p:stCondLst>
                              <p:cond delay="1000"/>
                            </p:stCondLst>
                            <p:childTnLst>
                              <p:par>
                                <p:cTn id="32" presetClass="entr" nodeType="afterEffect" presetSubtype="8" presetID="22" grpId="2" fill="hold">
                                  <p:stCondLst>
                                    <p:cond delay="0"/>
                                  </p:stCondLst>
                                  <p:iterate type="el" backwards="0">
                                    <p:tmAbs val="0"/>
                                  </p:iterate>
                                  <p:childTnLst>
                                    <p:set>
                                      <p:cBhvr>
                                        <p:cTn id="33" fill="hold"/>
                                        <p:tgtEl>
                                          <p:spTgt spid="1202"/>
                                        </p:tgtEl>
                                        <p:attrNameLst>
                                          <p:attrName>style.visibility</p:attrName>
                                        </p:attrNameLst>
                                      </p:cBhvr>
                                      <p:to>
                                        <p:strVal val="visible"/>
                                      </p:to>
                                    </p:set>
                                    <p:animEffect filter="wipe(left)" transition="in">
                                      <p:cBhvr>
                                        <p:cTn id="34" dur="1000"/>
                                        <p:tgtEl>
                                          <p:spTgt spid="1202"/>
                                        </p:tgtEl>
                                      </p:cBhvr>
                                    </p:animEffect>
                                  </p:childTnLst>
                                </p:cTn>
                              </p:par>
                            </p:childTnLst>
                          </p:cTn>
                        </p:par>
                        <p:par>
                          <p:cTn id="35" fill="hold">
                            <p:stCondLst>
                              <p:cond delay="2000"/>
                            </p:stCondLst>
                            <p:childTnLst>
                              <p:par>
                                <p:cTn id="36" presetClass="entr" nodeType="afterEffect" presetID="9" grpId="1" fill="hold">
                                  <p:stCondLst>
                                    <p:cond delay="0"/>
                                  </p:stCondLst>
                                  <p:iterate type="el" backwards="0">
                                    <p:tmAbs val="0"/>
                                  </p:iterate>
                                  <p:childTnLst>
                                    <p:set>
                                      <p:cBhvr>
                                        <p:cTn id="37" fill="hold"/>
                                        <p:tgtEl>
                                          <p:spTgt spid="1181">
                                            <p:txEl>
                                              <p:pRg st="5" end="5"/>
                                            </p:txEl>
                                          </p:spTgt>
                                        </p:tgtEl>
                                        <p:attrNameLst>
                                          <p:attrName>style.visibility</p:attrName>
                                        </p:attrNameLst>
                                      </p:cBhvr>
                                      <p:to>
                                        <p:strVal val="visible"/>
                                      </p:to>
                                    </p:set>
                                    <p:animEffect filter="dissolve" transition="in">
                                      <p:cBhvr>
                                        <p:cTn id="38" dur="1000"/>
                                        <p:tgtEl>
                                          <p:spTgt spid="1181">
                                            <p:txEl>
                                              <p:pRg st="5" end="5"/>
                                            </p:txEl>
                                          </p:spTgt>
                                        </p:tgtEl>
                                      </p:cBhvr>
                                    </p:animEffect>
                                  </p:childTnLst>
                                </p:cTn>
                              </p:par>
                            </p:childTnLst>
                          </p:cTn>
                        </p:par>
                        <p:par>
                          <p:cTn id="39" fill="hold">
                            <p:stCondLst>
                              <p:cond delay="3000"/>
                            </p:stCondLst>
                            <p:childTnLst>
                              <p:par>
                                <p:cTn id="40" presetClass="entr" nodeType="afterEffect" presetID="9" grpId="1" fill="hold">
                                  <p:stCondLst>
                                    <p:cond delay="0"/>
                                  </p:stCondLst>
                                  <p:iterate type="el" backwards="0">
                                    <p:tmAbs val="0"/>
                                  </p:iterate>
                                  <p:childTnLst>
                                    <p:set>
                                      <p:cBhvr>
                                        <p:cTn id="41" fill="hold"/>
                                        <p:tgtEl>
                                          <p:spTgt spid="1181">
                                            <p:txEl>
                                              <p:pRg st="6" end="6"/>
                                            </p:txEl>
                                          </p:spTgt>
                                        </p:tgtEl>
                                        <p:attrNameLst>
                                          <p:attrName>style.visibility</p:attrName>
                                        </p:attrNameLst>
                                      </p:cBhvr>
                                      <p:to>
                                        <p:strVal val="visible"/>
                                      </p:to>
                                    </p:set>
                                    <p:animEffect filter="dissolve" transition="in">
                                      <p:cBhvr>
                                        <p:cTn id="42" dur="1000"/>
                                        <p:tgtEl>
                                          <p:spTgt spid="118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3" fill="hold">
                                  <p:stCondLst>
                                    <p:cond delay="0"/>
                                  </p:stCondLst>
                                  <p:iterate type="el" backwards="0">
                                    <p:tmAbs val="0"/>
                                  </p:iterate>
                                  <p:childTnLst>
                                    <p:set>
                                      <p:cBhvr>
                                        <p:cTn id="46" fill="hold"/>
                                        <p:tgtEl>
                                          <p:spTgt spid="1221"/>
                                        </p:tgtEl>
                                        <p:attrNameLst>
                                          <p:attrName>style.visibility</p:attrName>
                                        </p:attrNameLst>
                                      </p:cBhvr>
                                      <p:to>
                                        <p:strVal val="visible"/>
                                      </p:to>
                                    </p:set>
                                    <p:animEffect filter="wipe(left)" transition="in">
                                      <p:cBhvr>
                                        <p:cTn id="47" dur="1000"/>
                                        <p:tgtEl>
                                          <p:spTgt spid="1221"/>
                                        </p:tgtEl>
                                      </p:cBhvr>
                                    </p:animEffect>
                                  </p:childTnLst>
                                </p:cTn>
                              </p:par>
                            </p:childTnLst>
                          </p:cTn>
                        </p:par>
                        <p:par>
                          <p:cTn id="48" fill="hold">
                            <p:stCondLst>
                              <p:cond delay="1000"/>
                            </p:stCondLst>
                            <p:childTnLst>
                              <p:par>
                                <p:cTn id="49" presetClass="entr" nodeType="afterEffect" presetID="9" grpId="1" fill="hold">
                                  <p:stCondLst>
                                    <p:cond delay="0"/>
                                  </p:stCondLst>
                                  <p:iterate type="el" backwards="0">
                                    <p:tmAbs val="0"/>
                                  </p:iterate>
                                  <p:childTnLst>
                                    <p:set>
                                      <p:cBhvr>
                                        <p:cTn id="50" fill="hold"/>
                                        <p:tgtEl>
                                          <p:spTgt spid="1181">
                                            <p:txEl>
                                              <p:pRg st="7" end="7"/>
                                            </p:txEl>
                                          </p:spTgt>
                                        </p:tgtEl>
                                        <p:attrNameLst>
                                          <p:attrName>style.visibility</p:attrName>
                                        </p:attrNameLst>
                                      </p:cBhvr>
                                      <p:to>
                                        <p:strVal val="visible"/>
                                      </p:to>
                                    </p:set>
                                    <p:animEffect filter="dissolve" transition="in">
                                      <p:cBhvr>
                                        <p:cTn id="51" dur="1000"/>
                                        <p:tgtEl>
                                          <p:spTgt spid="1181">
                                            <p:txEl>
                                              <p:pRg st="7" end="7"/>
                                            </p:txEl>
                                          </p:spTgt>
                                        </p:tgtEl>
                                      </p:cBhvr>
                                    </p:animEffect>
                                  </p:childTnLst>
                                </p:cTn>
                              </p:par>
                            </p:childTnLst>
                          </p:cTn>
                        </p:par>
                        <p:par>
                          <p:cTn id="52" fill="hold">
                            <p:stCondLst>
                              <p:cond delay="2000"/>
                            </p:stCondLst>
                            <p:childTnLst>
                              <p:par>
                                <p:cTn id="53" presetClass="entr" nodeType="afterEffect" presetID="9" grpId="1" fill="hold">
                                  <p:stCondLst>
                                    <p:cond delay="0"/>
                                  </p:stCondLst>
                                  <p:iterate type="el" backwards="0">
                                    <p:tmAbs val="0"/>
                                  </p:iterate>
                                  <p:childTnLst>
                                    <p:set>
                                      <p:cBhvr>
                                        <p:cTn id="54" fill="hold"/>
                                        <p:tgtEl>
                                          <p:spTgt spid="1181">
                                            <p:txEl>
                                              <p:pRg st="8" end="8"/>
                                            </p:txEl>
                                          </p:spTgt>
                                        </p:tgtEl>
                                        <p:attrNameLst>
                                          <p:attrName>style.visibility</p:attrName>
                                        </p:attrNameLst>
                                      </p:cBhvr>
                                      <p:to>
                                        <p:strVal val="visible"/>
                                      </p:to>
                                    </p:set>
                                    <p:animEffect filter="dissolve" transition="in">
                                      <p:cBhvr>
                                        <p:cTn id="55" dur="1000"/>
                                        <p:tgtEl>
                                          <p:spTgt spid="1181">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ID="9" grpId="1" fill="hold">
                                  <p:stCondLst>
                                    <p:cond delay="0"/>
                                  </p:stCondLst>
                                  <p:iterate type="el" backwards="0">
                                    <p:tmAbs val="0"/>
                                  </p:iterate>
                                  <p:childTnLst>
                                    <p:set>
                                      <p:cBhvr>
                                        <p:cTn id="59" fill="hold"/>
                                        <p:tgtEl>
                                          <p:spTgt spid="1181">
                                            <p:txEl>
                                              <p:pRg st="9" end="9"/>
                                            </p:txEl>
                                          </p:spTgt>
                                        </p:tgtEl>
                                        <p:attrNameLst>
                                          <p:attrName>style.visibility</p:attrName>
                                        </p:attrNameLst>
                                      </p:cBhvr>
                                      <p:to>
                                        <p:strVal val="visible"/>
                                      </p:to>
                                    </p:set>
                                    <p:animEffect filter="dissolve" transition="in">
                                      <p:cBhvr>
                                        <p:cTn id="60" dur="1000"/>
                                        <p:tgtEl>
                                          <p:spTgt spid="1181">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81" grpId="1"/>
      <p:bldP build="whole" bldLvl="1" animBg="1" rev="0" advAuto="0" spid="1221" grpId="3"/>
      <p:bldP build="whole" bldLvl="1" animBg="1" rev="0" advAuto="0" spid="1202" grpId="2"/>
    </p:bldLst>
  </p:timing>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23" name="Backward Propagation of Errors (BackProp)"/>
          <p:cNvSpPr txBox="1"/>
          <p:nvPr>
            <p:ph type="title"/>
          </p:nvPr>
        </p:nvSpPr>
        <p:spPr>
          <a:prstGeom prst="rect">
            <a:avLst/>
          </a:prstGeom>
        </p:spPr>
        <p:txBody>
          <a:bodyPr/>
          <a:lstStyle/>
          <a:p>
            <a:pPr/>
            <a:r>
              <a:t>Backward Propagation of Errors (BackProp)</a:t>
            </a:r>
          </a:p>
        </p:txBody>
      </p:sp>
      <p:sp>
        <p:nvSpPr>
          <p:cNvPr id="1224" name="BackProp operates in two phases:…"/>
          <p:cNvSpPr txBox="1"/>
          <p:nvPr>
            <p:ph type="body" idx="1"/>
          </p:nvPr>
        </p:nvSpPr>
        <p:spPr>
          <a:prstGeom prst="rect">
            <a:avLst/>
          </a:prstGeom>
        </p:spPr>
        <p:txBody>
          <a:bodyPr/>
          <a:lstStyle/>
          <a:p>
            <a:pPr/>
            <a:r>
              <a:t>BackProp operates in two phases:</a:t>
            </a:r>
          </a:p>
          <a:p>
            <a:pPr lvl="1"/>
            <a:r>
              <a:t>Forward propagate the inputs and calculate the deltas</a:t>
            </a:r>
          </a:p>
          <a:p>
            <a:pPr lvl="1"/>
            <a:r>
              <a:t>Update the weights</a:t>
            </a:r>
          </a:p>
          <a:p>
            <a:pPr/>
            <a:r>
              <a:t>The error at the output is a </a:t>
            </a:r>
            <a:r>
              <a:rPr>
                <a:solidFill>
                  <a:schemeClr val="accent6">
                    <a:satOff val="24555"/>
                    <a:lumOff val="22232"/>
                  </a:schemeClr>
                </a:solidFill>
                <a:latin typeface="Helvetica Neue Light"/>
                <a:ea typeface="Helvetica Neue Light"/>
                <a:cs typeface="Helvetica Neue Light"/>
                <a:sym typeface="Helvetica Neue Light"/>
              </a:rPr>
              <a:t>weighted average difference</a:t>
            </a:r>
            <a:r>
              <a:t> between predicted output and the observed one.</a:t>
            </a:r>
          </a:p>
          <a:p>
            <a:pPr/>
            <a:r>
              <a:t>For inner layers there is no “real output”! </a:t>
            </a:r>
          </a:p>
        </p:txBody>
      </p:sp>
      <p:sp>
        <p:nvSpPr>
          <p:cNvPr id="12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24">
                                            <p:bg/>
                                          </p:spTgt>
                                        </p:tgtEl>
                                        <p:attrNameLst>
                                          <p:attrName>style.visibility</p:attrName>
                                        </p:attrNameLst>
                                      </p:cBhvr>
                                      <p:to>
                                        <p:strVal val="visible"/>
                                      </p:to>
                                    </p:set>
                                    <p:animEffect filter="dissolve" transition="in">
                                      <p:cBhvr>
                                        <p:cTn id="7" dur="1000"/>
                                        <p:tgtEl>
                                          <p:spTgt spid="122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24">
                                            <p:txEl>
                                              <p:pRg st="0" end="0"/>
                                            </p:txEl>
                                          </p:spTgt>
                                        </p:tgtEl>
                                        <p:attrNameLst>
                                          <p:attrName>style.visibility</p:attrName>
                                        </p:attrNameLst>
                                      </p:cBhvr>
                                      <p:to>
                                        <p:strVal val="visible"/>
                                      </p:to>
                                    </p:set>
                                    <p:animEffect filter="dissolve" transition="in">
                                      <p:cBhvr>
                                        <p:cTn id="10" dur="1000"/>
                                        <p:tgtEl>
                                          <p:spTgt spid="12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24">
                                            <p:txEl>
                                              <p:pRg st="1" end="1"/>
                                            </p:txEl>
                                          </p:spTgt>
                                        </p:tgtEl>
                                        <p:attrNameLst>
                                          <p:attrName>style.visibility</p:attrName>
                                        </p:attrNameLst>
                                      </p:cBhvr>
                                      <p:to>
                                        <p:strVal val="visible"/>
                                      </p:to>
                                    </p:set>
                                    <p:animEffect filter="dissolve" transition="in">
                                      <p:cBhvr>
                                        <p:cTn id="15" dur="1000"/>
                                        <p:tgtEl>
                                          <p:spTgt spid="12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224">
                                            <p:txEl>
                                              <p:pRg st="2" end="2"/>
                                            </p:txEl>
                                          </p:spTgt>
                                        </p:tgtEl>
                                        <p:attrNameLst>
                                          <p:attrName>style.visibility</p:attrName>
                                        </p:attrNameLst>
                                      </p:cBhvr>
                                      <p:to>
                                        <p:strVal val="visible"/>
                                      </p:to>
                                    </p:set>
                                    <p:animEffect filter="dissolve" transition="in">
                                      <p:cBhvr>
                                        <p:cTn id="20" dur="1000"/>
                                        <p:tgtEl>
                                          <p:spTgt spid="12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224">
                                            <p:txEl>
                                              <p:pRg st="3" end="3"/>
                                            </p:txEl>
                                          </p:spTgt>
                                        </p:tgtEl>
                                        <p:attrNameLst>
                                          <p:attrName>style.visibility</p:attrName>
                                        </p:attrNameLst>
                                      </p:cBhvr>
                                      <p:to>
                                        <p:strVal val="visible"/>
                                      </p:to>
                                    </p:set>
                                    <p:animEffect filter="dissolve" transition="in">
                                      <p:cBhvr>
                                        <p:cTn id="25" dur="1000"/>
                                        <p:tgtEl>
                                          <p:spTgt spid="122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224">
                                            <p:txEl>
                                              <p:pRg st="4" end="4"/>
                                            </p:txEl>
                                          </p:spTgt>
                                        </p:tgtEl>
                                        <p:attrNameLst>
                                          <p:attrName>style.visibility</p:attrName>
                                        </p:attrNameLst>
                                      </p:cBhvr>
                                      <p:to>
                                        <p:strVal val="visible"/>
                                      </p:to>
                                    </p:set>
                                    <p:animEffect filter="dissolve" transition="in">
                                      <p:cBhvr>
                                        <p:cTn id="30" dur="1000"/>
                                        <p:tgtEl>
                                          <p:spTgt spid="122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24" grpId="1"/>
    </p:bldLst>
  </p:timing>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27" name="The Cross Entropy is complementary to sigmoid activation in the output layer and improves its stability."/>
          <p:cNvSpPr/>
          <p:nvPr/>
        </p:nvSpPr>
        <p:spPr>
          <a:xfrm>
            <a:off x="2539801" y="6242992"/>
            <a:ext cx="6854826" cy="1054858"/>
          </a:xfrm>
          <a:prstGeom prst="roundRect">
            <a:avLst>
              <a:gd name="adj" fmla="val 18059"/>
            </a:avLst>
          </a:prstGeom>
          <a:solidFill>
            <a:srgbClr val="FFFFFF"/>
          </a:solidFill>
          <a:ln w="25400">
            <a:solidFill>
              <a:schemeClr val="accent6">
                <a:satOff val="24555"/>
                <a:lumOff val="22232"/>
              </a:schemeClr>
            </a:solidFill>
            <a:miter lim="400000"/>
          </a:ln>
          <a:effectLst>
            <a:outerShdw sx="100000" sy="100000" kx="0" ky="0" algn="b" rotWithShape="0" blurRad="114300" dist="63500" dir="270000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ctr"/>
          <a:lstStyle/>
          <a:p>
            <a:pPr algn="l">
              <a:defRPr sz="2300"/>
            </a:pPr>
            <a:r>
              <a:t>The </a:t>
            </a:r>
            <a:r>
              <a:rPr>
                <a:solidFill>
                  <a:schemeClr val="accent6">
                    <a:satOff val="24555"/>
                    <a:lumOff val="22232"/>
                  </a:schemeClr>
                </a:solidFill>
                <a:latin typeface="Helvetica Neue Light"/>
                <a:ea typeface="Helvetica Neue Light"/>
                <a:cs typeface="Helvetica Neue Light"/>
                <a:sym typeface="Helvetica Neue Light"/>
              </a:rPr>
              <a:t>Cross Entropy</a:t>
            </a:r>
            <a:r>
              <a:t> is complementary to </a:t>
            </a:r>
            <a:r>
              <a:rPr>
                <a:solidFill>
                  <a:schemeClr val="accent6">
                    <a:satOff val="24555"/>
                    <a:lumOff val="22232"/>
                  </a:schemeClr>
                </a:solidFill>
                <a:latin typeface="Helvetica Neue Light"/>
                <a:ea typeface="Helvetica Neue Light"/>
                <a:cs typeface="Helvetica Neue Light"/>
                <a:sym typeface="Helvetica Neue Light"/>
              </a:rPr>
              <a:t>sigmoid</a:t>
            </a:r>
            <a:r>
              <a:t> activation in the output layer and improves its stability.</a:t>
            </a:r>
          </a:p>
        </p:txBody>
      </p:sp>
      <p:sp>
        <p:nvSpPr>
          <p:cNvPr id="1228" name="Loss Functions"/>
          <p:cNvSpPr txBox="1"/>
          <p:nvPr>
            <p:ph type="title"/>
          </p:nvPr>
        </p:nvSpPr>
        <p:spPr>
          <a:prstGeom prst="rect">
            <a:avLst/>
          </a:prstGeom>
        </p:spPr>
        <p:txBody>
          <a:bodyPr/>
          <a:lstStyle/>
          <a:p>
            <a:pPr/>
            <a:r>
              <a:t>Loss Functions</a:t>
            </a:r>
          </a:p>
        </p:txBody>
      </p:sp>
      <p:sp>
        <p:nvSpPr>
          <p:cNvPr id="1229" name="For learning to occur, we must quantify how far off we are from the desired output. There are two common ways of doing this:…"/>
          <p:cNvSpPr txBox="1"/>
          <p:nvPr>
            <p:ph type="body" idx="1"/>
          </p:nvPr>
        </p:nvSpPr>
        <p:spPr>
          <a:prstGeom prst="rect">
            <a:avLst/>
          </a:prstGeom>
        </p:spPr>
        <p:txBody>
          <a:bodyPr/>
          <a:lstStyle/>
          <a:p>
            <a:pPr/>
            <a:r>
              <a:t>For learning to occur, we must quantify how far off we are from the desired output. There are two common ways of doing this:</a:t>
            </a:r>
          </a:p>
          <a:p>
            <a:pPr lvl="1"/>
            <a:r>
              <a:t>Quadratic error function:</a:t>
            </a:r>
          </a:p>
          <a:p>
            <a:pPr lvl="1"/>
            <a:r>
              <a:t>Cross Entropy</a:t>
            </a:r>
          </a:p>
        </p:txBody>
      </p:sp>
      <p:sp>
        <p:nvSpPr>
          <p:cNvPr id="123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31" name="Image" descr="Image"/>
          <p:cNvPicPr>
            <a:picLocks noChangeAspect="1"/>
          </p:cNvPicPr>
          <p:nvPr/>
        </p:nvPicPr>
        <p:blipFill>
          <a:blip r:embed="rId2">
            <a:extLst/>
          </a:blip>
          <a:stretch>
            <a:fillRect/>
          </a:stretch>
        </p:blipFill>
        <p:spPr>
          <a:xfrm>
            <a:off x="4436864" y="3692822"/>
            <a:ext cx="3060701" cy="838201"/>
          </a:xfrm>
          <a:prstGeom prst="rect">
            <a:avLst/>
          </a:prstGeom>
          <a:ln w="3175">
            <a:miter lim="400000"/>
          </a:ln>
        </p:spPr>
      </p:pic>
      <p:pic>
        <p:nvPicPr>
          <p:cNvPr id="1232" name="Image" descr="Image"/>
          <p:cNvPicPr>
            <a:picLocks noChangeAspect="1"/>
          </p:cNvPicPr>
          <p:nvPr/>
        </p:nvPicPr>
        <p:blipFill>
          <a:blip r:embed="rId3">
            <a:extLst/>
          </a:blip>
          <a:stretch>
            <a:fillRect/>
          </a:stretch>
        </p:blipFill>
        <p:spPr>
          <a:xfrm>
            <a:off x="2538214" y="4961557"/>
            <a:ext cx="6858001" cy="838201"/>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29">
                                            <p:bg/>
                                          </p:spTgt>
                                        </p:tgtEl>
                                        <p:attrNameLst>
                                          <p:attrName>style.visibility</p:attrName>
                                        </p:attrNameLst>
                                      </p:cBhvr>
                                      <p:to>
                                        <p:strVal val="visible"/>
                                      </p:to>
                                    </p:set>
                                    <p:animEffect filter="dissolve" transition="in">
                                      <p:cBhvr>
                                        <p:cTn id="7" dur="1000"/>
                                        <p:tgtEl>
                                          <p:spTgt spid="122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29">
                                            <p:txEl>
                                              <p:pRg st="0" end="0"/>
                                            </p:txEl>
                                          </p:spTgt>
                                        </p:tgtEl>
                                        <p:attrNameLst>
                                          <p:attrName>style.visibility</p:attrName>
                                        </p:attrNameLst>
                                      </p:cBhvr>
                                      <p:to>
                                        <p:strVal val="visible"/>
                                      </p:to>
                                    </p:set>
                                    <p:animEffect filter="dissolve" transition="in">
                                      <p:cBhvr>
                                        <p:cTn id="10" dur="1000"/>
                                        <p:tgtEl>
                                          <p:spTgt spid="12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29">
                                            <p:txEl>
                                              <p:pRg st="1" end="1"/>
                                            </p:txEl>
                                          </p:spTgt>
                                        </p:tgtEl>
                                        <p:attrNameLst>
                                          <p:attrName>style.visibility</p:attrName>
                                        </p:attrNameLst>
                                      </p:cBhvr>
                                      <p:to>
                                        <p:strVal val="visible"/>
                                      </p:to>
                                    </p:set>
                                    <p:animEffect filter="dissolve" transition="in">
                                      <p:cBhvr>
                                        <p:cTn id="15" dur="1000"/>
                                        <p:tgtEl>
                                          <p:spTgt spid="1229">
                                            <p:txEl>
                                              <p:pRg st="1" end="1"/>
                                            </p:txEl>
                                          </p:spTgt>
                                        </p:tgtEl>
                                      </p:cBhvr>
                                    </p:animEffect>
                                  </p:childTnLst>
                                </p:cTn>
                              </p:par>
                            </p:childTnLst>
                          </p:cTn>
                        </p:par>
                        <p:par>
                          <p:cTn id="16" fill="hold">
                            <p:stCondLst>
                              <p:cond delay="1000"/>
                            </p:stCondLst>
                            <p:childTnLst>
                              <p:par>
                                <p:cTn id="17" presetClass="entr" nodeType="afterEffect" presetID="9" grpId="2" fill="hold">
                                  <p:stCondLst>
                                    <p:cond delay="0"/>
                                  </p:stCondLst>
                                  <p:iterate type="el" backwards="0">
                                    <p:tmAbs val="0"/>
                                  </p:iterate>
                                  <p:childTnLst>
                                    <p:set>
                                      <p:cBhvr>
                                        <p:cTn id="18" fill="hold"/>
                                        <p:tgtEl>
                                          <p:spTgt spid="1231"/>
                                        </p:tgtEl>
                                        <p:attrNameLst>
                                          <p:attrName>style.visibility</p:attrName>
                                        </p:attrNameLst>
                                      </p:cBhvr>
                                      <p:to>
                                        <p:strVal val="visible"/>
                                      </p:to>
                                    </p:set>
                                    <p:animEffect filter="dissolve" transition="in">
                                      <p:cBhvr>
                                        <p:cTn id="19" dur="1000"/>
                                        <p:tgtEl>
                                          <p:spTgt spid="1231"/>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229">
                                            <p:txEl>
                                              <p:pRg st="2" end="2"/>
                                            </p:txEl>
                                          </p:spTgt>
                                        </p:tgtEl>
                                        <p:attrNameLst>
                                          <p:attrName>style.visibility</p:attrName>
                                        </p:attrNameLst>
                                      </p:cBhvr>
                                      <p:to>
                                        <p:strVal val="visible"/>
                                      </p:to>
                                    </p:set>
                                    <p:animEffect filter="dissolve" transition="in">
                                      <p:cBhvr>
                                        <p:cTn id="24" dur="1000"/>
                                        <p:tgtEl>
                                          <p:spTgt spid="1229">
                                            <p:txEl>
                                              <p:pRg st="2" end="2"/>
                                            </p:txEl>
                                          </p:spTgt>
                                        </p:tgtEl>
                                      </p:cBhvr>
                                    </p:animEffect>
                                  </p:childTnLst>
                                </p:cTn>
                              </p:par>
                            </p:childTnLst>
                          </p:cTn>
                        </p:par>
                        <p:par>
                          <p:cTn id="25" fill="hold">
                            <p:stCondLst>
                              <p:cond delay="1000"/>
                            </p:stCondLst>
                            <p:childTnLst>
                              <p:par>
                                <p:cTn id="26" presetClass="entr" nodeType="afterEffect" presetID="9" grpId="3" fill="hold">
                                  <p:stCondLst>
                                    <p:cond delay="0"/>
                                  </p:stCondLst>
                                  <p:iterate type="el" backwards="0">
                                    <p:tmAbs val="0"/>
                                  </p:iterate>
                                  <p:childTnLst>
                                    <p:set>
                                      <p:cBhvr>
                                        <p:cTn id="27" fill="hold"/>
                                        <p:tgtEl>
                                          <p:spTgt spid="1232"/>
                                        </p:tgtEl>
                                        <p:attrNameLst>
                                          <p:attrName>style.visibility</p:attrName>
                                        </p:attrNameLst>
                                      </p:cBhvr>
                                      <p:to>
                                        <p:strVal val="visible"/>
                                      </p:to>
                                    </p:set>
                                    <p:animEffect filter="dissolve" transition="in">
                                      <p:cBhvr>
                                        <p:cTn id="28" dur="1000"/>
                                        <p:tgtEl>
                                          <p:spTgt spid="1232"/>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4" fill="hold">
                                  <p:stCondLst>
                                    <p:cond delay="0"/>
                                  </p:stCondLst>
                                  <p:iterate type="el" backwards="0">
                                    <p:tmAbs val="0"/>
                                  </p:iterate>
                                  <p:childTnLst>
                                    <p:set>
                                      <p:cBhvr>
                                        <p:cTn id="32" fill="hold"/>
                                        <p:tgtEl>
                                          <p:spTgt spid="1227"/>
                                        </p:tgtEl>
                                        <p:attrNameLst>
                                          <p:attrName>style.visibility</p:attrName>
                                        </p:attrNameLst>
                                      </p:cBhvr>
                                      <p:to>
                                        <p:strVal val="visible"/>
                                      </p:to>
                                    </p:set>
                                    <p:animEffect filter="dissolve" transition="in">
                                      <p:cBhvr>
                                        <p:cTn id="33" dur="1000"/>
                                        <p:tgtEl>
                                          <p:spTgt spid="1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1" grpId="2"/>
      <p:bldP build="whole" bldLvl="1" animBg="1" rev="0" advAuto="0" spid="1227" grpId="4"/>
      <p:bldP build="whole" bldLvl="1" animBg="1" rev="0" advAuto="0" spid="1232" grpId="3"/>
      <p:bldP build="p" bldLvl="5" animBg="1" rev="0" advAuto="0" spid="1229" grpId="1"/>
    </p:bldLst>
  </p:timing>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34" name="Gradient Descent"/>
          <p:cNvSpPr txBox="1"/>
          <p:nvPr>
            <p:ph type="title"/>
          </p:nvPr>
        </p:nvSpPr>
        <p:spPr>
          <a:prstGeom prst="rect">
            <a:avLst/>
          </a:prstGeom>
        </p:spPr>
        <p:txBody>
          <a:bodyPr/>
          <a:lstStyle/>
          <a:p>
            <a:pPr/>
            <a:r>
              <a:t>Gradient Descent</a:t>
            </a:r>
          </a:p>
        </p:txBody>
      </p:sp>
      <p:sp>
        <p:nvSpPr>
          <p:cNvPr id="1235" name="Find the gradient for each training batch…"/>
          <p:cNvSpPr txBox="1"/>
          <p:nvPr>
            <p:ph type="body" sz="half" idx="1"/>
          </p:nvPr>
        </p:nvSpPr>
        <p:spPr>
          <a:xfrm>
            <a:off x="7309672" y="2061736"/>
            <a:ext cx="4960542" cy="6640167"/>
          </a:xfrm>
          <a:prstGeom prst="rect">
            <a:avLst/>
          </a:prstGeom>
        </p:spPr>
        <p:txBody>
          <a:bodyPr/>
          <a:lstStyle/>
          <a:p>
            <a:pPr/>
            <a:r>
              <a:t>Find the gradient for each training batch</a:t>
            </a:r>
          </a:p>
          <a:p>
            <a:pPr/>
            <a:r>
              <a:t>Take a step </a:t>
            </a:r>
            <a:r>
              <a:rPr>
                <a:latin typeface="Helvetica Neue Light"/>
                <a:ea typeface="Helvetica Neue Light"/>
                <a:cs typeface="Helvetica Neue Light"/>
                <a:sym typeface="Helvetica Neue Light"/>
              </a:rPr>
              <a:t>downhill</a:t>
            </a:r>
            <a:r>
              <a:t> along the direction of the gradient </a:t>
            </a:r>
            <a:br/>
            <a:br/>
          </a:p>
          <a:p>
            <a:pPr/>
            <a:r>
              <a:t>where     is the step size.</a:t>
            </a:r>
          </a:p>
          <a:p>
            <a:pPr/>
            <a:r>
              <a:t>Repeat until “convergence”. </a:t>
            </a:r>
          </a:p>
        </p:txBody>
      </p:sp>
      <p:sp>
        <p:nvSpPr>
          <p:cNvPr id="123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37" name="Image" descr="Image"/>
          <p:cNvPicPr>
            <a:picLocks noChangeAspect="1"/>
          </p:cNvPicPr>
          <p:nvPr/>
        </p:nvPicPr>
        <p:blipFill>
          <a:blip r:embed="rId2">
            <a:extLst/>
          </a:blip>
          <a:stretch>
            <a:fillRect/>
          </a:stretch>
        </p:blipFill>
        <p:spPr>
          <a:xfrm>
            <a:off x="762973" y="2346436"/>
            <a:ext cx="6839121" cy="6219549"/>
          </a:xfrm>
          <a:prstGeom prst="rect">
            <a:avLst/>
          </a:prstGeom>
          <a:ln w="3175">
            <a:miter lim="400000"/>
          </a:ln>
        </p:spPr>
      </p:pic>
      <p:sp>
        <p:nvSpPr>
          <p:cNvPr id="1238" name="Arrow"/>
          <p:cNvSpPr/>
          <p:nvPr/>
        </p:nvSpPr>
        <p:spPr>
          <a:xfrm rot="4777690">
            <a:off x="2576575" y="5359578"/>
            <a:ext cx="1514745" cy="200116"/>
          </a:xfrm>
          <a:prstGeom prst="rightArrow">
            <a:avLst>
              <a:gd name="adj1" fmla="val 32000"/>
              <a:gd name="adj2" fmla="val 406168"/>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39" name="Circle"/>
          <p:cNvSpPr/>
          <p:nvPr/>
        </p:nvSpPr>
        <p:spPr>
          <a:xfrm>
            <a:off x="3006989" y="4351866"/>
            <a:ext cx="371211" cy="371211"/>
          </a:xfrm>
          <a:prstGeom prst="ellipse">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40" name="Circle"/>
          <p:cNvSpPr/>
          <p:nvPr/>
        </p:nvSpPr>
        <p:spPr>
          <a:xfrm>
            <a:off x="4370122" y="7831666"/>
            <a:ext cx="371212" cy="371211"/>
          </a:xfrm>
          <a:prstGeom prst="ellipse">
            <a:avLst/>
          </a:prstGeom>
          <a:solidFill>
            <a:schemeClr val="accent5"/>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41" name="Image" descr="Image"/>
          <p:cNvPicPr>
            <a:picLocks noChangeAspect="1"/>
          </p:cNvPicPr>
          <p:nvPr/>
        </p:nvPicPr>
        <p:blipFill>
          <a:blip r:embed="rId3">
            <a:extLst/>
          </a:blip>
          <a:stretch>
            <a:fillRect/>
          </a:stretch>
        </p:blipFill>
        <p:spPr>
          <a:xfrm>
            <a:off x="507669" y="5266357"/>
            <a:ext cx="279401" cy="228601"/>
          </a:xfrm>
          <a:prstGeom prst="rect">
            <a:avLst/>
          </a:prstGeom>
          <a:ln w="3175">
            <a:miter lim="400000"/>
          </a:ln>
        </p:spPr>
      </p:pic>
      <p:pic>
        <p:nvPicPr>
          <p:cNvPr id="1242" name="Image" descr="Image"/>
          <p:cNvPicPr>
            <a:picLocks noChangeAspect="1"/>
          </p:cNvPicPr>
          <p:nvPr/>
        </p:nvPicPr>
        <p:blipFill>
          <a:blip r:embed="rId4">
            <a:extLst/>
          </a:blip>
          <a:stretch>
            <a:fillRect/>
          </a:stretch>
        </p:blipFill>
        <p:spPr>
          <a:xfrm>
            <a:off x="8201331" y="4502150"/>
            <a:ext cx="3060701" cy="749300"/>
          </a:xfrm>
          <a:prstGeom prst="rect">
            <a:avLst/>
          </a:prstGeom>
          <a:ln w="3175">
            <a:miter lim="400000"/>
          </a:ln>
        </p:spPr>
      </p:pic>
      <p:pic>
        <p:nvPicPr>
          <p:cNvPr id="1243" name="Image" descr="Image"/>
          <p:cNvPicPr>
            <a:picLocks noChangeAspect="1"/>
          </p:cNvPicPr>
          <p:nvPr/>
        </p:nvPicPr>
        <p:blipFill>
          <a:blip r:embed="rId5">
            <a:extLst/>
          </a:blip>
          <a:stretch>
            <a:fillRect/>
          </a:stretch>
        </p:blipFill>
        <p:spPr>
          <a:xfrm>
            <a:off x="3886133" y="3942688"/>
            <a:ext cx="1041401" cy="749301"/>
          </a:xfrm>
          <a:prstGeom prst="rect">
            <a:avLst/>
          </a:prstGeom>
          <a:ln w="3175">
            <a:miter lim="400000"/>
          </a:ln>
        </p:spPr>
      </p:pic>
      <p:sp>
        <p:nvSpPr>
          <p:cNvPr id="1244" name="Square"/>
          <p:cNvSpPr/>
          <p:nvPr/>
        </p:nvSpPr>
        <p:spPr>
          <a:xfrm>
            <a:off x="3752056" y="4149989"/>
            <a:ext cx="371211" cy="371212"/>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45" name="Image" descr="Image"/>
          <p:cNvPicPr>
            <a:picLocks noChangeAspect="1"/>
          </p:cNvPicPr>
          <p:nvPr/>
        </p:nvPicPr>
        <p:blipFill>
          <a:blip r:embed="rId6">
            <a:extLst/>
          </a:blip>
          <a:stretch>
            <a:fillRect/>
          </a:stretch>
        </p:blipFill>
        <p:spPr>
          <a:xfrm>
            <a:off x="8475001" y="5581650"/>
            <a:ext cx="190501" cy="165100"/>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35">
                                            <p:bg/>
                                          </p:spTgt>
                                        </p:tgtEl>
                                        <p:attrNameLst>
                                          <p:attrName>style.visibility</p:attrName>
                                        </p:attrNameLst>
                                      </p:cBhvr>
                                      <p:to>
                                        <p:strVal val="visible"/>
                                      </p:to>
                                    </p:set>
                                    <p:animEffect filter="dissolve" transition="in">
                                      <p:cBhvr>
                                        <p:cTn id="7" dur="1000"/>
                                        <p:tgtEl>
                                          <p:spTgt spid="123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35">
                                            <p:txEl>
                                              <p:pRg st="0" end="0"/>
                                            </p:txEl>
                                          </p:spTgt>
                                        </p:tgtEl>
                                        <p:attrNameLst>
                                          <p:attrName>style.visibility</p:attrName>
                                        </p:attrNameLst>
                                      </p:cBhvr>
                                      <p:to>
                                        <p:strVal val="visible"/>
                                      </p:to>
                                    </p:set>
                                    <p:animEffect filter="dissolve" transition="in">
                                      <p:cBhvr>
                                        <p:cTn id="10" dur="1000"/>
                                        <p:tgtEl>
                                          <p:spTgt spid="1235">
                                            <p:txEl>
                                              <p:pRg st="0" end="0"/>
                                            </p:txEl>
                                          </p:spTgt>
                                        </p:tgtEl>
                                      </p:cBhvr>
                                    </p:animEffect>
                                  </p:childTnLst>
                                </p:cTn>
                              </p:par>
                            </p:childTnLst>
                          </p:cTn>
                        </p:par>
                        <p:par>
                          <p:cTn id="11" fill="hold">
                            <p:stCondLst>
                              <p:cond delay="1000"/>
                            </p:stCondLst>
                            <p:childTnLst>
                              <p:par>
                                <p:cTn id="12" presetClass="entr" nodeType="afterEffect" presetID="9" grpId="2" fill="hold">
                                  <p:stCondLst>
                                    <p:cond delay="0"/>
                                  </p:stCondLst>
                                  <p:iterate type="el" backwards="0">
                                    <p:tmAbs val="0"/>
                                  </p:iterate>
                                  <p:childTnLst>
                                    <p:set>
                                      <p:cBhvr>
                                        <p:cTn id="13" fill="hold"/>
                                        <p:tgtEl>
                                          <p:spTgt spid="1243"/>
                                        </p:tgtEl>
                                        <p:attrNameLst>
                                          <p:attrName>style.visibility</p:attrName>
                                        </p:attrNameLst>
                                      </p:cBhvr>
                                      <p:to>
                                        <p:strVal val="visible"/>
                                      </p:to>
                                    </p:set>
                                    <p:animEffect filter="dissolve" transition="in">
                                      <p:cBhvr>
                                        <p:cTn id="14" dur="1000"/>
                                        <p:tgtEl>
                                          <p:spTgt spid="1243"/>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1" fill="hold">
                                  <p:stCondLst>
                                    <p:cond delay="0"/>
                                  </p:stCondLst>
                                  <p:iterate type="el" backwards="0">
                                    <p:tmAbs val="0"/>
                                  </p:iterate>
                                  <p:childTnLst>
                                    <p:set>
                                      <p:cBhvr>
                                        <p:cTn id="18" fill="hold"/>
                                        <p:tgtEl>
                                          <p:spTgt spid="1235">
                                            <p:txEl>
                                              <p:pRg st="1" end="1"/>
                                            </p:txEl>
                                          </p:spTgt>
                                        </p:tgtEl>
                                        <p:attrNameLst>
                                          <p:attrName>style.visibility</p:attrName>
                                        </p:attrNameLst>
                                      </p:cBhvr>
                                      <p:to>
                                        <p:strVal val="visible"/>
                                      </p:to>
                                    </p:set>
                                    <p:animEffect filter="dissolve" transition="in">
                                      <p:cBhvr>
                                        <p:cTn id="19" dur="1000"/>
                                        <p:tgtEl>
                                          <p:spTgt spid="1235">
                                            <p:txEl>
                                              <p:pRg st="1" end="1"/>
                                            </p:txEl>
                                          </p:spTgt>
                                        </p:tgtEl>
                                      </p:cBhvr>
                                    </p:animEffect>
                                  </p:childTnLst>
                                </p:cTn>
                              </p:par>
                            </p:childTnLst>
                          </p:cTn>
                        </p:par>
                        <p:par>
                          <p:cTn id="20" fill="hold">
                            <p:stCondLst>
                              <p:cond delay="1000"/>
                            </p:stCondLst>
                            <p:childTnLst>
                              <p:par>
                                <p:cTn id="21" presetClass="entr" nodeType="afterEffect" presetSubtype="6" presetID="18" grpId="3" fill="hold">
                                  <p:stCondLst>
                                    <p:cond delay="0"/>
                                  </p:stCondLst>
                                  <p:iterate type="el" backwards="0">
                                    <p:tmAbs val="0"/>
                                  </p:iterate>
                                  <p:childTnLst>
                                    <p:set>
                                      <p:cBhvr>
                                        <p:cTn id="22" fill="hold"/>
                                        <p:tgtEl>
                                          <p:spTgt spid="1238"/>
                                        </p:tgtEl>
                                        <p:attrNameLst>
                                          <p:attrName>style.visibility</p:attrName>
                                        </p:attrNameLst>
                                      </p:cBhvr>
                                      <p:to>
                                        <p:strVal val="visible"/>
                                      </p:to>
                                    </p:set>
                                    <p:animEffect filter="strips(downRight)" transition="in">
                                      <p:cBhvr>
                                        <p:cTn id="23" dur="1000"/>
                                        <p:tgtEl>
                                          <p:spTgt spid="1238"/>
                                        </p:tgtEl>
                                      </p:cBhvr>
                                    </p:animEffect>
                                  </p:childTnLst>
                                </p:cTn>
                              </p:par>
                            </p:childTnLst>
                          </p:cTn>
                        </p:par>
                        <p:par>
                          <p:cTn id="24" fill="hold">
                            <p:stCondLst>
                              <p:cond delay="2000"/>
                            </p:stCondLst>
                            <p:childTnLst>
                              <p:par>
                                <p:cTn id="25" presetClass="exit" nodeType="afterEffect" presetID="9" grpId="4" fill="hold">
                                  <p:stCondLst>
                                    <p:cond delay="0"/>
                                  </p:stCondLst>
                                  <p:iterate type="el" backwards="0">
                                    <p:tmAbs val="0"/>
                                  </p:iterate>
                                  <p:childTnLst>
                                    <p:animEffect filter="dissolve" transition="out">
                                      <p:cBhvr>
                                        <p:cTn id="26" dur="1000" fill="hold"/>
                                        <p:tgtEl>
                                          <p:spTgt spid="1244"/>
                                        </p:tgtEl>
                                      </p:cBhvr>
                                    </p:animEffect>
                                    <p:set>
                                      <p:cBhvr>
                                        <p:cTn id="27" fill="hold">
                                          <p:stCondLst>
                                            <p:cond delay="999"/>
                                          </p:stCondLst>
                                        </p:cTn>
                                        <p:tgtEl>
                                          <p:spTgt spid="1244"/>
                                        </p:tgtEl>
                                        <p:attrNameLst>
                                          <p:attrName>style.visibility</p:attrName>
                                        </p:attrNameLst>
                                      </p:cBhvr>
                                      <p:to>
                                        <p:strVal val="hidden"/>
                                      </p:to>
                                    </p:set>
                                  </p:childTnLst>
                                </p:cTn>
                              </p:par>
                            </p:childTnLst>
                          </p:cTn>
                        </p:par>
                        <p:par>
                          <p:cTn id="28" fill="hold">
                            <p:stCondLst>
                              <p:cond delay="3000"/>
                            </p:stCondLst>
                            <p:childTnLst>
                              <p:par>
                                <p:cTn id="29" presetClass="entr" nodeType="afterEffect" presetID="9" grpId="5" fill="hold">
                                  <p:stCondLst>
                                    <p:cond delay="0"/>
                                  </p:stCondLst>
                                  <p:iterate type="el" backwards="0">
                                    <p:tmAbs val="0"/>
                                  </p:iterate>
                                  <p:childTnLst>
                                    <p:set>
                                      <p:cBhvr>
                                        <p:cTn id="30" fill="hold"/>
                                        <p:tgtEl>
                                          <p:spTgt spid="1242"/>
                                        </p:tgtEl>
                                        <p:attrNameLst>
                                          <p:attrName>style.visibility</p:attrName>
                                        </p:attrNameLst>
                                      </p:cBhvr>
                                      <p:to>
                                        <p:strVal val="visible"/>
                                      </p:to>
                                    </p:set>
                                    <p:animEffect filter="dissolve" transition="in">
                                      <p:cBhvr>
                                        <p:cTn id="31" dur="1000"/>
                                        <p:tgtEl>
                                          <p:spTgt spid="1242"/>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1" fill="hold">
                                  <p:stCondLst>
                                    <p:cond delay="0"/>
                                  </p:stCondLst>
                                  <p:iterate type="el" backwards="0">
                                    <p:tmAbs val="0"/>
                                  </p:iterate>
                                  <p:childTnLst>
                                    <p:set>
                                      <p:cBhvr>
                                        <p:cTn id="35" fill="hold"/>
                                        <p:tgtEl>
                                          <p:spTgt spid="1235">
                                            <p:txEl>
                                              <p:pRg st="2" end="2"/>
                                            </p:txEl>
                                          </p:spTgt>
                                        </p:tgtEl>
                                        <p:attrNameLst>
                                          <p:attrName>style.visibility</p:attrName>
                                        </p:attrNameLst>
                                      </p:cBhvr>
                                      <p:to>
                                        <p:strVal val="visible"/>
                                      </p:to>
                                    </p:set>
                                    <p:animEffect filter="dissolve" transition="in">
                                      <p:cBhvr>
                                        <p:cTn id="36" dur="1000"/>
                                        <p:tgtEl>
                                          <p:spTgt spid="1235">
                                            <p:txEl>
                                              <p:pRg st="2" end="2"/>
                                            </p:txEl>
                                          </p:spTgt>
                                        </p:tgtEl>
                                      </p:cBhvr>
                                    </p:animEffect>
                                  </p:childTnLst>
                                </p:cTn>
                              </p:par>
                            </p:childTnLst>
                          </p:cTn>
                        </p:par>
                        <p:par>
                          <p:cTn id="37" fill="hold">
                            <p:stCondLst>
                              <p:cond delay="1000"/>
                            </p:stCondLst>
                            <p:childTnLst>
                              <p:par>
                                <p:cTn id="38" presetClass="entr" nodeType="afterEffect" presetID="9" grpId="6" fill="hold">
                                  <p:stCondLst>
                                    <p:cond delay="0"/>
                                  </p:stCondLst>
                                  <p:iterate type="el" backwards="0">
                                    <p:tmAbs val="0"/>
                                  </p:iterate>
                                  <p:childTnLst>
                                    <p:set>
                                      <p:cBhvr>
                                        <p:cTn id="39" fill="hold"/>
                                        <p:tgtEl>
                                          <p:spTgt spid="1245"/>
                                        </p:tgtEl>
                                        <p:attrNameLst>
                                          <p:attrName>style.visibility</p:attrName>
                                        </p:attrNameLst>
                                      </p:cBhvr>
                                      <p:to>
                                        <p:strVal val="visible"/>
                                      </p:to>
                                    </p:set>
                                    <p:animEffect filter="dissolve" transition="in">
                                      <p:cBhvr>
                                        <p:cTn id="40" dur="1000"/>
                                        <p:tgtEl>
                                          <p:spTgt spid="1245"/>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1235">
                                            <p:txEl>
                                              <p:pRg st="3" end="3"/>
                                            </p:txEl>
                                          </p:spTgt>
                                        </p:tgtEl>
                                        <p:attrNameLst>
                                          <p:attrName>style.visibility</p:attrName>
                                        </p:attrNameLst>
                                      </p:cBhvr>
                                      <p:to>
                                        <p:strVal val="visible"/>
                                      </p:to>
                                    </p:set>
                                    <p:animEffect filter="dissolve" transition="in">
                                      <p:cBhvr>
                                        <p:cTn id="45" dur="1000"/>
                                        <p:tgtEl>
                                          <p:spTgt spid="123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8" grpId="3"/>
      <p:bldP build="whole" bldLvl="1" animBg="1" rev="0" advAuto="0" spid="1244" grpId="4"/>
      <p:bldP build="whole" bldLvl="1" animBg="1" rev="0" advAuto="0" spid="1243" grpId="2"/>
      <p:bldP build="whole" bldLvl="1" animBg="1" rev="0" advAuto="0" spid="1245" grpId="6"/>
      <p:bldP build="p" bldLvl="5" animBg="1" rev="0" advAuto="0" spid="1235" grpId="1"/>
      <p:bldP build="whole" bldLvl="1" animBg="1" rev="0" advAuto="0" spid="1242"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7" name="Series and Data Frames"/>
          <p:cNvSpPr txBox="1"/>
          <p:nvPr>
            <p:ph type="title"/>
          </p:nvPr>
        </p:nvSpPr>
        <p:spPr>
          <a:prstGeom prst="rect">
            <a:avLst/>
          </a:prstGeom>
        </p:spPr>
        <p:txBody>
          <a:bodyPr/>
          <a:lstStyle/>
          <a:p>
            <a:pPr/>
            <a:r>
              <a:t>Series and Data Frames</a:t>
            </a:r>
          </a:p>
        </p:txBody>
      </p:sp>
      <p:sp>
        <p:nvSpPr>
          <p:cNvPr id="378" name="Line"/>
          <p:cNvSpPr/>
          <p:nvPr/>
        </p:nvSpPr>
        <p:spPr>
          <a:xfrm>
            <a:off x="860425" y="9171962"/>
            <a:ext cx="10789408" cy="12"/>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7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80" name="&gt;&gt;&gt; import pandas as pd… &gt;&gt;&gt; import pandas as pd&#10;&gt;&gt;&gt; data = {&quot;id&quot;: [23, 42, 12, 86], &quot;Name&quot;:[&quot;Bob&quot;, &quot;Karen&quot;, &quot;Kate&quot;, &quot;Bill&quot;]}&#10;&gt;&gt;&gt; series = pd.Series(data[&quot;id&quot;])&#10;&gt;&gt;&gt; series&#10;0    23&#10;1    42&#10;2    12&#10;3    86&#10;dtype: int64&#10;&gt;&gt;&gt; df = pd.DataFrame(data)&#10;&gt;&gt;&gt; df&#10;    Name  id&#10;0    Bob  23&#10;1  Karen  42&#10;2   Kate  12&#10;3   Bill  86&#10;&gt;&gt;&gt; df.dtypes&#10;Name    object&#10;id       int64&#10;dtype: object" descr="&gt;&gt;&gt; import pandas as pd… &gt;&gt;&gt; import pandas as pd&gt;&gt;&gt; data = {&quot;id&quot;: [23, 42, 12, 86], &quot;Name&quot;:[&quot;Bob&quot;, &quot;Karen&quot;, &quot;Kate&quot;, &quot;Bill&quot;]}&gt;&gt;&gt; series = pd.Series(data[&quot;id&quot;])&gt;&gt;&gt; series0    231    422    123    86dtype: int64&gt;&gt;&gt; df = pd.DataFrame(data)&gt;&gt;&gt; df    Name  id0    Bob  231  Karen  422   Kate  123   Bill  86&gt;&gt;&gt; df.dtypesName    objectid       int64dtype: object"/>
          <p:cNvPicPr>
            <a:picLocks noChangeAspect="0"/>
          </p:cNvPicPr>
          <p:nvPr>
            <p:ph type="body" idx="15"/>
          </p:nvPr>
        </p:nvPicPr>
        <p:blipFill>
          <a:blip r:embed="rId2">
            <a:extLst/>
          </a:blip>
          <a:stretch>
            <a:fillRect/>
          </a:stretch>
        </p:blipFill>
        <p:spPr>
          <a:xfrm>
            <a:off x="777220" y="1941276"/>
            <a:ext cx="11736882" cy="7532459"/>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7" name="Rectangle"/>
          <p:cNvSpPr/>
          <p:nvPr/>
        </p:nvSpPr>
        <p:spPr>
          <a:xfrm>
            <a:off x="-330200" y="-152400"/>
            <a:ext cx="15923915" cy="10297270"/>
          </a:xfrm>
          <a:prstGeom prst="rect">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48" name="Title"/>
          <p:cNvSpPr txBox="1"/>
          <p:nvPr>
            <p:ph type="title"/>
          </p:nvPr>
        </p:nvSpPr>
        <p:spPr>
          <a:prstGeom prst="rect">
            <a:avLst/>
          </a:prstGeom>
        </p:spPr>
        <p:txBody>
          <a:bodyPr/>
          <a:lstStyle/>
          <a:p>
            <a:pPr/>
          </a:p>
        </p:txBody>
      </p:sp>
      <p:sp>
        <p:nvSpPr>
          <p:cNvPr id="1249" name="Body"/>
          <p:cNvSpPr txBox="1"/>
          <p:nvPr>
            <p:ph type="body" idx="1"/>
          </p:nvPr>
        </p:nvSpPr>
        <p:spPr>
          <a:prstGeom prst="rect">
            <a:avLst/>
          </a:prstGeom>
        </p:spPr>
        <p:txBody>
          <a:bodyPr/>
          <a:lstStyle/>
          <a:p>
            <a:pPr/>
          </a:p>
        </p:txBody>
      </p:sp>
      <p:sp>
        <p:nvSpPr>
          <p:cNvPr id="125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51" name="2-Layers-2.png" descr="2-Layers-2.png"/>
          <p:cNvPicPr>
            <a:picLocks noChangeAspect="1"/>
          </p:cNvPicPr>
          <p:nvPr/>
        </p:nvPicPr>
        <p:blipFill>
          <a:blip r:embed="rId2">
            <a:extLst/>
          </a:blip>
          <a:stretch>
            <a:fillRect/>
          </a:stretch>
        </p:blipFill>
        <p:spPr>
          <a:xfrm>
            <a:off x="-437713" y="226924"/>
            <a:ext cx="13880226" cy="9299752"/>
          </a:xfrm>
          <a:prstGeom prst="rect">
            <a:avLst/>
          </a:prstGeom>
          <a:ln w="3175">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5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4"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5" name="Rounded Rectangle"/>
          <p:cNvSpPr/>
          <p:nvPr/>
        </p:nvSpPr>
        <p:spPr>
          <a:xfrm>
            <a:off x="5657076" y="4612161"/>
            <a:ext cx="1690648" cy="503878"/>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6" name="Rounded Rectangle"/>
          <p:cNvSpPr/>
          <p:nvPr/>
        </p:nvSpPr>
        <p:spPr>
          <a:xfrm>
            <a:off x="5657076" y="4612161"/>
            <a:ext cx="1690648" cy="503878"/>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7" name="Rounded Rectangle"/>
          <p:cNvSpPr/>
          <p:nvPr/>
        </p:nvSpPr>
        <p:spPr>
          <a:xfrm>
            <a:off x="5657076" y="4612161"/>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8" name="Rounded Rectangle"/>
          <p:cNvSpPr/>
          <p:nvPr/>
        </p:nvSpPr>
        <p:spPr>
          <a:xfrm>
            <a:off x="5657076" y="4612161"/>
            <a:ext cx="1690648" cy="503878"/>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9" name="Feed Forward Networks"/>
          <p:cNvSpPr txBox="1"/>
          <p:nvPr>
            <p:ph type="title"/>
          </p:nvPr>
        </p:nvSpPr>
        <p:spPr>
          <a:prstGeom prst="rect">
            <a:avLst/>
          </a:prstGeom>
        </p:spPr>
        <p:txBody>
          <a:bodyPr/>
          <a:lstStyle/>
          <a:p>
            <a:pPr/>
            <a:r>
              <a:t>Feed Forward Networks</a:t>
            </a:r>
          </a:p>
        </p:txBody>
      </p:sp>
      <p:sp>
        <p:nvSpPr>
          <p:cNvPr id="126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61"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62"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63"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264"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65"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67"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68"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69" name="Feed Forward Networks"/>
          <p:cNvSpPr txBox="1"/>
          <p:nvPr>
            <p:ph type="title"/>
          </p:nvPr>
        </p:nvSpPr>
        <p:spPr>
          <a:prstGeom prst="rect">
            <a:avLst/>
          </a:prstGeom>
        </p:spPr>
        <p:txBody>
          <a:bodyPr/>
          <a:lstStyle/>
          <a:p>
            <a:pPr/>
            <a:r>
              <a:t>Feed Forward Networks</a:t>
            </a:r>
          </a:p>
        </p:txBody>
      </p:sp>
      <p:sp>
        <p:nvSpPr>
          <p:cNvPr id="127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71"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72"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73" name="Rounded Rectangle"/>
          <p:cNvSpPr/>
          <p:nvPr/>
        </p:nvSpPr>
        <p:spPr>
          <a:xfrm>
            <a:off x="5657076" y="4277155"/>
            <a:ext cx="1690648" cy="503877"/>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4" name="Rounded Rectangle"/>
          <p:cNvSpPr/>
          <p:nvPr/>
        </p:nvSpPr>
        <p:spPr>
          <a:xfrm>
            <a:off x="5657076" y="4972568"/>
            <a:ext cx="1690648" cy="503877"/>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5" name="Rounded Rectangle"/>
          <p:cNvSpPr/>
          <p:nvPr/>
        </p:nvSpPr>
        <p:spPr>
          <a:xfrm>
            <a:off x="5657076" y="5667980"/>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6" name="Rounded Rectangle"/>
          <p:cNvSpPr/>
          <p:nvPr/>
        </p:nvSpPr>
        <p:spPr>
          <a:xfrm>
            <a:off x="5657076" y="3581742"/>
            <a:ext cx="1690648" cy="503877"/>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82" name="Connection Line" descr="Connection Line"/>
          <p:cNvPicPr>
            <a:picLocks noChangeAspect="0"/>
          </p:cNvPicPr>
          <p:nvPr/>
        </p:nvPicPr>
        <p:blipFill>
          <a:blip r:embed="rId2">
            <a:extLst/>
          </a:blip>
          <a:stretch>
            <a:fillRect/>
          </a:stretch>
        </p:blipFill>
        <p:spPr>
          <a:xfrm>
            <a:off x="9019878" y="2459890"/>
            <a:ext cx="1544477" cy="4784015"/>
          </a:xfrm>
          <a:prstGeom prst="rect">
            <a:avLst/>
          </a:prstGeom>
        </p:spPr>
      </p:pic>
      <p:sp>
        <p:nvSpPr>
          <p:cNvPr id="1278" name="Information Flow"/>
          <p:cNvSpPr/>
          <p:nvPr/>
        </p:nvSpPr>
        <p:spPr>
          <a:xfrm>
            <a:off x="10764821" y="4233033"/>
            <a:ext cx="1950597" cy="1287534"/>
          </a:xfrm>
          <a:prstGeom prst="roundRect">
            <a:avLst>
              <a:gd name="adj" fmla="val 14029"/>
            </a:avLst>
          </a:prstGeom>
          <a:solidFill>
            <a:srgbClr val="FFFFFF"/>
          </a:solidFill>
          <a:ln w="25400">
            <a:solidFill>
              <a:schemeClr val="accent6">
                <a:satOff val="24555"/>
                <a:lumOff val="22232"/>
              </a:schemeClr>
            </a:solidFill>
            <a:miter lim="400000"/>
          </a:ln>
          <a:effectLst>
            <a:outerShdw sx="100000" sy="100000" kx="0" ky="0" algn="b" rotWithShape="0" blurRad="114300" dist="63500" dir="2700000">
              <a:srgbClr val="000000">
                <a:alpha val="75000"/>
              </a:srgbClr>
            </a:outerShdw>
          </a:effectLst>
          <a:extLst>
            <a:ext uri="{C572A759-6A51-4108-AA02-DFA0A04FC94B}">
              <ma14:wrappingTextBoxFlag xmlns:ma14="http://schemas.microsoft.com/office/mac/drawingml/2011/main" val="1"/>
            </a:ext>
          </a:extLst>
        </p:spPr>
        <p:txBody>
          <a:bodyPr lIns="48165" tIns="48165" rIns="48165" bIns="48165" anchor="ctr"/>
          <a:lstStyle/>
          <a:p>
            <a:pPr algn="l" defTabSz="623146">
              <a:defRPr sz="2400">
                <a:solidFill>
                  <a:schemeClr val="accent6">
                    <a:satOff val="24555"/>
                    <a:lumOff val="22232"/>
                  </a:schemeClr>
                </a:solidFill>
                <a:latin typeface="Helvetica Neue Light"/>
                <a:ea typeface="Helvetica Neue Light"/>
                <a:cs typeface="Helvetica Neue Light"/>
                <a:sym typeface="Helvetica Neue Light"/>
              </a:defRPr>
            </a:pPr>
            <a:r>
              <a:rPr i="1">
                <a:latin typeface="+mn-lt"/>
                <a:ea typeface="+mn-ea"/>
                <a:cs typeface="+mn-cs"/>
                <a:sym typeface="Helvetica Neue"/>
              </a:rPr>
              <a:t>Information</a:t>
            </a:r>
            <a:br>
              <a:rPr i="1">
                <a:latin typeface="+mn-lt"/>
                <a:ea typeface="+mn-ea"/>
                <a:cs typeface="+mn-cs"/>
                <a:sym typeface="Helvetica Neue"/>
              </a:rPr>
            </a:br>
            <a:r>
              <a:rPr i="1">
                <a:latin typeface="+mn-lt"/>
                <a:ea typeface="+mn-ea"/>
                <a:cs typeface="+mn-cs"/>
                <a:sym typeface="Helvetica Neue"/>
              </a:rPr>
              <a:t>Flow</a:t>
            </a:r>
          </a:p>
        </p:txBody>
      </p:sp>
      <p:sp>
        <p:nvSpPr>
          <p:cNvPr id="1279"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
        <p:nvSpPr>
          <p:cNvPr id="1280"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81"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82"/>
                                        </p:tgtEl>
                                        <p:attrNameLst>
                                          <p:attrName>style.visibility</p:attrName>
                                        </p:attrNameLst>
                                      </p:cBhvr>
                                      <p:to>
                                        <p:strVal val="visible"/>
                                      </p:to>
                                    </p:set>
                                    <p:animEffect filter="dissolve" transition="in">
                                      <p:cBhvr>
                                        <p:cTn id="7" dur="1000"/>
                                        <p:tgtEl>
                                          <p:spTgt spid="128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78"/>
                                        </p:tgtEl>
                                        <p:attrNameLst>
                                          <p:attrName>style.visibility</p:attrName>
                                        </p:attrNameLst>
                                      </p:cBhvr>
                                      <p:to>
                                        <p:strVal val="visible"/>
                                      </p:to>
                                    </p:set>
                                    <p:animEffect filter="dissolve" transition="in">
                                      <p:cBhvr>
                                        <p:cTn id="11"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78" grpId="2"/>
      <p:bldP build="whole" bldLvl="1" animBg="1" rev="0" advAuto="0" spid="1282" grpId="1"/>
    </p:bldLst>
  </p:timing>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85" name="Equation"/>
          <p:cNvSpPr txBox="1"/>
          <p:nvPr/>
        </p:nvSpPr>
        <p:spPr>
          <a:xfrm>
            <a:off x="324874" y="7442200"/>
            <a:ext cx="216045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sp>
        <p:nvSpPr>
          <p:cNvPr id="1286" name="Recurrent Neural Network (RNN)"/>
          <p:cNvSpPr txBox="1"/>
          <p:nvPr>
            <p:ph type="title"/>
          </p:nvPr>
        </p:nvSpPr>
        <p:spPr>
          <a:prstGeom prst="rect">
            <a:avLst/>
          </a:prstGeom>
        </p:spPr>
        <p:txBody>
          <a:bodyPr/>
          <a:lstStyle/>
          <a:p>
            <a:pPr/>
            <a:r>
              <a:t>Recurrent Neural Network (RNN)</a:t>
            </a:r>
          </a:p>
        </p:txBody>
      </p:sp>
      <p:sp>
        <p:nvSpPr>
          <p:cNvPr id="128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88" name="Information Flow"/>
          <p:cNvSpPr/>
          <p:nvPr>
            <p:ph type="body" idx="16"/>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Information Flow</a:t>
            </a:r>
          </a:p>
        </p:txBody>
      </p:sp>
      <p:sp>
        <p:nvSpPr>
          <p:cNvPr id="1289"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90"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91"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92" name="Line"/>
          <p:cNvSpPr/>
          <p:nvPr/>
        </p:nvSpPr>
        <p:spPr>
          <a:xfrm>
            <a:off x="2835905" y="6352779"/>
            <a:ext cx="367030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93" name="Line"/>
          <p:cNvSpPr/>
          <p:nvPr/>
        </p:nvSpPr>
        <p:spPr>
          <a:xfrm flipH="1" flipV="1">
            <a:off x="6506358" y="3362942"/>
            <a:ext cx="3425782"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94" name="Equation"/>
          <p:cNvSpPr txBox="1"/>
          <p:nvPr/>
        </p:nvSpPr>
        <p:spPr>
          <a:xfrm>
            <a:off x="9987036" y="3266540"/>
            <a:ext cx="250217"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95" name="Output"/>
          <p:cNvSpPr txBox="1"/>
          <p:nvPr/>
        </p:nvSpPr>
        <p:spPr>
          <a:xfrm>
            <a:off x="10280268" y="3151155"/>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96" name="Previous…"/>
          <p:cNvSpPr txBox="1"/>
          <p:nvPr/>
        </p:nvSpPr>
        <p:spPr>
          <a:xfrm>
            <a:off x="428167" y="5963193"/>
            <a:ext cx="1195325" cy="7791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pPr>
            <a:r>
              <a:t>Previous </a:t>
            </a:r>
          </a:p>
          <a:p>
            <a:pPr>
              <a:defRPr sz="2400"/>
            </a:pPr>
            <a:r>
              <a:t>Output</a:t>
            </a:r>
          </a:p>
        </p:txBody>
      </p:sp>
      <p:pic>
        <p:nvPicPr>
          <p:cNvPr id="1308" name="Connection Line" descr="Connection Line"/>
          <p:cNvPicPr>
            <a:picLocks noChangeAspect="0"/>
          </p:cNvPicPr>
          <p:nvPr/>
        </p:nvPicPr>
        <p:blipFill>
          <a:blip r:embed="rId2">
            <a:extLst/>
          </a:blip>
          <a:stretch>
            <a:fillRect/>
          </a:stretch>
        </p:blipFill>
        <p:spPr>
          <a:xfrm>
            <a:off x="7595105" y="3637374"/>
            <a:ext cx="3456100" cy="3904094"/>
          </a:xfrm>
          <a:prstGeom prst="rect">
            <a:avLst/>
          </a:prstGeom>
        </p:spPr>
      </p:pic>
      <p:pic>
        <p:nvPicPr>
          <p:cNvPr id="1310" name="Connection Line" descr="Connection Line"/>
          <p:cNvPicPr>
            <a:picLocks noChangeAspect="0"/>
          </p:cNvPicPr>
          <p:nvPr/>
        </p:nvPicPr>
        <p:blipFill>
          <a:blip r:embed="rId3">
            <a:extLst/>
          </a:blip>
          <a:stretch>
            <a:fillRect/>
          </a:stretch>
        </p:blipFill>
        <p:spPr>
          <a:xfrm>
            <a:off x="2404794" y="2457770"/>
            <a:ext cx="3895692" cy="3741434"/>
          </a:xfrm>
          <a:prstGeom prst="rect">
            <a:avLst/>
          </a:prstGeom>
        </p:spPr>
      </p:pic>
      <p:sp>
        <p:nvSpPr>
          <p:cNvPr id="1299" name="Equation"/>
          <p:cNvSpPr txBox="1"/>
          <p:nvPr/>
        </p:nvSpPr>
        <p:spPr>
          <a:xfrm>
            <a:off x="2187304" y="6173420"/>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00"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301"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2"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03"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
        <p:nvSpPr>
          <p:cNvPr id="1304" name="Rounded Rectangle"/>
          <p:cNvSpPr/>
          <p:nvPr/>
        </p:nvSpPr>
        <p:spPr>
          <a:xfrm>
            <a:off x="5657076" y="4277155"/>
            <a:ext cx="1690648" cy="503877"/>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5" name="Rounded Rectangle"/>
          <p:cNvSpPr/>
          <p:nvPr/>
        </p:nvSpPr>
        <p:spPr>
          <a:xfrm>
            <a:off x="5657076" y="4972568"/>
            <a:ext cx="1690648" cy="503877"/>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6" name="Rounded Rectangle"/>
          <p:cNvSpPr/>
          <p:nvPr/>
        </p:nvSpPr>
        <p:spPr>
          <a:xfrm>
            <a:off x="5657076" y="5667980"/>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7" name="Rounded Rectangle"/>
          <p:cNvSpPr/>
          <p:nvPr/>
        </p:nvSpPr>
        <p:spPr>
          <a:xfrm>
            <a:off x="5657076" y="3581742"/>
            <a:ext cx="1690648" cy="503877"/>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293"/>
                                        </p:tgtEl>
                                        <p:attrNameLst>
                                          <p:attrName>style.visibility</p:attrName>
                                        </p:attrNameLst>
                                      </p:cBhvr>
                                      <p:to>
                                        <p:strVal val="visible"/>
                                      </p:to>
                                    </p:set>
                                    <p:animEffect filter="wipe(left)" transition="in">
                                      <p:cBhvr>
                                        <p:cTn id="7" dur="1000"/>
                                        <p:tgtEl>
                                          <p:spTgt spid="129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94"/>
                                        </p:tgtEl>
                                        <p:attrNameLst>
                                          <p:attrName>style.visibility</p:attrName>
                                        </p:attrNameLst>
                                      </p:cBhvr>
                                      <p:to>
                                        <p:strVal val="visible"/>
                                      </p:to>
                                    </p:set>
                                    <p:animEffect filter="dissolve" transition="in">
                                      <p:cBhvr>
                                        <p:cTn id="11" dur="1000"/>
                                        <p:tgtEl>
                                          <p:spTgt spid="1294"/>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295"/>
                                        </p:tgtEl>
                                        <p:attrNameLst>
                                          <p:attrName>style.visibility</p:attrName>
                                        </p:attrNameLst>
                                      </p:cBhvr>
                                      <p:to>
                                        <p:strVal val="visible"/>
                                      </p:to>
                                    </p:set>
                                    <p:animEffect filter="dissolve" transition="in">
                                      <p:cBhvr>
                                        <p:cTn id="15" dur="1000"/>
                                        <p:tgtEl>
                                          <p:spTgt spid="1295"/>
                                        </p:tgtEl>
                                      </p:cBhvr>
                                    </p:animEffect>
                                  </p:childTnLst>
                                </p:cTn>
                              </p:par>
                            </p:childTnLst>
                          </p:cTn>
                        </p:par>
                        <p:par>
                          <p:cTn id="16" fill="hold">
                            <p:stCondLst>
                              <p:cond delay="3000"/>
                            </p:stCondLst>
                            <p:childTnLst>
                              <p:par>
                                <p:cTn id="17" presetClass="entr" nodeType="afterEffect" presetSubtype="2" presetID="22" grpId="4" fill="hold">
                                  <p:stCondLst>
                                    <p:cond delay="1000"/>
                                  </p:stCondLst>
                                  <p:iterate type="el" backwards="0">
                                    <p:tmAbs val="0"/>
                                  </p:iterate>
                                  <p:childTnLst>
                                    <p:set>
                                      <p:cBhvr>
                                        <p:cTn id="18" fill="hold"/>
                                        <p:tgtEl>
                                          <p:spTgt spid="1292"/>
                                        </p:tgtEl>
                                        <p:attrNameLst>
                                          <p:attrName>style.visibility</p:attrName>
                                        </p:attrNameLst>
                                      </p:cBhvr>
                                      <p:to>
                                        <p:strVal val="visible"/>
                                      </p:to>
                                    </p:set>
                                    <p:animEffect filter="wipe(right)" transition="in">
                                      <p:cBhvr>
                                        <p:cTn id="19" dur="1000"/>
                                        <p:tgtEl>
                                          <p:spTgt spid="1292"/>
                                        </p:tgtEl>
                                      </p:cBhvr>
                                    </p:animEffect>
                                  </p:childTnLst>
                                </p:cTn>
                              </p:par>
                            </p:childTnLst>
                          </p:cTn>
                        </p:par>
                        <p:par>
                          <p:cTn id="20" fill="hold">
                            <p:stCondLst>
                              <p:cond delay="5000"/>
                            </p:stCondLst>
                            <p:childTnLst>
                              <p:par>
                                <p:cTn id="21" presetClass="entr" nodeType="afterEffect" presetID="9" grpId="5" fill="hold">
                                  <p:stCondLst>
                                    <p:cond delay="0"/>
                                  </p:stCondLst>
                                  <p:iterate type="el" backwards="0">
                                    <p:tmAbs val="0"/>
                                  </p:iterate>
                                  <p:childTnLst>
                                    <p:set>
                                      <p:cBhvr>
                                        <p:cTn id="22" fill="hold"/>
                                        <p:tgtEl>
                                          <p:spTgt spid="1299"/>
                                        </p:tgtEl>
                                        <p:attrNameLst>
                                          <p:attrName>style.visibility</p:attrName>
                                        </p:attrNameLst>
                                      </p:cBhvr>
                                      <p:to>
                                        <p:strVal val="visible"/>
                                      </p:to>
                                    </p:set>
                                    <p:animEffect filter="dissolve" transition="in">
                                      <p:cBhvr>
                                        <p:cTn id="23" dur="1000"/>
                                        <p:tgtEl>
                                          <p:spTgt spid="1299"/>
                                        </p:tgtEl>
                                      </p:cBhvr>
                                    </p:animEffect>
                                  </p:childTnLst>
                                </p:cTn>
                              </p:par>
                            </p:childTnLst>
                          </p:cTn>
                        </p:par>
                        <p:par>
                          <p:cTn id="24" fill="hold">
                            <p:stCondLst>
                              <p:cond delay="6000"/>
                            </p:stCondLst>
                            <p:childTnLst>
                              <p:par>
                                <p:cTn id="25" presetClass="entr" nodeType="afterEffect" presetID="9" grpId="6" fill="hold">
                                  <p:stCondLst>
                                    <p:cond delay="0"/>
                                  </p:stCondLst>
                                  <p:iterate type="el" backwards="0">
                                    <p:tmAbs val="0"/>
                                  </p:iterate>
                                  <p:childTnLst>
                                    <p:set>
                                      <p:cBhvr>
                                        <p:cTn id="26" fill="hold"/>
                                        <p:tgtEl>
                                          <p:spTgt spid="1296"/>
                                        </p:tgtEl>
                                        <p:attrNameLst>
                                          <p:attrName>style.visibility</p:attrName>
                                        </p:attrNameLst>
                                      </p:cBhvr>
                                      <p:to>
                                        <p:strVal val="visible"/>
                                      </p:to>
                                    </p:set>
                                    <p:animEffect filter="dissolve" transition="in">
                                      <p:cBhvr>
                                        <p:cTn id="27" dur="1000"/>
                                        <p:tgtEl>
                                          <p:spTgt spid="1296"/>
                                        </p:tgtEl>
                                      </p:cBhvr>
                                    </p:animEffect>
                                  </p:childTnLst>
                                </p:cTn>
                              </p:par>
                            </p:childTnLst>
                          </p:cTn>
                        </p:par>
                        <p:par>
                          <p:cTn id="28" fill="hold">
                            <p:stCondLst>
                              <p:cond delay="7000"/>
                            </p:stCondLst>
                            <p:childTnLst>
                              <p:par>
                                <p:cTn id="29" presetClass="entr" nodeType="afterEffect" presetSubtype="3" presetID="18" grpId="7" fill="hold">
                                  <p:stCondLst>
                                    <p:cond delay="0"/>
                                  </p:stCondLst>
                                  <p:iterate type="el" backwards="0">
                                    <p:tmAbs val="0"/>
                                  </p:iterate>
                                  <p:childTnLst>
                                    <p:set>
                                      <p:cBhvr>
                                        <p:cTn id="30" fill="hold"/>
                                        <p:tgtEl>
                                          <p:spTgt spid="1308"/>
                                        </p:tgtEl>
                                        <p:attrNameLst>
                                          <p:attrName>style.visibility</p:attrName>
                                        </p:attrNameLst>
                                      </p:cBhvr>
                                      <p:to>
                                        <p:strVal val="visible"/>
                                      </p:to>
                                    </p:set>
                                    <p:animEffect filter="strips(upRight)" transition="in">
                                      <p:cBhvr>
                                        <p:cTn id="31" dur="1000"/>
                                        <p:tgtEl>
                                          <p:spTgt spid="1308"/>
                                        </p:tgtEl>
                                      </p:cBhvr>
                                    </p:animEffect>
                                  </p:childTnLst>
                                </p:cTn>
                              </p:par>
                            </p:childTnLst>
                          </p:cTn>
                        </p:par>
                        <p:par>
                          <p:cTn id="32" fill="hold">
                            <p:stCondLst>
                              <p:cond delay="8000"/>
                            </p:stCondLst>
                            <p:childTnLst>
                              <p:par>
                                <p:cTn id="33" presetClass="entr" nodeType="afterEffect" presetSubtype="12" presetID="18" grpId="8" fill="hold">
                                  <p:stCondLst>
                                    <p:cond delay="0"/>
                                  </p:stCondLst>
                                  <p:iterate type="el" backwards="0">
                                    <p:tmAbs val="0"/>
                                  </p:iterate>
                                  <p:childTnLst>
                                    <p:set>
                                      <p:cBhvr>
                                        <p:cTn id="34" fill="hold"/>
                                        <p:tgtEl>
                                          <p:spTgt spid="1310"/>
                                        </p:tgtEl>
                                        <p:attrNameLst>
                                          <p:attrName>style.visibility</p:attrName>
                                        </p:attrNameLst>
                                      </p:cBhvr>
                                      <p:to>
                                        <p:strVal val="visible"/>
                                      </p:to>
                                    </p:set>
                                    <p:animEffect filter="strips(downLeft)" transition="in">
                                      <p:cBhvr>
                                        <p:cTn id="35" dur="1000"/>
                                        <p:tgtEl>
                                          <p:spTgt spid="1310"/>
                                        </p:tgtEl>
                                      </p:cBhvr>
                                    </p:animEffect>
                                  </p:childTnLst>
                                </p:cTn>
                              </p:par>
                            </p:childTnLst>
                          </p:cTn>
                        </p:par>
                      </p:childTnLst>
                    </p:cTn>
                  </p:par>
                  <p:par>
                    <p:cTn id="36" fill="hold">
                      <p:stCondLst>
                        <p:cond delay="indefinite"/>
                      </p:stCondLst>
                      <p:childTnLst>
                        <p:par>
                          <p:cTn id="37" fill="hold">
                            <p:stCondLst>
                              <p:cond delay="0"/>
                            </p:stCondLst>
                            <p:childTnLst>
                              <p:par>
                                <p:cTn id="38" presetClass="exit" nodeType="clickEffect" presetID="9" grpId="9" fill="hold">
                                  <p:stCondLst>
                                    <p:cond delay="0"/>
                                  </p:stCondLst>
                                  <p:iterate type="el" backwards="0">
                                    <p:tmAbs val="0"/>
                                  </p:iterate>
                                  <p:childTnLst>
                                    <p:animEffect filter="dissolve" transition="out">
                                      <p:cBhvr>
                                        <p:cTn id="39" dur="1000" fill="hold"/>
                                        <p:tgtEl>
                                          <p:spTgt spid="1300"/>
                                        </p:tgtEl>
                                      </p:cBhvr>
                                    </p:animEffect>
                                    <p:set>
                                      <p:cBhvr>
                                        <p:cTn id="40" fill="hold">
                                          <p:stCondLst>
                                            <p:cond delay="999"/>
                                          </p:stCondLst>
                                        </p:cTn>
                                        <p:tgtEl>
                                          <p:spTgt spid="1300"/>
                                        </p:tgtEl>
                                        <p:attrNameLst>
                                          <p:attrName>style.visibility</p:attrName>
                                        </p:attrNameLst>
                                      </p:cBhvr>
                                      <p:to>
                                        <p:strVal val="hidden"/>
                                      </p:to>
                                    </p:set>
                                  </p:childTnLst>
                                </p:cTn>
                              </p:par>
                            </p:childTnLst>
                          </p:cTn>
                        </p:par>
                        <p:par>
                          <p:cTn id="41" fill="hold">
                            <p:stCondLst>
                              <p:cond delay="1000"/>
                            </p:stCondLst>
                            <p:childTnLst>
                              <p:par>
                                <p:cTn id="42" presetClass="entr" nodeType="afterEffect" presetID="9" grpId="10" fill="hold">
                                  <p:stCondLst>
                                    <p:cond delay="0"/>
                                  </p:stCondLst>
                                  <p:iterate type="el" backwards="0">
                                    <p:tmAbs val="0"/>
                                  </p:iterate>
                                  <p:childTnLst>
                                    <p:set>
                                      <p:cBhvr>
                                        <p:cTn id="43" fill="hold"/>
                                        <p:tgtEl>
                                          <p:spTgt spid="1285"/>
                                        </p:tgtEl>
                                        <p:attrNameLst>
                                          <p:attrName>style.visibility</p:attrName>
                                        </p:attrNameLst>
                                      </p:cBhvr>
                                      <p:to>
                                        <p:strVal val="visible"/>
                                      </p:to>
                                    </p:set>
                                    <p:animEffect filter="dissolve" transition="in">
                                      <p:cBhvr>
                                        <p:cTn id="44" dur="1000"/>
                                        <p:tgtEl>
                                          <p:spTgt spid="1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0" grpId="8"/>
      <p:bldP build="whole" bldLvl="1" animBg="1" rev="0" advAuto="0" spid="1293" grpId="1"/>
      <p:bldP build="whole" bldLvl="1" animBg="1" rev="0" advAuto="0" spid="1295" grpId="3"/>
      <p:bldP build="whole" bldLvl="1" animBg="1" rev="0" advAuto="0" spid="1296" grpId="6"/>
      <p:bldP build="whole" bldLvl="1" animBg="1" rev="0" advAuto="0" spid="1308" grpId="7"/>
      <p:bldP build="whole" bldLvl="1" animBg="1" rev="0" advAuto="0" spid="1294" grpId="2"/>
      <p:bldP build="whole" bldLvl="1" animBg="1" rev="0" advAuto="0" spid="1300" grpId="9"/>
      <p:bldP build="whole" bldLvl="1" animBg="1" rev="0" advAuto="0" spid="1292" grpId="4"/>
      <p:bldP build="whole" bldLvl="1" animBg="1" rev="0" advAuto="0" spid="1285" grpId="10"/>
      <p:bldP build="whole" bldLvl="1" animBg="1" rev="0" advAuto="0" spid="1299" grpId="5"/>
    </p:bldLst>
  </p:timing>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13" name="Recurrent Neural Network (RNN)"/>
          <p:cNvSpPr txBox="1"/>
          <p:nvPr>
            <p:ph type="title"/>
          </p:nvPr>
        </p:nvSpPr>
        <p:spPr>
          <a:prstGeom prst="rect">
            <a:avLst/>
          </a:prstGeom>
        </p:spPr>
        <p:txBody>
          <a:bodyPr/>
          <a:lstStyle/>
          <a:p>
            <a:pPr/>
            <a:r>
              <a:t>Recurrent Neural Network (RNN)</a:t>
            </a:r>
          </a:p>
        </p:txBody>
      </p:sp>
      <p:sp>
        <p:nvSpPr>
          <p:cNvPr id="131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324" name="Group"/>
          <p:cNvGrpSpPr/>
          <p:nvPr/>
        </p:nvGrpSpPr>
        <p:grpSpPr>
          <a:xfrm>
            <a:off x="4937987" y="4596695"/>
            <a:ext cx="3450848" cy="2634462"/>
            <a:chOff x="0" y="0"/>
            <a:chExt cx="3450846" cy="2634461"/>
          </a:xfrm>
        </p:grpSpPr>
        <p:sp>
          <p:nvSpPr>
            <p:cNvPr id="1315" name="Line"/>
            <p:cNvSpPr/>
            <p:nvPr/>
          </p:nvSpPr>
          <p:spPr>
            <a:xfrm>
              <a:off x="0" y="1077581"/>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16" name="Equation"/>
            <p:cNvSpPr txBox="1"/>
            <p:nvPr/>
          </p:nvSpPr>
          <p:spPr>
            <a:xfrm>
              <a:off x="993211" y="2367944"/>
              <a:ext cx="246407" cy="26651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17" name="Equation"/>
            <p:cNvSpPr txBox="1"/>
            <p:nvPr/>
          </p:nvSpPr>
          <p:spPr>
            <a:xfrm>
              <a:off x="2338999" y="0"/>
              <a:ext cx="250217"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18" name="Equation"/>
            <p:cNvSpPr txBox="1"/>
            <p:nvPr/>
          </p:nvSpPr>
          <p:spPr>
            <a:xfrm>
              <a:off x="78398" y="698500"/>
              <a:ext cx="537228"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19" name="Equation"/>
            <p:cNvSpPr txBox="1"/>
            <p:nvPr/>
          </p:nvSpPr>
          <p:spPr>
            <a:xfrm>
              <a:off x="2911363" y="698500"/>
              <a:ext cx="250217"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oMath>
                </m:oMathPara>
              </a14:m>
              <a:endParaRPr sz="3000">
                <a:solidFill>
                  <a:srgbClr val="51A7F9"/>
                </a:solidFill>
              </a:endParaRPr>
            </a:p>
          </p:txBody>
        </p:sp>
        <p:sp>
          <p:nvSpPr>
            <p:cNvPr id="1320" name="Line"/>
            <p:cNvSpPr/>
            <p:nvPr/>
          </p:nvSpPr>
          <p:spPr>
            <a:xfrm flipV="1">
              <a:off x="1124762" y="18753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1" name="Rounded Rectangle"/>
            <p:cNvSpPr/>
            <p:nvPr/>
          </p:nvSpPr>
          <p:spPr>
            <a:xfrm>
              <a:off x="791566" y="839456"/>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2" name="Line"/>
            <p:cNvSpPr/>
            <p:nvPr/>
          </p:nvSpPr>
          <p:spPr>
            <a:xfrm flipV="1">
              <a:off x="2445562" y="4148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3" name="Line"/>
            <p:cNvSpPr/>
            <p:nvPr/>
          </p:nvSpPr>
          <p:spPr>
            <a:xfrm>
              <a:off x="2659150" y="1077581"/>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grpSp>
        <p:nvGrpSpPr>
          <p:cNvPr id="1333" name="Group"/>
          <p:cNvGrpSpPr/>
          <p:nvPr/>
        </p:nvGrpSpPr>
        <p:grpSpPr>
          <a:xfrm>
            <a:off x="8379003" y="4592637"/>
            <a:ext cx="2659282" cy="2646636"/>
            <a:chOff x="0" y="0"/>
            <a:chExt cx="2659280" cy="2646634"/>
          </a:xfrm>
        </p:grpSpPr>
        <p:sp>
          <p:nvSpPr>
            <p:cNvPr id="1325" name="Equation"/>
            <p:cNvSpPr txBox="1"/>
            <p:nvPr/>
          </p:nvSpPr>
          <p:spPr>
            <a:xfrm>
              <a:off x="244595" y="2372002"/>
              <a:ext cx="533418" cy="27463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26" name="Equation"/>
            <p:cNvSpPr txBox="1"/>
            <p:nvPr/>
          </p:nvSpPr>
          <p:spPr>
            <a:xfrm>
              <a:off x="1501483" y="0"/>
              <a:ext cx="537228" cy="36683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grpSp>
          <p:nvGrpSpPr>
            <p:cNvPr id="1331" name="Group"/>
            <p:cNvGrpSpPr/>
            <p:nvPr/>
          </p:nvGrpSpPr>
          <p:grpSpPr>
            <a:xfrm>
              <a:off x="0" y="418926"/>
              <a:ext cx="2659281" cy="1896926"/>
              <a:chOff x="0" y="0"/>
              <a:chExt cx="2659280" cy="1896924"/>
            </a:xfrm>
          </p:grpSpPr>
          <p:sp>
            <p:nvSpPr>
              <p:cNvPr id="1327" name="Line"/>
              <p:cNvSpPr/>
              <p:nvPr/>
            </p:nvSpPr>
            <p:spPr>
              <a:xfrm flipV="1">
                <a:off x="333196" y="146049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8" name="Rounded Rectangle"/>
              <p:cNvSpPr/>
              <p:nvPr/>
            </p:nvSpPr>
            <p:spPr>
              <a:xfrm>
                <a:off x="0" y="424587"/>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9" name="Line"/>
              <p:cNvSpPr/>
              <p:nvPr/>
            </p:nvSpPr>
            <p:spPr>
              <a:xfrm flipV="1">
                <a:off x="1653996" y="-1"/>
                <a:ext cx="1" cy="436427"/>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0" name="Line"/>
              <p:cNvSpPr/>
              <p:nvPr/>
            </p:nvSpPr>
            <p:spPr>
              <a:xfrm>
                <a:off x="1867584" y="662712"/>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332" name="Equation"/>
            <p:cNvSpPr txBox="1"/>
            <p:nvPr/>
          </p:nvSpPr>
          <p:spPr>
            <a:xfrm>
              <a:off x="1965501" y="698500"/>
              <a:ext cx="537228" cy="36683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grpSp>
      <p:grpSp>
        <p:nvGrpSpPr>
          <p:cNvPr id="1341" name="Group"/>
          <p:cNvGrpSpPr/>
          <p:nvPr/>
        </p:nvGrpSpPr>
        <p:grpSpPr>
          <a:xfrm>
            <a:off x="2359728" y="4596695"/>
            <a:ext cx="2800186" cy="2634462"/>
            <a:chOff x="0" y="0"/>
            <a:chExt cx="2800185" cy="2634461"/>
          </a:xfrm>
        </p:grpSpPr>
        <p:sp>
          <p:nvSpPr>
            <p:cNvPr id="1334" name="Line"/>
            <p:cNvSpPr/>
            <p:nvPr/>
          </p:nvSpPr>
          <p:spPr>
            <a:xfrm>
              <a:off x="0" y="1083931"/>
              <a:ext cx="715985"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5" name="Line"/>
            <p:cNvSpPr/>
            <p:nvPr/>
          </p:nvSpPr>
          <p:spPr>
            <a:xfrm flipV="1">
              <a:off x="1043871" y="18753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6" name="Rounded Rectangle"/>
            <p:cNvSpPr/>
            <p:nvPr/>
          </p:nvSpPr>
          <p:spPr>
            <a:xfrm>
              <a:off x="710675" y="839456"/>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7" name="Line"/>
            <p:cNvSpPr/>
            <p:nvPr/>
          </p:nvSpPr>
          <p:spPr>
            <a:xfrm flipV="1">
              <a:off x="2364672" y="4148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8" name="Equation"/>
            <p:cNvSpPr txBox="1"/>
            <p:nvPr/>
          </p:nvSpPr>
          <p:spPr>
            <a:xfrm>
              <a:off x="929458" y="2367944"/>
              <a:ext cx="533418" cy="26651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39" name="Equation"/>
            <p:cNvSpPr txBox="1"/>
            <p:nvPr/>
          </p:nvSpPr>
          <p:spPr>
            <a:xfrm>
              <a:off x="2262958" y="0"/>
              <a:ext cx="537228"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40" name="Equation"/>
            <p:cNvSpPr txBox="1"/>
            <p:nvPr/>
          </p:nvSpPr>
          <p:spPr>
            <a:xfrm>
              <a:off x="78558" y="698500"/>
              <a:ext cx="558869"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2</m:t>
                        </m:r>
                      </m:sub>
                    </m:sSub>
                  </m:oMath>
                </m:oMathPara>
              </a14:m>
              <a:endParaRPr sz="3000">
                <a:solidFill>
                  <a:srgbClr val="51A7F9"/>
                </a:solidFill>
              </a:endParaRPr>
            </a:p>
          </p:txBody>
        </p:sp>
      </p:grpSp>
      <p:sp>
        <p:nvSpPr>
          <p:cNvPr id="1342" name="Each output depends (implicitly) on all previous outputs."/>
          <p:cNvSpPr txBox="1"/>
          <p:nvPr>
            <p:ph type="body" idx="1"/>
          </p:nvPr>
        </p:nvSpPr>
        <p:spPr>
          <a:prstGeom prst="rect">
            <a:avLst/>
          </a:prstGeom>
        </p:spPr>
        <p:txBody>
          <a:bodyPr/>
          <a:lstStyle/>
          <a:p>
            <a:pPr/>
            <a:r>
              <a:t>Each output depends (implicitly) on all previous </a:t>
            </a:r>
            <a:r>
              <a:rPr>
                <a:solidFill>
                  <a:schemeClr val="accent1">
                    <a:satOff val="-3355"/>
                    <a:lumOff val="26614"/>
                  </a:schemeClr>
                </a:solidFill>
                <a:latin typeface="Helvetica Neue Light"/>
                <a:ea typeface="Helvetica Neue Light"/>
                <a:cs typeface="Helvetica Neue Light"/>
                <a:sym typeface="Helvetica Neue Light"/>
              </a:rPr>
              <a:t>outputs</a:t>
            </a:r>
            <a:r>
              <a:t>.</a:t>
            </a:r>
          </a:p>
        </p:txBody>
      </p:sp>
      <p:sp>
        <p:nvSpPr>
          <p:cNvPr id="1343" name="Input sequences generate output sequences (seq2seq)"/>
          <p:cNvSpPr txBox="1"/>
          <p:nvPr/>
        </p:nvSpPr>
        <p:spPr>
          <a:xfrm>
            <a:off x="733425" y="2939132"/>
            <a:ext cx="8607971"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4800"/>
              </a:spcBef>
              <a:buSzPct val="100000"/>
              <a:buChar char="•"/>
              <a:defRPr sz="2400"/>
            </a:pPr>
            <a:r>
              <a:t>Input sequences generate output sequences (</a:t>
            </a:r>
            <a:r>
              <a:rPr>
                <a:solidFill>
                  <a:schemeClr val="accent6">
                    <a:satOff val="24555"/>
                    <a:lumOff val="22232"/>
                  </a:schemeClr>
                </a:solidFill>
                <a:latin typeface="Helvetica Neue Light"/>
                <a:ea typeface="Helvetica Neue Light"/>
                <a:cs typeface="Helvetica Neue Light"/>
                <a:sym typeface="Helvetica Neue Light"/>
              </a:rPr>
              <a:t>seq2seq</a:t>
            </a:r>
            <a:r>
              <a: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42"/>
                                        </p:tgtEl>
                                        <p:attrNameLst>
                                          <p:attrName>style.visibility</p:attrName>
                                        </p:attrNameLst>
                                      </p:cBhvr>
                                      <p:to>
                                        <p:strVal val="visible"/>
                                      </p:to>
                                    </p:set>
                                    <p:animEffect filter="dissolve" transition="in">
                                      <p:cBhvr>
                                        <p:cTn id="7" dur="1000"/>
                                        <p:tgtEl>
                                          <p:spTgt spid="134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33"/>
                                        </p:tgtEl>
                                        <p:attrNameLst>
                                          <p:attrName>style.visibility</p:attrName>
                                        </p:attrNameLst>
                                      </p:cBhvr>
                                      <p:to>
                                        <p:strVal val="visible"/>
                                      </p:to>
                                    </p:set>
                                    <p:animEffect filter="dissolve" transition="in">
                                      <p:cBhvr>
                                        <p:cTn id="11" dur="1000"/>
                                        <p:tgtEl>
                                          <p:spTgt spid="1333"/>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341"/>
                                        </p:tgtEl>
                                        <p:attrNameLst>
                                          <p:attrName>style.visibility</p:attrName>
                                        </p:attrNameLst>
                                      </p:cBhvr>
                                      <p:to>
                                        <p:strVal val="visible"/>
                                      </p:to>
                                    </p:set>
                                    <p:animEffect filter="dissolve" transition="in">
                                      <p:cBhvr>
                                        <p:cTn id="15" dur="1000"/>
                                        <p:tgtEl>
                                          <p:spTgt spid="1341"/>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1343"/>
                                        </p:tgtEl>
                                        <p:attrNameLst>
                                          <p:attrName>style.visibility</p:attrName>
                                        </p:attrNameLst>
                                      </p:cBhvr>
                                      <p:to>
                                        <p:strVal val="visible"/>
                                      </p:to>
                                    </p:set>
                                    <p:animEffect filter="dissolve" transition="in">
                                      <p:cBhvr>
                                        <p:cTn id="20"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3" grpId="4"/>
      <p:bldP build="whole" bldLvl="1" animBg="1" rev="0" advAuto="0" spid="1341" grpId="3"/>
      <p:bldP build="whole" bldLvl="1" animBg="1" rev="0" advAuto="0" spid="1342" grpId="1"/>
      <p:bldP build="whole" bldLvl="1" animBg="1" rev="0" advAuto="0" spid="1333" grpId="2"/>
    </p:bldLst>
  </p:timing>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45"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6" name="Line"/>
          <p:cNvSpPr/>
          <p:nvPr/>
        </p:nvSpPr>
        <p:spPr>
          <a:xfrm flipH="1" flipV="1">
            <a:off x="4024994" y="6081372"/>
            <a:ext cx="296755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7" name="Line"/>
          <p:cNvSpPr/>
          <p:nvPr/>
        </p:nvSpPr>
        <p:spPr>
          <a:xfrm flipH="1">
            <a:off x="5341468" y="3556015"/>
            <a:ext cx="1" cy="252752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8" name="Recurrent Neural Network (RNN)"/>
          <p:cNvSpPr txBox="1"/>
          <p:nvPr>
            <p:ph type="title"/>
          </p:nvPr>
        </p:nvSpPr>
        <p:spPr>
          <a:prstGeom prst="rect">
            <a:avLst/>
          </a:prstGeom>
        </p:spPr>
        <p:txBody>
          <a:bodyPr/>
          <a:lstStyle/>
          <a:p>
            <a:pPr/>
            <a:r>
              <a:t>Recurrent Neural Network (RNN)</a:t>
            </a:r>
          </a:p>
        </p:txBody>
      </p:sp>
      <p:sp>
        <p:nvSpPr>
          <p:cNvPr id="134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350" name="Line"/>
          <p:cNvSpPr/>
          <p:nvPr/>
        </p:nvSpPr>
        <p:spPr>
          <a:xfrm flipV="1">
            <a:off x="9042399" y="2731096"/>
            <a:ext cx="1" cy="828225"/>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1" name="Line"/>
          <p:cNvSpPr/>
          <p:nvPr/>
        </p:nvSpPr>
        <p:spPr>
          <a:xfrm flipH="1" flipV="1">
            <a:off x="6976258" y="3555999"/>
            <a:ext cx="3438482"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2" name="Equation"/>
          <p:cNvSpPr txBox="1"/>
          <p:nvPr/>
        </p:nvSpPr>
        <p:spPr>
          <a:xfrm>
            <a:off x="10482336" y="3335378"/>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53" name="Equation"/>
          <p:cNvSpPr txBox="1"/>
          <p:nvPr/>
        </p:nvSpPr>
        <p:spPr>
          <a:xfrm>
            <a:off x="8921098"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54" name="Line"/>
          <p:cNvSpPr/>
          <p:nvPr/>
        </p:nvSpPr>
        <p:spPr>
          <a:xfrm>
            <a:off x="2835905" y="3558779"/>
            <a:ext cx="2514602"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5" name="Equation"/>
          <p:cNvSpPr txBox="1"/>
          <p:nvPr/>
        </p:nvSpPr>
        <p:spPr>
          <a:xfrm>
            <a:off x="2161904" y="3341320"/>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56" name="Line"/>
          <p:cNvSpPr/>
          <p:nvPr/>
        </p:nvSpPr>
        <p:spPr>
          <a:xfrm flipV="1">
            <a:off x="4017005" y="6077891"/>
            <a:ext cx="1" cy="812915"/>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7" name="Equation"/>
          <p:cNvSpPr txBox="1"/>
          <p:nvPr/>
        </p:nvSpPr>
        <p:spPr>
          <a:xfrm>
            <a:off x="3893803" y="6973125"/>
            <a:ext cx="246406"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58" name="Line"/>
          <p:cNvSpPr/>
          <p:nvPr/>
        </p:nvSpPr>
        <p:spPr>
          <a:xfrm flipV="1">
            <a:off x="6985000" y="3549402"/>
            <a:ext cx="1" cy="252805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361" name="Group"/>
          <p:cNvGrpSpPr/>
          <p:nvPr/>
        </p:nvGrpSpPr>
        <p:grpSpPr>
          <a:xfrm>
            <a:off x="6578227" y="5277504"/>
            <a:ext cx="813545" cy="334971"/>
            <a:chOff x="0" y="0"/>
            <a:chExt cx="813543" cy="334970"/>
          </a:xfrm>
        </p:grpSpPr>
        <p:sp>
          <p:nvSpPr>
            <p:cNvPr id="135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6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362" name="Equation"/>
          <p:cNvSpPr txBox="1"/>
          <p:nvPr/>
        </p:nvSpPr>
        <p:spPr>
          <a:xfrm>
            <a:off x="324874" y="7440832"/>
            <a:ext cx="358321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W</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U</m:t>
                      </m:r>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363" name="Circle"/>
          <p:cNvSpPr/>
          <p:nvPr/>
        </p:nvSpPr>
        <p:spPr>
          <a:xfrm>
            <a:off x="5266930" y="6006835"/>
            <a:ext cx="149078"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64" name="Arrow"/>
          <p:cNvSpPr/>
          <p:nvPr/>
        </p:nvSpPr>
        <p:spPr>
          <a:xfrm rot="14415775">
            <a:off x="5080956" y="6553990"/>
            <a:ext cx="1270001"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65" name="Concatenate both inputs."/>
          <p:cNvSpPr txBox="1"/>
          <p:nvPr/>
        </p:nvSpPr>
        <p:spPr>
          <a:xfrm>
            <a:off x="5914689" y="7305403"/>
            <a:ext cx="1510745" cy="65388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1900"/>
            </a:lvl1pPr>
          </a:lstStyle>
          <a:p>
            <a:pPr/>
            <a:r>
              <a:t>Concatenate both inputs.</a:t>
            </a:r>
          </a:p>
        </p:txBody>
      </p:sp>
      <p:sp>
        <p:nvSpPr>
          <p:cNvPr id="1366" name="Arrow"/>
          <p:cNvSpPr/>
          <p:nvPr/>
        </p:nvSpPr>
        <p:spPr>
          <a:xfrm rot="10800000">
            <a:off x="3996388" y="7435768"/>
            <a:ext cx="1975644"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367" name="tanh.png" descr="tanh.png"/>
          <p:cNvPicPr>
            <a:picLocks noChangeAspect="1"/>
          </p:cNvPicPr>
          <p:nvPr/>
        </p:nvPicPr>
        <p:blipFill>
          <a:blip r:embed="rId2">
            <a:extLst/>
          </a:blip>
          <a:stretch>
            <a:fillRect/>
          </a:stretch>
        </p:blipFill>
        <p:spPr>
          <a:xfrm>
            <a:off x="10702993" y="3962400"/>
            <a:ext cx="2311401" cy="1733550"/>
          </a:xfrm>
          <a:prstGeom prst="rect">
            <a:avLst/>
          </a:prstGeom>
          <a:ln w="3175">
            <a:miter lim="400000"/>
          </a:ln>
        </p:spPr>
      </p:pic>
      <p:sp>
        <p:nvSpPr>
          <p:cNvPr id="1368" name="Arrow"/>
          <p:cNvSpPr/>
          <p:nvPr/>
        </p:nvSpPr>
        <p:spPr>
          <a:xfrm rot="21036161">
            <a:off x="7476661" y="4951549"/>
            <a:ext cx="3387729"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65"/>
                                        </p:tgtEl>
                                        <p:attrNameLst>
                                          <p:attrName>style.visibility</p:attrName>
                                        </p:attrNameLst>
                                      </p:cBhvr>
                                      <p:to>
                                        <p:strVal val="visible"/>
                                      </p:to>
                                    </p:set>
                                    <p:animEffect filter="dissolve" transition="in">
                                      <p:cBhvr>
                                        <p:cTn id="7" dur="1000"/>
                                        <p:tgtEl>
                                          <p:spTgt spid="1365"/>
                                        </p:tgtEl>
                                      </p:cBhvr>
                                    </p:animEffect>
                                  </p:childTnLst>
                                </p:cTn>
                              </p:par>
                            </p:childTnLst>
                          </p:cTn>
                        </p:par>
                        <p:par>
                          <p:cTn id="8" fill="hold">
                            <p:stCondLst>
                              <p:cond delay="1000"/>
                            </p:stCondLst>
                            <p:childTnLst>
                              <p:par>
                                <p:cTn id="9" presetClass="entr" nodeType="afterEffect" presetSubtype="9" presetID="18" grpId="2" fill="hold">
                                  <p:stCondLst>
                                    <p:cond delay="0"/>
                                  </p:stCondLst>
                                  <p:iterate type="el" backwards="0">
                                    <p:tmAbs val="0"/>
                                  </p:iterate>
                                  <p:childTnLst>
                                    <p:set>
                                      <p:cBhvr>
                                        <p:cTn id="10" fill="hold"/>
                                        <p:tgtEl>
                                          <p:spTgt spid="1364"/>
                                        </p:tgtEl>
                                        <p:attrNameLst>
                                          <p:attrName>style.visibility</p:attrName>
                                        </p:attrNameLst>
                                      </p:cBhvr>
                                      <p:to>
                                        <p:strVal val="visible"/>
                                      </p:to>
                                    </p:set>
                                    <p:animEffect filter="strips(upLeft)" transition="in">
                                      <p:cBhvr>
                                        <p:cTn id="11" dur="1000"/>
                                        <p:tgtEl>
                                          <p:spTgt spid="1364"/>
                                        </p:tgtEl>
                                      </p:cBhvr>
                                    </p:animEffect>
                                  </p:childTnLst>
                                </p:cTn>
                              </p:par>
                            </p:childTnLst>
                          </p:cTn>
                        </p:par>
                        <p:par>
                          <p:cTn id="12" fill="hold">
                            <p:stCondLst>
                              <p:cond delay="2000"/>
                            </p:stCondLst>
                            <p:childTnLst>
                              <p:par>
                                <p:cTn id="13" presetClass="entr" nodeType="afterEffect" presetSubtype="9" presetID="18" grpId="3" fill="hold">
                                  <p:stCondLst>
                                    <p:cond delay="0"/>
                                  </p:stCondLst>
                                  <p:iterate type="el" backwards="0">
                                    <p:tmAbs val="0"/>
                                  </p:iterate>
                                  <p:childTnLst>
                                    <p:set>
                                      <p:cBhvr>
                                        <p:cTn id="14" fill="hold"/>
                                        <p:tgtEl>
                                          <p:spTgt spid="1366"/>
                                        </p:tgtEl>
                                        <p:attrNameLst>
                                          <p:attrName>style.visibility</p:attrName>
                                        </p:attrNameLst>
                                      </p:cBhvr>
                                      <p:to>
                                        <p:strVal val="visible"/>
                                      </p:to>
                                    </p:set>
                                    <p:animEffect filter="strips(upLeft)" transition="in">
                                      <p:cBhvr>
                                        <p:cTn id="15" dur="1000"/>
                                        <p:tgtEl>
                                          <p:spTgt spid="1366"/>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9" presetID="18" grpId="4" fill="hold">
                                  <p:stCondLst>
                                    <p:cond delay="0"/>
                                  </p:stCondLst>
                                  <p:iterate type="el" backwards="0">
                                    <p:tmAbs val="0"/>
                                  </p:iterate>
                                  <p:childTnLst>
                                    <p:set>
                                      <p:cBhvr>
                                        <p:cTn id="19" fill="hold"/>
                                        <p:tgtEl>
                                          <p:spTgt spid="1368"/>
                                        </p:tgtEl>
                                        <p:attrNameLst>
                                          <p:attrName>style.visibility</p:attrName>
                                        </p:attrNameLst>
                                      </p:cBhvr>
                                      <p:to>
                                        <p:strVal val="visible"/>
                                      </p:to>
                                    </p:set>
                                    <p:animEffect filter="strips(upLeft)" transition="in">
                                      <p:cBhvr>
                                        <p:cTn id="20" dur="1000"/>
                                        <p:tgtEl>
                                          <p:spTgt spid="1368"/>
                                        </p:tgtEl>
                                      </p:cBhvr>
                                    </p:animEffect>
                                  </p:childTnLst>
                                </p:cTn>
                              </p:par>
                            </p:childTnLst>
                          </p:cTn>
                        </p:par>
                        <p:par>
                          <p:cTn id="21" fill="hold">
                            <p:stCondLst>
                              <p:cond delay="1000"/>
                            </p:stCondLst>
                            <p:childTnLst>
                              <p:par>
                                <p:cTn id="22" presetClass="entr" nodeType="afterEffect" presetID="9" grpId="5" fill="hold">
                                  <p:stCondLst>
                                    <p:cond delay="0"/>
                                  </p:stCondLst>
                                  <p:iterate type="el" backwards="0">
                                    <p:tmAbs val="0"/>
                                  </p:iterate>
                                  <p:childTnLst>
                                    <p:set>
                                      <p:cBhvr>
                                        <p:cTn id="23" fill="hold"/>
                                        <p:tgtEl>
                                          <p:spTgt spid="1367"/>
                                        </p:tgtEl>
                                        <p:attrNameLst>
                                          <p:attrName>style.visibility</p:attrName>
                                        </p:attrNameLst>
                                      </p:cBhvr>
                                      <p:to>
                                        <p:strVal val="visible"/>
                                      </p:to>
                                    </p:set>
                                    <p:animEffect filter="dissolve" transition="in">
                                      <p:cBhvr>
                                        <p:cTn id="24" dur="1000"/>
                                        <p:tgtEl>
                                          <p:spTgt spid="1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8" grpId="4"/>
      <p:bldP build="whole" bldLvl="1" animBg="1" rev="0" advAuto="0" spid="1366" grpId="3"/>
      <p:bldP build="whole" bldLvl="1" animBg="1" rev="0" advAuto="0" spid="1364" grpId="2"/>
      <p:bldP build="whole" bldLvl="1" animBg="1" rev="0" advAuto="0" spid="1365" grpId="1"/>
      <p:bldP build="whole" bldLvl="1" animBg="1" rev="0" advAuto="0" spid="1367" grpId="5"/>
    </p:bldLst>
  </p:timing>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70" name="Timeseries"/>
          <p:cNvSpPr txBox="1"/>
          <p:nvPr>
            <p:ph type="title"/>
          </p:nvPr>
        </p:nvSpPr>
        <p:spPr>
          <a:prstGeom prst="rect">
            <a:avLst/>
          </a:prstGeom>
        </p:spPr>
        <p:txBody>
          <a:bodyPr/>
          <a:lstStyle/>
          <a:p>
            <a:pPr/>
            <a:r>
              <a:t>Timeseries</a:t>
            </a:r>
          </a:p>
        </p:txBody>
      </p:sp>
      <p:sp>
        <p:nvSpPr>
          <p:cNvPr id="1371" name="Temporal sequence of data points…"/>
          <p:cNvSpPr txBox="1"/>
          <p:nvPr>
            <p:ph type="body" idx="1"/>
          </p:nvPr>
        </p:nvSpPr>
        <p:spPr>
          <a:prstGeom prst="rect">
            <a:avLst/>
          </a:prstGeom>
        </p:spPr>
        <p:txBody>
          <a:bodyPr/>
          <a:lstStyle/>
          <a:p>
            <a:pPr/>
            <a:r>
              <a:t>Temporal sequence of data points</a:t>
            </a:r>
          </a:p>
          <a:p>
            <a:pPr/>
            <a:r>
              <a:t>Consecutive points are strongly correlated</a:t>
            </a:r>
          </a:p>
          <a:p>
            <a:pPr/>
            <a:r>
              <a:t>Common in statistics, signal processing, econometrics, mathematical finance, earthquake prediction, etc</a:t>
            </a:r>
          </a:p>
          <a:p>
            <a:pPr/>
            <a:r>
              <a:t>Numeric (real or discrete) or symbolic data</a:t>
            </a:r>
          </a:p>
          <a:p>
            <a:pPr/>
            <a:r>
              <a:t>Supervised Learning problem:</a:t>
            </a:r>
          </a:p>
        </p:txBody>
      </p:sp>
      <p:sp>
        <p:nvSpPr>
          <p:cNvPr id="137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373" name="Screen Shot 2018-09-11 at 6.52.00 AM.png" descr="Screen Shot 2018-09-11 at 6.52.00 AM.png"/>
          <p:cNvPicPr>
            <a:picLocks noChangeAspect="1"/>
          </p:cNvPicPr>
          <p:nvPr/>
        </p:nvPicPr>
        <p:blipFill>
          <a:blip r:embed="rId2">
            <a:extLst/>
          </a:blip>
          <a:stretch>
            <a:fillRect/>
          </a:stretch>
        </p:blipFill>
        <p:spPr>
          <a:xfrm>
            <a:off x="6214981" y="4720712"/>
            <a:ext cx="6749775" cy="4326779"/>
          </a:xfrm>
          <a:prstGeom prst="rect">
            <a:avLst/>
          </a:prstGeom>
          <a:ln w="3175">
            <a:miter lim="400000"/>
          </a:ln>
        </p:spPr>
      </p:pic>
      <p:sp>
        <p:nvSpPr>
          <p:cNvPr id="1374" name="Equation"/>
          <p:cNvSpPr txBox="1"/>
          <p:nvPr/>
        </p:nvSpPr>
        <p:spPr>
          <a:xfrm>
            <a:off x="2315984" y="7015264"/>
            <a:ext cx="253958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sub>
                      </m:sSub>
                    </m:e>
                  </m:d>
                </m:oMath>
              </m:oMathPara>
            </a14:m>
            <a:endParaRPr sz="2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71">
                                            <p:bg/>
                                          </p:spTgt>
                                        </p:tgtEl>
                                        <p:attrNameLst>
                                          <p:attrName>style.visibility</p:attrName>
                                        </p:attrNameLst>
                                      </p:cBhvr>
                                      <p:to>
                                        <p:strVal val="visible"/>
                                      </p:to>
                                    </p:set>
                                    <p:animEffect filter="dissolve" transition="in">
                                      <p:cBhvr>
                                        <p:cTn id="7" dur="1000"/>
                                        <p:tgtEl>
                                          <p:spTgt spid="1371">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371">
                                            <p:txEl>
                                              <p:pRg st="0" end="0"/>
                                            </p:txEl>
                                          </p:spTgt>
                                        </p:tgtEl>
                                        <p:attrNameLst>
                                          <p:attrName>style.visibility</p:attrName>
                                        </p:attrNameLst>
                                      </p:cBhvr>
                                      <p:to>
                                        <p:strVal val="visible"/>
                                      </p:to>
                                    </p:set>
                                    <p:animEffect filter="dissolve" transition="in">
                                      <p:cBhvr>
                                        <p:cTn id="10" dur="1000"/>
                                        <p:tgtEl>
                                          <p:spTgt spid="137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371">
                                            <p:txEl>
                                              <p:pRg st="1" end="1"/>
                                            </p:txEl>
                                          </p:spTgt>
                                        </p:tgtEl>
                                        <p:attrNameLst>
                                          <p:attrName>style.visibility</p:attrName>
                                        </p:attrNameLst>
                                      </p:cBhvr>
                                      <p:to>
                                        <p:strVal val="visible"/>
                                      </p:to>
                                    </p:set>
                                    <p:animEffect filter="dissolve" transition="in">
                                      <p:cBhvr>
                                        <p:cTn id="15" dur="1000"/>
                                        <p:tgtEl>
                                          <p:spTgt spid="13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371">
                                            <p:txEl>
                                              <p:pRg st="2" end="2"/>
                                            </p:txEl>
                                          </p:spTgt>
                                        </p:tgtEl>
                                        <p:attrNameLst>
                                          <p:attrName>style.visibility</p:attrName>
                                        </p:attrNameLst>
                                      </p:cBhvr>
                                      <p:to>
                                        <p:strVal val="visible"/>
                                      </p:to>
                                    </p:set>
                                    <p:animEffect filter="dissolve" transition="in">
                                      <p:cBhvr>
                                        <p:cTn id="20" dur="1000"/>
                                        <p:tgtEl>
                                          <p:spTgt spid="13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371">
                                            <p:txEl>
                                              <p:pRg st="3" end="3"/>
                                            </p:txEl>
                                          </p:spTgt>
                                        </p:tgtEl>
                                        <p:attrNameLst>
                                          <p:attrName>style.visibility</p:attrName>
                                        </p:attrNameLst>
                                      </p:cBhvr>
                                      <p:to>
                                        <p:strVal val="visible"/>
                                      </p:to>
                                    </p:set>
                                    <p:animEffect filter="dissolve" transition="in">
                                      <p:cBhvr>
                                        <p:cTn id="25" dur="1000"/>
                                        <p:tgtEl>
                                          <p:spTgt spid="1371">
                                            <p:txEl>
                                              <p:pRg st="3" end="3"/>
                                            </p:txEl>
                                          </p:spTgt>
                                        </p:tgtEl>
                                      </p:cBhvr>
                                    </p:animEffect>
                                  </p:childTnLst>
                                </p:cTn>
                              </p:par>
                            </p:childTnLst>
                          </p:cTn>
                        </p:par>
                        <p:par>
                          <p:cTn id="26" fill="hold">
                            <p:stCondLst>
                              <p:cond delay="1000"/>
                            </p:stCondLst>
                            <p:childTnLst>
                              <p:par>
                                <p:cTn id="27" presetClass="entr" nodeType="afterEffect" presetID="9" grpId="2" fill="hold">
                                  <p:stCondLst>
                                    <p:cond delay="0"/>
                                  </p:stCondLst>
                                  <p:iterate type="el" backwards="0">
                                    <p:tmAbs val="0"/>
                                  </p:iterate>
                                  <p:childTnLst>
                                    <p:set>
                                      <p:cBhvr>
                                        <p:cTn id="28" fill="hold"/>
                                        <p:tgtEl>
                                          <p:spTgt spid="1373"/>
                                        </p:tgtEl>
                                        <p:attrNameLst>
                                          <p:attrName>style.visibility</p:attrName>
                                        </p:attrNameLst>
                                      </p:cBhvr>
                                      <p:to>
                                        <p:strVal val="visible"/>
                                      </p:to>
                                    </p:set>
                                    <p:animEffect filter="dissolve" transition="in">
                                      <p:cBhvr>
                                        <p:cTn id="29" dur="1000"/>
                                        <p:tgtEl>
                                          <p:spTgt spid="1373"/>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1371">
                                            <p:txEl>
                                              <p:pRg st="4" end="4"/>
                                            </p:txEl>
                                          </p:spTgt>
                                        </p:tgtEl>
                                        <p:attrNameLst>
                                          <p:attrName>style.visibility</p:attrName>
                                        </p:attrNameLst>
                                      </p:cBhvr>
                                      <p:to>
                                        <p:strVal val="visible"/>
                                      </p:to>
                                    </p:set>
                                    <p:animEffect filter="dissolve" transition="in">
                                      <p:cBhvr>
                                        <p:cTn id="34" dur="1000"/>
                                        <p:tgtEl>
                                          <p:spTgt spid="1371">
                                            <p:txEl>
                                              <p:pRg st="4" end="4"/>
                                            </p:txEl>
                                          </p:spTgt>
                                        </p:tgtEl>
                                      </p:cBhvr>
                                    </p:animEffect>
                                  </p:childTnLst>
                                </p:cTn>
                              </p:par>
                            </p:childTnLst>
                          </p:cTn>
                        </p:par>
                        <p:par>
                          <p:cTn id="35" fill="hold">
                            <p:stCondLst>
                              <p:cond delay="1000"/>
                            </p:stCondLst>
                            <p:childTnLst>
                              <p:par>
                                <p:cTn id="36" presetClass="entr" nodeType="afterEffect" presetID="9" grpId="3" fill="hold">
                                  <p:stCondLst>
                                    <p:cond delay="0"/>
                                  </p:stCondLst>
                                  <p:iterate type="el" backwards="0">
                                    <p:tmAbs val="0"/>
                                  </p:iterate>
                                  <p:childTnLst>
                                    <p:set>
                                      <p:cBhvr>
                                        <p:cTn id="37" fill="hold"/>
                                        <p:tgtEl>
                                          <p:spTgt spid="1374"/>
                                        </p:tgtEl>
                                        <p:attrNameLst>
                                          <p:attrName>style.visibility</p:attrName>
                                        </p:attrNameLst>
                                      </p:cBhvr>
                                      <p:to>
                                        <p:strVal val="visible"/>
                                      </p:to>
                                    </p:set>
                                    <p:animEffect filter="dissolve" transition="in">
                                      <p:cBhvr>
                                        <p:cTn id="38" dur="1000"/>
                                        <p:tgtEl>
                                          <p:spTgt spid="1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71" grpId="1"/>
      <p:bldP build="whole" bldLvl="1" animBg="1" rev="0" advAuto="0" spid="1373" grpId="2"/>
      <p:bldP build="whole" bldLvl="1" animBg="1" rev="0" advAuto="0" spid="1374" grpId="3"/>
    </p:bldLst>
  </p:timing>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76" name="Code - Simple RNN…"/>
          <p:cNvSpPr txBox="1"/>
          <p:nvPr>
            <p:ph type="title"/>
          </p:nvPr>
        </p:nvSpPr>
        <p:spPr>
          <a:xfrm>
            <a:off x="5814742" y="3838222"/>
            <a:ext cx="7023691" cy="2077156"/>
          </a:xfrm>
          <a:prstGeom prst="rect">
            <a:avLst/>
          </a:prstGeom>
        </p:spPr>
        <p:txBody>
          <a:bodyPr/>
          <a:lstStyle/>
          <a:p>
            <a:pPr/>
            <a:r>
              <a:t>Code - Simple RNN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78" name="Long Short-Term Memory"/>
          <p:cNvSpPr txBox="1"/>
          <p:nvPr>
            <p:ph type="title"/>
          </p:nvPr>
        </p:nvSpPr>
        <p:spPr>
          <a:prstGeom prst="rect">
            <a:avLst/>
          </a:prstGeom>
        </p:spPr>
        <p:txBody>
          <a:bodyPr/>
          <a:lstStyle/>
          <a:p>
            <a:pPr/>
            <a:r>
              <a:t>Long Short-Term Memory</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80" name="Long-Short Term Memory (LSTM)"/>
          <p:cNvSpPr txBox="1"/>
          <p:nvPr>
            <p:ph type="title"/>
          </p:nvPr>
        </p:nvSpPr>
        <p:spPr>
          <a:prstGeom prst="rect">
            <a:avLst/>
          </a:prstGeom>
        </p:spPr>
        <p:txBody>
          <a:bodyPr/>
          <a:lstStyle/>
          <a:p>
            <a:pPr/>
            <a:r>
              <a:t>Long-Short Term Memory (LSTM)</a:t>
            </a:r>
          </a:p>
        </p:txBody>
      </p:sp>
      <p:sp>
        <p:nvSpPr>
          <p:cNvPr id="13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382" name="Line"/>
          <p:cNvSpPr/>
          <p:nvPr/>
        </p:nvSpPr>
        <p:spPr>
          <a:xfrm>
            <a:off x="4937987"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3" name="Equation"/>
          <p:cNvSpPr txBox="1"/>
          <p:nvPr/>
        </p:nvSpPr>
        <p:spPr>
          <a:xfrm>
            <a:off x="5931199" y="6964639"/>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84" name="Equation"/>
          <p:cNvSpPr txBox="1"/>
          <p:nvPr/>
        </p:nvSpPr>
        <p:spPr>
          <a:xfrm>
            <a:off x="7276986" y="4596695"/>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85" name="Equation"/>
          <p:cNvSpPr txBox="1"/>
          <p:nvPr/>
        </p:nvSpPr>
        <p:spPr>
          <a:xfrm>
            <a:off x="5067186" y="5358695"/>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86" name="Equation"/>
          <p:cNvSpPr txBox="1"/>
          <p:nvPr/>
        </p:nvSpPr>
        <p:spPr>
          <a:xfrm>
            <a:off x="7849351" y="5358695"/>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oMath>
              </m:oMathPara>
            </a14:m>
            <a:endParaRPr sz="3000">
              <a:solidFill>
                <a:srgbClr val="51A7F9"/>
              </a:solidFill>
            </a:endParaRPr>
          </a:p>
        </p:txBody>
      </p:sp>
      <p:sp>
        <p:nvSpPr>
          <p:cNvPr id="1387" name="Line"/>
          <p:cNvSpPr/>
          <p:nvPr/>
        </p:nvSpPr>
        <p:spPr>
          <a:xfrm flipV="1">
            <a:off x="6062750"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8" name="Rounded Rectangle"/>
          <p:cNvSpPr/>
          <p:nvPr/>
        </p:nvSpPr>
        <p:spPr>
          <a:xfrm>
            <a:off x="5729554" y="5436151"/>
            <a:ext cx="1872893"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9" name="Line"/>
          <p:cNvSpPr/>
          <p:nvPr/>
        </p:nvSpPr>
        <p:spPr>
          <a:xfrm flipV="1">
            <a:off x="7383550"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0" name="Line"/>
          <p:cNvSpPr/>
          <p:nvPr/>
        </p:nvSpPr>
        <p:spPr>
          <a:xfrm>
            <a:off x="7597137"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1" name="Equation"/>
          <p:cNvSpPr txBox="1"/>
          <p:nvPr/>
        </p:nvSpPr>
        <p:spPr>
          <a:xfrm>
            <a:off x="8623599" y="6964640"/>
            <a:ext cx="533418" cy="27463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92" name="Equation"/>
          <p:cNvSpPr txBox="1"/>
          <p:nvPr/>
        </p:nvSpPr>
        <p:spPr>
          <a:xfrm>
            <a:off x="9880486" y="4592637"/>
            <a:ext cx="537228" cy="366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93" name="Line"/>
          <p:cNvSpPr/>
          <p:nvPr/>
        </p:nvSpPr>
        <p:spPr>
          <a:xfrm flipV="1">
            <a:off x="8712199"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4" name="Rounded Rectangle"/>
          <p:cNvSpPr/>
          <p:nvPr/>
        </p:nvSpPr>
        <p:spPr>
          <a:xfrm>
            <a:off x="8379003" y="5436151"/>
            <a:ext cx="1872893"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5" name="Line"/>
          <p:cNvSpPr/>
          <p:nvPr/>
        </p:nvSpPr>
        <p:spPr>
          <a:xfrm flipV="1">
            <a:off x="10032999"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6" name="Line"/>
          <p:cNvSpPr/>
          <p:nvPr/>
        </p:nvSpPr>
        <p:spPr>
          <a:xfrm>
            <a:off x="10246586"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7" name="Equation"/>
          <p:cNvSpPr txBox="1"/>
          <p:nvPr/>
        </p:nvSpPr>
        <p:spPr>
          <a:xfrm>
            <a:off x="10344505" y="5354637"/>
            <a:ext cx="511701" cy="27463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98" name="Line"/>
          <p:cNvSpPr/>
          <p:nvPr/>
        </p:nvSpPr>
        <p:spPr>
          <a:xfrm>
            <a:off x="2359728" y="5680626"/>
            <a:ext cx="71598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9" name="Line"/>
          <p:cNvSpPr/>
          <p:nvPr/>
        </p:nvSpPr>
        <p:spPr>
          <a:xfrm flipV="1">
            <a:off x="3403600"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0" name="Rounded Rectangle"/>
          <p:cNvSpPr/>
          <p:nvPr/>
        </p:nvSpPr>
        <p:spPr>
          <a:xfrm>
            <a:off x="3070403" y="5436151"/>
            <a:ext cx="1872894"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1" name="Line"/>
          <p:cNvSpPr/>
          <p:nvPr/>
        </p:nvSpPr>
        <p:spPr>
          <a:xfrm flipV="1">
            <a:off x="4724400"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2" name="Equation"/>
          <p:cNvSpPr txBox="1"/>
          <p:nvPr/>
        </p:nvSpPr>
        <p:spPr>
          <a:xfrm>
            <a:off x="3289186" y="6964640"/>
            <a:ext cx="533418"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03" name="Equation"/>
          <p:cNvSpPr txBox="1"/>
          <p:nvPr/>
        </p:nvSpPr>
        <p:spPr>
          <a:xfrm>
            <a:off x="4622686" y="4596695"/>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04" name="Equation"/>
          <p:cNvSpPr txBox="1"/>
          <p:nvPr/>
        </p:nvSpPr>
        <p:spPr>
          <a:xfrm>
            <a:off x="2438286" y="5358695"/>
            <a:ext cx="533342"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2</m:t>
                      </m:r>
                    </m:sub>
                  </m:sSub>
                </m:oMath>
              </m:oMathPara>
            </a14:m>
            <a:endParaRPr sz="3000">
              <a:solidFill>
                <a:srgbClr val="51A7F9"/>
              </a:solidFill>
            </a:endParaRPr>
          </a:p>
        </p:txBody>
      </p:sp>
      <p:sp>
        <p:nvSpPr>
          <p:cNvPr id="1405" name="What if we want to keep explicit information about previous states (memory)?"/>
          <p:cNvSpPr txBox="1"/>
          <p:nvPr>
            <p:ph type="body" idx="1"/>
          </p:nvPr>
        </p:nvSpPr>
        <p:spPr>
          <a:prstGeom prst="rect">
            <a:avLst/>
          </a:prstGeom>
        </p:spPr>
        <p:txBody>
          <a:bodyPr/>
          <a:lstStyle/>
          <a:p>
            <a:pPr/>
            <a:r>
              <a:t>What if we want to keep explicit information about previous states (</a:t>
            </a:r>
            <a:r>
              <a:rPr>
                <a:solidFill>
                  <a:schemeClr val="accent1">
                    <a:satOff val="-3355"/>
                    <a:lumOff val="26614"/>
                  </a:schemeClr>
                </a:solidFill>
                <a:latin typeface="Helvetica Neue Light"/>
                <a:ea typeface="Helvetica Neue Light"/>
                <a:cs typeface="Helvetica Neue Light"/>
                <a:sym typeface="Helvetica Neue Light"/>
              </a:rPr>
              <a:t>memory</a:t>
            </a:r>
            <a:r>
              <a:t>)?</a:t>
            </a:r>
          </a:p>
        </p:txBody>
      </p:sp>
      <p:sp>
        <p:nvSpPr>
          <p:cNvPr id="1406" name="How much information is kept, can be controlled through gates."/>
          <p:cNvSpPr txBox="1"/>
          <p:nvPr/>
        </p:nvSpPr>
        <p:spPr>
          <a:xfrm>
            <a:off x="733425" y="2939132"/>
            <a:ext cx="9968012"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marL="246184" indent="-246184" algn="l">
              <a:spcBef>
                <a:spcPts val="4800"/>
              </a:spcBef>
              <a:buSzPct val="100000"/>
              <a:buChar char="•"/>
              <a:defRPr sz="2400"/>
            </a:lvl1pPr>
          </a:lstStyle>
          <a:p>
            <a:pPr/>
            <a:r>
              <a:t>How much information is kept, can be controlled through gates.</a:t>
            </a:r>
          </a:p>
        </p:txBody>
      </p:sp>
      <p:sp>
        <p:nvSpPr>
          <p:cNvPr id="1407" name="Line"/>
          <p:cNvSpPr/>
          <p:nvPr/>
        </p:nvSpPr>
        <p:spPr>
          <a:xfrm>
            <a:off x="2359728" y="6203900"/>
            <a:ext cx="71598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8" name="Equation"/>
          <p:cNvSpPr txBox="1"/>
          <p:nvPr/>
        </p:nvSpPr>
        <p:spPr>
          <a:xfrm>
            <a:off x="2438286" y="5819614"/>
            <a:ext cx="558869"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sub>
                  </m:sSub>
                </m:oMath>
              </m:oMathPara>
            </a14:m>
            <a:endParaRPr sz="3000"/>
          </a:p>
        </p:txBody>
      </p:sp>
      <p:sp>
        <p:nvSpPr>
          <p:cNvPr id="1409" name="Line"/>
          <p:cNvSpPr/>
          <p:nvPr/>
        </p:nvSpPr>
        <p:spPr>
          <a:xfrm>
            <a:off x="4927007" y="6203900"/>
            <a:ext cx="81365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0" name="Equation"/>
          <p:cNvSpPr txBox="1"/>
          <p:nvPr/>
        </p:nvSpPr>
        <p:spPr>
          <a:xfrm>
            <a:off x="5056365" y="5819614"/>
            <a:ext cx="537228"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11" name="Equation"/>
          <p:cNvSpPr txBox="1"/>
          <p:nvPr/>
        </p:nvSpPr>
        <p:spPr>
          <a:xfrm>
            <a:off x="7849351" y="5819614"/>
            <a:ext cx="250217"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12" name="Line"/>
          <p:cNvSpPr/>
          <p:nvPr/>
        </p:nvSpPr>
        <p:spPr>
          <a:xfrm>
            <a:off x="7597137" y="6203900"/>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3" name="Line"/>
          <p:cNvSpPr/>
          <p:nvPr/>
        </p:nvSpPr>
        <p:spPr>
          <a:xfrm>
            <a:off x="10246586" y="6203900"/>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4" name="Equation"/>
          <p:cNvSpPr txBox="1"/>
          <p:nvPr/>
        </p:nvSpPr>
        <p:spPr>
          <a:xfrm>
            <a:off x="10344505" y="5815557"/>
            <a:ext cx="537228" cy="366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15" name="LSTMs were first introduced in 1997 by Hochreiter and Schmidhuber"/>
          <p:cNvSpPr txBox="1"/>
          <p:nvPr/>
        </p:nvSpPr>
        <p:spPr>
          <a:xfrm>
            <a:off x="733425" y="3865044"/>
            <a:ext cx="9968012"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4800"/>
              </a:spcBef>
              <a:buSzPct val="100000"/>
              <a:buChar char="•"/>
              <a:defRPr sz="2400"/>
            </a:pPr>
            <a:r>
              <a:t>LSTMs were first introduced in </a:t>
            </a:r>
            <a:r>
              <a:rPr>
                <a:solidFill>
                  <a:schemeClr val="accent1">
                    <a:satOff val="-3355"/>
                    <a:lumOff val="26614"/>
                  </a:schemeClr>
                </a:solidFill>
                <a:latin typeface="Helvetica Neue Light"/>
                <a:ea typeface="Helvetica Neue Light"/>
                <a:cs typeface="Helvetica Neue Light"/>
                <a:sym typeface="Helvetica Neue Light"/>
              </a:rPr>
              <a:t>1997</a:t>
            </a:r>
            <a:r>
              <a:t> by Hochreiter and Schmidhuber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05"/>
                                        </p:tgtEl>
                                        <p:attrNameLst>
                                          <p:attrName>style.visibility</p:attrName>
                                        </p:attrNameLst>
                                      </p:cBhvr>
                                      <p:to>
                                        <p:strVal val="visible"/>
                                      </p:to>
                                    </p:set>
                                    <p:animEffect filter="dissolve" transition="in">
                                      <p:cBhvr>
                                        <p:cTn id="7" dur="1000"/>
                                        <p:tgtEl>
                                          <p:spTgt spid="14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406"/>
                                        </p:tgtEl>
                                        <p:attrNameLst>
                                          <p:attrName>style.visibility</p:attrName>
                                        </p:attrNameLst>
                                      </p:cBhvr>
                                      <p:to>
                                        <p:strVal val="visible"/>
                                      </p:to>
                                    </p:set>
                                    <p:animEffect filter="dissolve" transition="in">
                                      <p:cBhvr>
                                        <p:cTn id="12" dur="1000"/>
                                        <p:tgtEl>
                                          <p:spTgt spid="140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415"/>
                                        </p:tgtEl>
                                        <p:attrNameLst>
                                          <p:attrName>style.visibility</p:attrName>
                                        </p:attrNameLst>
                                      </p:cBhvr>
                                      <p:to>
                                        <p:strVal val="visible"/>
                                      </p:to>
                                    </p:set>
                                    <p:animEffect filter="dissolve" transition="in">
                                      <p:cBhvr>
                                        <p:cTn id="17" dur="1000"/>
                                        <p:tgtEl>
                                          <p:spTgt spid="1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5" grpId="3"/>
      <p:bldP build="whole" bldLvl="1" animBg="1" rev="0" advAuto="0" spid="1405" grpId="1"/>
      <p:bldP build="whole" bldLvl="1" animBg="1" rev="0" advAuto="0" spid="1406"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2" name="DataFrame Fields"/>
          <p:cNvSpPr txBox="1"/>
          <p:nvPr>
            <p:ph type="title"/>
          </p:nvPr>
        </p:nvSpPr>
        <p:spPr>
          <a:prstGeom prst="rect">
            <a:avLst/>
          </a:prstGeom>
        </p:spPr>
        <p:txBody>
          <a:bodyPr/>
          <a:lstStyle/>
          <a:p>
            <a:pPr/>
            <a:r>
              <a:t>DataFrame Fields</a:t>
            </a:r>
          </a:p>
        </p:txBody>
      </p:sp>
      <p:sp>
        <p:nvSpPr>
          <p:cNvPr id="383" name="DataFrames contain a great deal of extra information in addition to just the data values. In particular, they include:…"/>
          <p:cNvSpPr txBox="1"/>
          <p:nvPr>
            <p:ph type="body" idx="1"/>
          </p:nvPr>
        </p:nvSpPr>
        <p:spPr>
          <a:prstGeom prst="rect">
            <a:avLst/>
          </a:prstGeom>
        </p:spPr>
        <p:txBody>
          <a:bodyPr/>
          <a:lstStyle/>
          <a:p>
            <a:pPr/>
            <a:r>
              <a:rPr>
                <a:solidFill>
                  <a:schemeClr val="accent6">
                    <a:satOff val="24555"/>
                    <a:lumOff val="22232"/>
                  </a:schemeClr>
                </a:solidFill>
                <a:latin typeface="Helvetica Neue Light"/>
                <a:ea typeface="Helvetica Neue Light"/>
                <a:cs typeface="Helvetica Neue Light"/>
                <a:sym typeface="Helvetica Neue Light"/>
              </a:rPr>
              <a:t>DataFrame</a:t>
            </a:r>
            <a:r>
              <a:t>s contain a great deal of extra information in addition to just the data values. In particular, they include:</a:t>
            </a:r>
          </a:p>
          <a:p>
            <a:pPr lvl="1"/>
            <a:r>
              <a:rPr>
                <a:solidFill>
                  <a:schemeClr val="accent5"/>
                </a:solidFill>
                <a:latin typeface="Helvetica Neue Light"/>
                <a:ea typeface="Helvetica Neue Light"/>
                <a:cs typeface="Helvetica Neue Light"/>
                <a:sym typeface="Helvetica Neue Light"/>
              </a:rPr>
              <a:t>columns</a:t>
            </a:r>
            <a:r>
              <a:t> - column names</a:t>
            </a:r>
          </a:p>
          <a:p>
            <a:pPr lvl="1"/>
            <a:r>
              <a:rPr>
                <a:solidFill>
                  <a:schemeClr val="accent5"/>
                </a:solidFill>
                <a:latin typeface="Helvetica Neue Light"/>
                <a:ea typeface="Helvetica Neue Light"/>
                <a:cs typeface="Helvetica Neue Light"/>
                <a:sym typeface="Helvetica Neue Light"/>
              </a:rPr>
              <a:t>index</a:t>
            </a:r>
            <a:r>
              <a:t> - row names</a:t>
            </a:r>
          </a:p>
          <a:p>
            <a:pPr lvl="1"/>
            <a:r>
              <a:rPr>
                <a:solidFill>
                  <a:schemeClr val="accent5"/>
                </a:solidFill>
                <a:latin typeface="Helvetica Neue Light"/>
                <a:ea typeface="Helvetica Neue Light"/>
                <a:cs typeface="Helvetica Neue Light"/>
                <a:sym typeface="Helvetica Neue Light"/>
              </a:rPr>
              <a:t>dtypes</a:t>
            </a:r>
            <a:r>
              <a:t> - dtype associated with each column</a:t>
            </a:r>
          </a:p>
          <a:p>
            <a:pPr lvl="1"/>
            <a:r>
              <a:rPr>
                <a:solidFill>
                  <a:schemeClr val="accent5"/>
                </a:solidFill>
                <a:latin typeface="Helvetica Neue Light"/>
                <a:ea typeface="Helvetica Neue Light"/>
                <a:cs typeface="Helvetica Neue Light"/>
                <a:sym typeface="Helvetica Neue Light"/>
              </a:rPr>
              <a:t>shape</a:t>
            </a:r>
            <a:r>
              <a:t> - number of rows and columns</a:t>
            </a:r>
          </a:p>
          <a:p>
            <a:pPr lvl="1"/>
            <a:r>
              <a:rPr>
                <a:solidFill>
                  <a:schemeClr val="accent5"/>
                </a:solidFill>
                <a:latin typeface="Helvetica Neue Light"/>
                <a:ea typeface="Helvetica Neue Light"/>
                <a:cs typeface="Helvetica Neue Light"/>
                <a:sym typeface="Helvetica Neue Light"/>
              </a:rPr>
              <a:t>ndim</a:t>
            </a:r>
            <a:r>
              <a:t>  - the number of dimensions</a:t>
            </a:r>
          </a:p>
          <a:p>
            <a:pPr/>
            <a:r>
              <a:rPr>
                <a:solidFill>
                  <a:schemeClr val="accent6">
                    <a:satOff val="24555"/>
                    <a:lumOff val="22232"/>
                  </a:schemeClr>
                </a:solidFill>
                <a:latin typeface="Helvetica Neue Light"/>
                <a:ea typeface="Helvetica Neue Light"/>
                <a:cs typeface="Helvetica Neue Light"/>
                <a:sym typeface="Helvetica Neue Light"/>
              </a:rPr>
              <a:t>DataFrame</a:t>
            </a:r>
            <a:r>
              <a:t>s make it easy to add new columns.</a:t>
            </a:r>
          </a:p>
          <a:p>
            <a:pPr/>
            <a:r>
              <a:rPr>
                <a:solidFill>
                  <a:schemeClr val="accent6">
                    <a:satOff val="24555"/>
                    <a:lumOff val="22232"/>
                  </a:schemeClr>
                </a:solidFill>
                <a:latin typeface="Helvetica Neue Light"/>
                <a:ea typeface="Helvetica Neue Light"/>
                <a:cs typeface="Helvetica Neue Light"/>
                <a:sym typeface="Helvetica Neue Light"/>
              </a:rPr>
              <a:t>DataFrame</a:t>
            </a:r>
            <a:r>
              <a:t> elements can be accessed and modified in various ways</a:t>
            </a:r>
          </a:p>
        </p:txBody>
      </p:sp>
      <p:sp>
        <p:nvSpPr>
          <p:cNvPr id="38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17"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8"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9"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20"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21"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24" name="Group"/>
          <p:cNvGrpSpPr/>
          <p:nvPr/>
        </p:nvGrpSpPr>
        <p:grpSpPr>
          <a:xfrm>
            <a:off x="4383849" y="5301638"/>
            <a:ext cx="294689" cy="503877"/>
            <a:chOff x="0" y="0"/>
            <a:chExt cx="294687" cy="503876"/>
          </a:xfrm>
        </p:grpSpPr>
        <p:sp>
          <p:nvSpPr>
            <p:cNvPr id="142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2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427" name="Group"/>
          <p:cNvGrpSpPr/>
          <p:nvPr/>
        </p:nvGrpSpPr>
        <p:grpSpPr>
          <a:xfrm>
            <a:off x="7089140" y="5301638"/>
            <a:ext cx="294689" cy="503877"/>
            <a:chOff x="0" y="0"/>
            <a:chExt cx="294687" cy="503876"/>
          </a:xfrm>
        </p:grpSpPr>
        <p:sp>
          <p:nvSpPr>
            <p:cNvPr id="142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2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428"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429"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430"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33" name="Group"/>
          <p:cNvGrpSpPr/>
          <p:nvPr/>
        </p:nvGrpSpPr>
        <p:grpSpPr>
          <a:xfrm>
            <a:off x="7912036" y="4431374"/>
            <a:ext cx="431662" cy="431662"/>
            <a:chOff x="0" y="0"/>
            <a:chExt cx="431661" cy="431661"/>
          </a:xfrm>
        </p:grpSpPr>
        <p:sp>
          <p:nvSpPr>
            <p:cNvPr id="143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3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434"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35"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38" name="Group"/>
          <p:cNvGrpSpPr/>
          <p:nvPr/>
        </p:nvGrpSpPr>
        <p:grpSpPr>
          <a:xfrm>
            <a:off x="5297090" y="5307162"/>
            <a:ext cx="294689" cy="503878"/>
            <a:chOff x="0" y="0"/>
            <a:chExt cx="294687" cy="503876"/>
          </a:xfrm>
        </p:grpSpPr>
        <p:sp>
          <p:nvSpPr>
            <p:cNvPr id="143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3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439"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42" name="Group"/>
          <p:cNvGrpSpPr/>
          <p:nvPr/>
        </p:nvGrpSpPr>
        <p:grpSpPr>
          <a:xfrm>
            <a:off x="6197860" y="4465880"/>
            <a:ext cx="431662" cy="431662"/>
            <a:chOff x="0" y="0"/>
            <a:chExt cx="431661" cy="431661"/>
          </a:xfrm>
        </p:grpSpPr>
        <p:sp>
          <p:nvSpPr>
            <p:cNvPr id="144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4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443"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444"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445" name="Long-Short Term Memory (LSTM)"/>
          <p:cNvSpPr txBox="1"/>
          <p:nvPr>
            <p:ph type="title"/>
          </p:nvPr>
        </p:nvSpPr>
        <p:spPr>
          <a:prstGeom prst="rect">
            <a:avLst/>
          </a:prstGeom>
        </p:spPr>
        <p:txBody>
          <a:bodyPr/>
          <a:lstStyle/>
          <a:p>
            <a:pPr/>
            <a:r>
              <a:t>Long-Short Term Memory (LSTM)</a:t>
            </a:r>
          </a:p>
        </p:txBody>
      </p:sp>
      <p:sp>
        <p:nvSpPr>
          <p:cNvPr id="1446" name="Body"/>
          <p:cNvSpPr txBox="1"/>
          <p:nvPr>
            <p:ph type="body" idx="1"/>
          </p:nvPr>
        </p:nvSpPr>
        <p:spPr>
          <a:prstGeom prst="rect">
            <a:avLst/>
          </a:prstGeom>
        </p:spPr>
        <p:txBody>
          <a:bodyPr/>
          <a:lstStyle/>
          <a:p>
            <a:pPr/>
          </a:p>
        </p:txBody>
      </p:sp>
      <p:sp>
        <p:nvSpPr>
          <p:cNvPr id="144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448"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49"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50"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51"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52"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53"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54"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5"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6"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7"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58"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459"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460"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61"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64" name="Group"/>
          <p:cNvGrpSpPr/>
          <p:nvPr/>
        </p:nvGrpSpPr>
        <p:grpSpPr>
          <a:xfrm>
            <a:off x="6232247" y="3369538"/>
            <a:ext cx="362887" cy="362887"/>
            <a:chOff x="0" y="0"/>
            <a:chExt cx="362885" cy="362885"/>
          </a:xfrm>
        </p:grpSpPr>
        <p:sp>
          <p:nvSpPr>
            <p:cNvPr id="146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67" name="Group"/>
          <p:cNvGrpSpPr/>
          <p:nvPr/>
        </p:nvGrpSpPr>
        <p:grpSpPr>
          <a:xfrm>
            <a:off x="4315363" y="3335150"/>
            <a:ext cx="431662" cy="431662"/>
            <a:chOff x="0" y="0"/>
            <a:chExt cx="431661" cy="431661"/>
          </a:xfrm>
        </p:grpSpPr>
        <p:sp>
          <p:nvSpPr>
            <p:cNvPr id="146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80" name="Group"/>
          <p:cNvGrpSpPr/>
          <p:nvPr/>
        </p:nvGrpSpPr>
        <p:grpSpPr>
          <a:xfrm>
            <a:off x="9791266" y="149530"/>
            <a:ext cx="3142313" cy="1628471"/>
            <a:chOff x="0" y="0"/>
            <a:chExt cx="3142312" cy="1628469"/>
          </a:xfrm>
        </p:grpSpPr>
        <p:grpSp>
          <p:nvGrpSpPr>
            <p:cNvPr id="1470" name="Group"/>
            <p:cNvGrpSpPr/>
            <p:nvPr/>
          </p:nvGrpSpPr>
          <p:grpSpPr>
            <a:xfrm>
              <a:off x="0" y="580147"/>
              <a:ext cx="431662" cy="431662"/>
              <a:chOff x="0" y="0"/>
              <a:chExt cx="431661" cy="431661"/>
            </a:xfrm>
          </p:grpSpPr>
          <p:sp>
            <p:nvSpPr>
              <p:cNvPr id="146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73" name="Group"/>
            <p:cNvGrpSpPr/>
            <p:nvPr/>
          </p:nvGrpSpPr>
          <p:grpSpPr>
            <a:xfrm>
              <a:off x="34387" y="0"/>
              <a:ext cx="362887" cy="362886"/>
              <a:chOff x="0" y="0"/>
              <a:chExt cx="362885" cy="362885"/>
            </a:xfrm>
          </p:grpSpPr>
          <p:sp>
            <p:nvSpPr>
              <p:cNvPr id="147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7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76" name="Group"/>
            <p:cNvGrpSpPr/>
            <p:nvPr/>
          </p:nvGrpSpPr>
          <p:grpSpPr>
            <a:xfrm>
              <a:off x="0" y="1196808"/>
              <a:ext cx="431662" cy="431662"/>
              <a:chOff x="0" y="0"/>
              <a:chExt cx="431661" cy="431661"/>
            </a:xfrm>
          </p:grpSpPr>
          <p:sp>
            <p:nvSpPr>
              <p:cNvPr id="147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7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477"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478"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479"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481"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82"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85" name="Group"/>
          <p:cNvGrpSpPr/>
          <p:nvPr/>
        </p:nvGrpSpPr>
        <p:grpSpPr>
          <a:xfrm>
            <a:off x="7721094" y="3830563"/>
            <a:ext cx="813545" cy="334971"/>
            <a:chOff x="0" y="0"/>
            <a:chExt cx="813543" cy="334970"/>
          </a:xfrm>
        </p:grpSpPr>
        <p:sp>
          <p:nvSpPr>
            <p:cNvPr id="148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8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486"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87"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88"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89"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90"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93" name="Group"/>
          <p:cNvGrpSpPr/>
          <p:nvPr/>
        </p:nvGrpSpPr>
        <p:grpSpPr>
          <a:xfrm>
            <a:off x="6006918" y="5386092"/>
            <a:ext cx="813544" cy="334971"/>
            <a:chOff x="0" y="0"/>
            <a:chExt cx="813543" cy="334970"/>
          </a:xfrm>
        </p:grpSpPr>
        <p:sp>
          <p:nvSpPr>
            <p:cNvPr id="1491"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92"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494"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96"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7"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8"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9"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02" name="Group"/>
          <p:cNvGrpSpPr/>
          <p:nvPr/>
        </p:nvGrpSpPr>
        <p:grpSpPr>
          <a:xfrm>
            <a:off x="4383849" y="5301638"/>
            <a:ext cx="294689" cy="503877"/>
            <a:chOff x="0" y="0"/>
            <a:chExt cx="294687" cy="503876"/>
          </a:xfrm>
        </p:grpSpPr>
        <p:sp>
          <p:nvSpPr>
            <p:cNvPr id="150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0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505" name="Group"/>
          <p:cNvGrpSpPr/>
          <p:nvPr/>
        </p:nvGrpSpPr>
        <p:grpSpPr>
          <a:xfrm>
            <a:off x="7089140" y="5301638"/>
            <a:ext cx="294689" cy="503877"/>
            <a:chOff x="0" y="0"/>
            <a:chExt cx="294687" cy="503876"/>
          </a:xfrm>
        </p:grpSpPr>
        <p:sp>
          <p:nvSpPr>
            <p:cNvPr id="150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0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06"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507"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508"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11" name="Group"/>
          <p:cNvGrpSpPr/>
          <p:nvPr/>
        </p:nvGrpSpPr>
        <p:grpSpPr>
          <a:xfrm>
            <a:off x="7912036" y="4431374"/>
            <a:ext cx="431662" cy="431662"/>
            <a:chOff x="0" y="0"/>
            <a:chExt cx="431661" cy="431661"/>
          </a:xfrm>
        </p:grpSpPr>
        <p:sp>
          <p:nvSpPr>
            <p:cNvPr id="150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1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12"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13"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16" name="Group"/>
          <p:cNvGrpSpPr/>
          <p:nvPr/>
        </p:nvGrpSpPr>
        <p:grpSpPr>
          <a:xfrm>
            <a:off x="5297090" y="5307162"/>
            <a:ext cx="294689" cy="503878"/>
            <a:chOff x="0" y="0"/>
            <a:chExt cx="294687" cy="503876"/>
          </a:xfrm>
        </p:grpSpPr>
        <p:sp>
          <p:nvSpPr>
            <p:cNvPr id="1514"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15"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17"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20" name="Group"/>
          <p:cNvGrpSpPr/>
          <p:nvPr/>
        </p:nvGrpSpPr>
        <p:grpSpPr>
          <a:xfrm>
            <a:off x="6197860" y="4465880"/>
            <a:ext cx="431662" cy="431662"/>
            <a:chOff x="0" y="0"/>
            <a:chExt cx="431661" cy="431661"/>
          </a:xfrm>
        </p:grpSpPr>
        <p:sp>
          <p:nvSpPr>
            <p:cNvPr id="151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1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21"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522"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523" name="Long-Short Term Memory (LSTM)"/>
          <p:cNvSpPr txBox="1"/>
          <p:nvPr>
            <p:ph type="title"/>
          </p:nvPr>
        </p:nvSpPr>
        <p:spPr>
          <a:prstGeom prst="rect">
            <a:avLst/>
          </a:prstGeom>
        </p:spPr>
        <p:txBody>
          <a:bodyPr/>
          <a:lstStyle/>
          <a:p>
            <a:pPr/>
            <a:r>
              <a:t>Long-Short Term Memory (LSTM)</a:t>
            </a:r>
          </a:p>
        </p:txBody>
      </p:sp>
      <p:sp>
        <p:nvSpPr>
          <p:cNvPr id="1524" name="Body"/>
          <p:cNvSpPr txBox="1"/>
          <p:nvPr>
            <p:ph type="body" idx="1"/>
          </p:nvPr>
        </p:nvSpPr>
        <p:spPr>
          <a:prstGeom prst="rect">
            <a:avLst/>
          </a:prstGeom>
        </p:spPr>
        <p:txBody>
          <a:bodyPr/>
          <a:lstStyle/>
          <a:p>
            <a:pPr/>
          </a:p>
        </p:txBody>
      </p:sp>
      <p:sp>
        <p:nvSpPr>
          <p:cNvPr id="15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526"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7"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8"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529"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30"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531"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32"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3"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4"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5"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36"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537"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538"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9"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42" name="Group"/>
          <p:cNvGrpSpPr/>
          <p:nvPr/>
        </p:nvGrpSpPr>
        <p:grpSpPr>
          <a:xfrm>
            <a:off x="6232247" y="3369538"/>
            <a:ext cx="362887" cy="362887"/>
            <a:chOff x="0" y="0"/>
            <a:chExt cx="362885" cy="362885"/>
          </a:xfrm>
        </p:grpSpPr>
        <p:sp>
          <p:nvSpPr>
            <p:cNvPr id="1540"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1"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45" name="Group"/>
          <p:cNvGrpSpPr/>
          <p:nvPr/>
        </p:nvGrpSpPr>
        <p:grpSpPr>
          <a:xfrm>
            <a:off x="4315363" y="3335150"/>
            <a:ext cx="431662" cy="431662"/>
            <a:chOff x="0" y="0"/>
            <a:chExt cx="431661" cy="431661"/>
          </a:xfrm>
        </p:grpSpPr>
        <p:sp>
          <p:nvSpPr>
            <p:cNvPr id="154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58" name="Group"/>
          <p:cNvGrpSpPr/>
          <p:nvPr/>
        </p:nvGrpSpPr>
        <p:grpSpPr>
          <a:xfrm>
            <a:off x="9791266" y="149530"/>
            <a:ext cx="3142313" cy="1628471"/>
            <a:chOff x="0" y="0"/>
            <a:chExt cx="3142312" cy="1628469"/>
          </a:xfrm>
        </p:grpSpPr>
        <p:grpSp>
          <p:nvGrpSpPr>
            <p:cNvPr id="1548" name="Group"/>
            <p:cNvGrpSpPr/>
            <p:nvPr/>
          </p:nvGrpSpPr>
          <p:grpSpPr>
            <a:xfrm>
              <a:off x="0" y="580147"/>
              <a:ext cx="431662" cy="431662"/>
              <a:chOff x="0" y="0"/>
              <a:chExt cx="431661" cy="431661"/>
            </a:xfrm>
          </p:grpSpPr>
          <p:sp>
            <p:nvSpPr>
              <p:cNvPr id="154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51" name="Group"/>
            <p:cNvGrpSpPr/>
            <p:nvPr/>
          </p:nvGrpSpPr>
          <p:grpSpPr>
            <a:xfrm>
              <a:off x="34387" y="0"/>
              <a:ext cx="362887" cy="362886"/>
              <a:chOff x="0" y="0"/>
              <a:chExt cx="362885" cy="362885"/>
            </a:xfrm>
          </p:grpSpPr>
          <p:sp>
            <p:nvSpPr>
              <p:cNvPr id="1549"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50"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54" name="Group"/>
            <p:cNvGrpSpPr/>
            <p:nvPr/>
          </p:nvGrpSpPr>
          <p:grpSpPr>
            <a:xfrm>
              <a:off x="0" y="1196808"/>
              <a:ext cx="431662" cy="431662"/>
              <a:chOff x="0" y="0"/>
              <a:chExt cx="431661" cy="431661"/>
            </a:xfrm>
          </p:grpSpPr>
          <p:sp>
            <p:nvSpPr>
              <p:cNvPr id="155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5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555"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556"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557"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559"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0"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63" name="Group"/>
          <p:cNvGrpSpPr/>
          <p:nvPr/>
        </p:nvGrpSpPr>
        <p:grpSpPr>
          <a:xfrm>
            <a:off x="7721094" y="3830563"/>
            <a:ext cx="813545" cy="334971"/>
            <a:chOff x="0" y="0"/>
            <a:chExt cx="813543" cy="334970"/>
          </a:xfrm>
        </p:grpSpPr>
        <p:sp>
          <p:nvSpPr>
            <p:cNvPr id="1561"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62"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564"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5"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66"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f</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f</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f</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567"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68" name="Rectangle"/>
          <p:cNvSpPr/>
          <p:nvPr/>
        </p:nvSpPr>
        <p:spPr>
          <a:xfrm>
            <a:off x="4190674" y="4260508"/>
            <a:ext cx="703554"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9" name="Forget gate: How much of the previous state should be kept?"/>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Forget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state</a:t>
            </a:r>
            <a:r>
              <a:t> should be kept?</a:t>
            </a:r>
          </a:p>
        </p:txBody>
      </p:sp>
      <p:sp>
        <p:nvSpPr>
          <p:cNvPr id="1570"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71"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74" name="Group"/>
          <p:cNvGrpSpPr/>
          <p:nvPr/>
        </p:nvGrpSpPr>
        <p:grpSpPr>
          <a:xfrm>
            <a:off x="6006918" y="5386092"/>
            <a:ext cx="813544" cy="334971"/>
            <a:chOff x="0" y="0"/>
            <a:chExt cx="813543" cy="334970"/>
          </a:xfrm>
        </p:grpSpPr>
        <p:sp>
          <p:nvSpPr>
            <p:cNvPr id="1572"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73"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575"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576" name="sigmoid.png" descr="sigmoid.png"/>
          <p:cNvPicPr>
            <a:picLocks noChangeAspect="1"/>
          </p:cNvPicPr>
          <p:nvPr/>
        </p:nvPicPr>
        <p:blipFill>
          <a:blip r:embed="rId2">
            <a:extLst/>
          </a:blip>
          <a:stretch>
            <a:fillRect/>
          </a:stretch>
        </p:blipFill>
        <p:spPr>
          <a:xfrm>
            <a:off x="10706100" y="3962400"/>
            <a:ext cx="2305189" cy="1728892"/>
          </a:xfrm>
          <a:prstGeom prst="rect">
            <a:avLst/>
          </a:prstGeom>
          <a:ln w="3175">
            <a:miter lim="400000"/>
          </a:ln>
        </p:spPr>
      </p:pic>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578"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79"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80"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81"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84" name="Group"/>
          <p:cNvGrpSpPr/>
          <p:nvPr/>
        </p:nvGrpSpPr>
        <p:grpSpPr>
          <a:xfrm>
            <a:off x="4383849" y="5301638"/>
            <a:ext cx="294689" cy="503877"/>
            <a:chOff x="0" y="0"/>
            <a:chExt cx="294687" cy="503876"/>
          </a:xfrm>
        </p:grpSpPr>
        <p:sp>
          <p:nvSpPr>
            <p:cNvPr id="158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8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587" name="Group"/>
          <p:cNvGrpSpPr/>
          <p:nvPr/>
        </p:nvGrpSpPr>
        <p:grpSpPr>
          <a:xfrm>
            <a:off x="7089140" y="5301638"/>
            <a:ext cx="294689" cy="503877"/>
            <a:chOff x="0" y="0"/>
            <a:chExt cx="294687" cy="503876"/>
          </a:xfrm>
        </p:grpSpPr>
        <p:sp>
          <p:nvSpPr>
            <p:cNvPr id="158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8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88"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589"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590"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93" name="Group"/>
          <p:cNvGrpSpPr/>
          <p:nvPr/>
        </p:nvGrpSpPr>
        <p:grpSpPr>
          <a:xfrm>
            <a:off x="7912036" y="4431374"/>
            <a:ext cx="431662" cy="431662"/>
            <a:chOff x="0" y="0"/>
            <a:chExt cx="431661" cy="431661"/>
          </a:xfrm>
        </p:grpSpPr>
        <p:sp>
          <p:nvSpPr>
            <p:cNvPr id="159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9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94"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95"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98" name="Group"/>
          <p:cNvGrpSpPr/>
          <p:nvPr/>
        </p:nvGrpSpPr>
        <p:grpSpPr>
          <a:xfrm>
            <a:off x="5297090" y="5307162"/>
            <a:ext cx="294689" cy="503878"/>
            <a:chOff x="0" y="0"/>
            <a:chExt cx="294687" cy="503876"/>
          </a:xfrm>
        </p:grpSpPr>
        <p:sp>
          <p:nvSpPr>
            <p:cNvPr id="159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9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99"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02" name="Group"/>
          <p:cNvGrpSpPr/>
          <p:nvPr/>
        </p:nvGrpSpPr>
        <p:grpSpPr>
          <a:xfrm>
            <a:off x="6197860" y="4465880"/>
            <a:ext cx="431662" cy="431662"/>
            <a:chOff x="0" y="0"/>
            <a:chExt cx="431661" cy="431661"/>
          </a:xfrm>
        </p:grpSpPr>
        <p:sp>
          <p:nvSpPr>
            <p:cNvPr id="160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0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603"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604"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605" name="Long-Short Term Memory (LSTM)"/>
          <p:cNvSpPr txBox="1"/>
          <p:nvPr>
            <p:ph type="title"/>
          </p:nvPr>
        </p:nvSpPr>
        <p:spPr>
          <a:prstGeom prst="rect">
            <a:avLst/>
          </a:prstGeom>
        </p:spPr>
        <p:txBody>
          <a:bodyPr/>
          <a:lstStyle/>
          <a:p>
            <a:pPr/>
            <a:r>
              <a:t>Long-Short Term Memory (LSTM)</a:t>
            </a:r>
          </a:p>
        </p:txBody>
      </p:sp>
      <p:sp>
        <p:nvSpPr>
          <p:cNvPr id="1606" name="Body"/>
          <p:cNvSpPr txBox="1"/>
          <p:nvPr>
            <p:ph type="body" idx="1"/>
          </p:nvPr>
        </p:nvSpPr>
        <p:spPr>
          <a:prstGeom prst="rect">
            <a:avLst/>
          </a:prstGeom>
        </p:spPr>
        <p:txBody>
          <a:bodyPr/>
          <a:lstStyle/>
          <a:p>
            <a:pPr/>
          </a:p>
        </p:txBody>
      </p:sp>
      <p:sp>
        <p:nvSpPr>
          <p:cNvPr id="160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608"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09"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10"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11"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12"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13"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14"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5"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6"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7"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18"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619"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620"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21"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24" name="Group"/>
          <p:cNvGrpSpPr/>
          <p:nvPr/>
        </p:nvGrpSpPr>
        <p:grpSpPr>
          <a:xfrm>
            <a:off x="6232247" y="3369538"/>
            <a:ext cx="362887" cy="362887"/>
            <a:chOff x="0" y="0"/>
            <a:chExt cx="362885" cy="362885"/>
          </a:xfrm>
        </p:grpSpPr>
        <p:sp>
          <p:nvSpPr>
            <p:cNvPr id="162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27" name="Group"/>
          <p:cNvGrpSpPr/>
          <p:nvPr/>
        </p:nvGrpSpPr>
        <p:grpSpPr>
          <a:xfrm>
            <a:off x="4315363" y="3335150"/>
            <a:ext cx="431662" cy="431662"/>
            <a:chOff x="0" y="0"/>
            <a:chExt cx="431661" cy="431661"/>
          </a:xfrm>
        </p:grpSpPr>
        <p:sp>
          <p:nvSpPr>
            <p:cNvPr id="162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40" name="Group"/>
          <p:cNvGrpSpPr/>
          <p:nvPr/>
        </p:nvGrpSpPr>
        <p:grpSpPr>
          <a:xfrm>
            <a:off x="9791266" y="149530"/>
            <a:ext cx="3142313" cy="1628471"/>
            <a:chOff x="0" y="0"/>
            <a:chExt cx="3142312" cy="1628469"/>
          </a:xfrm>
        </p:grpSpPr>
        <p:grpSp>
          <p:nvGrpSpPr>
            <p:cNvPr id="1630" name="Group"/>
            <p:cNvGrpSpPr/>
            <p:nvPr/>
          </p:nvGrpSpPr>
          <p:grpSpPr>
            <a:xfrm>
              <a:off x="0" y="580147"/>
              <a:ext cx="431662" cy="431662"/>
              <a:chOff x="0" y="0"/>
              <a:chExt cx="431661" cy="431661"/>
            </a:xfrm>
          </p:grpSpPr>
          <p:sp>
            <p:nvSpPr>
              <p:cNvPr id="162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33" name="Group"/>
            <p:cNvGrpSpPr/>
            <p:nvPr/>
          </p:nvGrpSpPr>
          <p:grpSpPr>
            <a:xfrm>
              <a:off x="34387" y="0"/>
              <a:ext cx="362887" cy="362886"/>
              <a:chOff x="0" y="0"/>
              <a:chExt cx="362885" cy="362885"/>
            </a:xfrm>
          </p:grpSpPr>
          <p:sp>
            <p:nvSpPr>
              <p:cNvPr id="163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3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36" name="Group"/>
            <p:cNvGrpSpPr/>
            <p:nvPr/>
          </p:nvGrpSpPr>
          <p:grpSpPr>
            <a:xfrm>
              <a:off x="0" y="1196808"/>
              <a:ext cx="431662" cy="431662"/>
              <a:chOff x="0" y="0"/>
              <a:chExt cx="431661" cy="431661"/>
            </a:xfrm>
          </p:grpSpPr>
          <p:sp>
            <p:nvSpPr>
              <p:cNvPr id="163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3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637"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638"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639"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641"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42"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45" name="Group"/>
          <p:cNvGrpSpPr/>
          <p:nvPr/>
        </p:nvGrpSpPr>
        <p:grpSpPr>
          <a:xfrm>
            <a:off x="7721094" y="3830563"/>
            <a:ext cx="813545" cy="334971"/>
            <a:chOff x="0" y="0"/>
            <a:chExt cx="813543" cy="334970"/>
          </a:xfrm>
        </p:grpSpPr>
        <p:sp>
          <p:nvSpPr>
            <p:cNvPr id="164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4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646"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47"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i</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i</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i</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648"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49"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50" name="Rectangle"/>
          <p:cNvSpPr/>
          <p:nvPr/>
        </p:nvSpPr>
        <p:spPr>
          <a:xfrm>
            <a:off x="5239280" y="4260508"/>
            <a:ext cx="703554"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51" name="In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Input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be remembered?</a:t>
            </a:r>
          </a:p>
        </p:txBody>
      </p:sp>
      <p:sp>
        <p:nvSpPr>
          <p:cNvPr id="1652"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53"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56" name="Group"/>
          <p:cNvGrpSpPr/>
          <p:nvPr/>
        </p:nvGrpSpPr>
        <p:grpSpPr>
          <a:xfrm>
            <a:off x="6006918" y="5386092"/>
            <a:ext cx="813544" cy="334971"/>
            <a:chOff x="0" y="0"/>
            <a:chExt cx="813543" cy="334970"/>
          </a:xfrm>
        </p:grpSpPr>
        <p:sp>
          <p:nvSpPr>
            <p:cNvPr id="1654"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55"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657"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59"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60"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61"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62"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65" name="Group"/>
          <p:cNvGrpSpPr/>
          <p:nvPr/>
        </p:nvGrpSpPr>
        <p:grpSpPr>
          <a:xfrm>
            <a:off x="4383849" y="5301638"/>
            <a:ext cx="294689" cy="503877"/>
            <a:chOff x="0" y="0"/>
            <a:chExt cx="294687" cy="503876"/>
          </a:xfrm>
        </p:grpSpPr>
        <p:sp>
          <p:nvSpPr>
            <p:cNvPr id="166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6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668" name="Group"/>
          <p:cNvGrpSpPr/>
          <p:nvPr/>
        </p:nvGrpSpPr>
        <p:grpSpPr>
          <a:xfrm>
            <a:off x="7089140" y="5301638"/>
            <a:ext cx="294689" cy="503877"/>
            <a:chOff x="0" y="0"/>
            <a:chExt cx="294687" cy="503876"/>
          </a:xfrm>
        </p:grpSpPr>
        <p:sp>
          <p:nvSpPr>
            <p:cNvPr id="166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6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669"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670"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671"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74" name="Group"/>
          <p:cNvGrpSpPr/>
          <p:nvPr/>
        </p:nvGrpSpPr>
        <p:grpSpPr>
          <a:xfrm>
            <a:off x="7912036" y="4431374"/>
            <a:ext cx="431662" cy="431662"/>
            <a:chOff x="0" y="0"/>
            <a:chExt cx="431661" cy="431661"/>
          </a:xfrm>
        </p:grpSpPr>
        <p:sp>
          <p:nvSpPr>
            <p:cNvPr id="167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7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675"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76"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79" name="Group"/>
          <p:cNvGrpSpPr/>
          <p:nvPr/>
        </p:nvGrpSpPr>
        <p:grpSpPr>
          <a:xfrm>
            <a:off x="5297090" y="5307162"/>
            <a:ext cx="294689" cy="503878"/>
            <a:chOff x="0" y="0"/>
            <a:chExt cx="294687" cy="503876"/>
          </a:xfrm>
        </p:grpSpPr>
        <p:sp>
          <p:nvSpPr>
            <p:cNvPr id="167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7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680"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83" name="Group"/>
          <p:cNvGrpSpPr/>
          <p:nvPr/>
        </p:nvGrpSpPr>
        <p:grpSpPr>
          <a:xfrm>
            <a:off x="6197860" y="4465880"/>
            <a:ext cx="431662" cy="431662"/>
            <a:chOff x="0" y="0"/>
            <a:chExt cx="431661" cy="431661"/>
          </a:xfrm>
        </p:grpSpPr>
        <p:sp>
          <p:nvSpPr>
            <p:cNvPr id="168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8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684"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685"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686" name="Long-Short Term Memory (LSTM)"/>
          <p:cNvSpPr txBox="1"/>
          <p:nvPr>
            <p:ph type="title"/>
          </p:nvPr>
        </p:nvSpPr>
        <p:spPr>
          <a:prstGeom prst="rect">
            <a:avLst/>
          </a:prstGeom>
        </p:spPr>
        <p:txBody>
          <a:bodyPr/>
          <a:lstStyle/>
          <a:p>
            <a:pPr/>
            <a:r>
              <a:t>Long-Short Term Memory (LSTM)</a:t>
            </a:r>
          </a:p>
        </p:txBody>
      </p:sp>
      <p:sp>
        <p:nvSpPr>
          <p:cNvPr id="1687" name="Body"/>
          <p:cNvSpPr txBox="1"/>
          <p:nvPr>
            <p:ph type="body" idx="1"/>
          </p:nvPr>
        </p:nvSpPr>
        <p:spPr>
          <a:prstGeom prst="rect">
            <a:avLst/>
          </a:prstGeom>
        </p:spPr>
        <p:txBody>
          <a:bodyPr/>
          <a:lstStyle/>
          <a:p>
            <a:pPr/>
          </a:p>
        </p:txBody>
      </p:sp>
      <p:sp>
        <p:nvSpPr>
          <p:cNvPr id="168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689"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90"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91"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92"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93"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94"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95"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6"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7"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8"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99"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700"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701"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02"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05" name="Group"/>
          <p:cNvGrpSpPr/>
          <p:nvPr/>
        </p:nvGrpSpPr>
        <p:grpSpPr>
          <a:xfrm>
            <a:off x="6232247" y="3369538"/>
            <a:ext cx="362887" cy="362887"/>
            <a:chOff x="0" y="0"/>
            <a:chExt cx="362885" cy="362885"/>
          </a:xfrm>
        </p:grpSpPr>
        <p:sp>
          <p:nvSpPr>
            <p:cNvPr id="1703"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4"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08" name="Group"/>
          <p:cNvGrpSpPr/>
          <p:nvPr/>
        </p:nvGrpSpPr>
        <p:grpSpPr>
          <a:xfrm>
            <a:off x="4315363" y="3335150"/>
            <a:ext cx="431662" cy="431662"/>
            <a:chOff x="0" y="0"/>
            <a:chExt cx="431661" cy="431661"/>
          </a:xfrm>
        </p:grpSpPr>
        <p:sp>
          <p:nvSpPr>
            <p:cNvPr id="170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21" name="Group"/>
          <p:cNvGrpSpPr/>
          <p:nvPr/>
        </p:nvGrpSpPr>
        <p:grpSpPr>
          <a:xfrm>
            <a:off x="9791266" y="149530"/>
            <a:ext cx="3142313" cy="1628471"/>
            <a:chOff x="0" y="0"/>
            <a:chExt cx="3142312" cy="1628469"/>
          </a:xfrm>
        </p:grpSpPr>
        <p:grpSp>
          <p:nvGrpSpPr>
            <p:cNvPr id="1711" name="Group"/>
            <p:cNvGrpSpPr/>
            <p:nvPr/>
          </p:nvGrpSpPr>
          <p:grpSpPr>
            <a:xfrm>
              <a:off x="0" y="580147"/>
              <a:ext cx="431662" cy="431662"/>
              <a:chOff x="0" y="0"/>
              <a:chExt cx="431661" cy="431661"/>
            </a:xfrm>
          </p:grpSpPr>
          <p:sp>
            <p:nvSpPr>
              <p:cNvPr id="170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1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14" name="Group"/>
            <p:cNvGrpSpPr/>
            <p:nvPr/>
          </p:nvGrpSpPr>
          <p:grpSpPr>
            <a:xfrm>
              <a:off x="34387" y="0"/>
              <a:ext cx="362887" cy="362886"/>
              <a:chOff x="0" y="0"/>
              <a:chExt cx="362885" cy="362885"/>
            </a:xfrm>
          </p:grpSpPr>
          <p:sp>
            <p:nvSpPr>
              <p:cNvPr id="171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1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17" name="Group"/>
            <p:cNvGrpSpPr/>
            <p:nvPr/>
          </p:nvGrpSpPr>
          <p:grpSpPr>
            <a:xfrm>
              <a:off x="0" y="1196808"/>
              <a:ext cx="431662" cy="431662"/>
              <a:chOff x="0" y="0"/>
              <a:chExt cx="431661" cy="431661"/>
            </a:xfrm>
          </p:grpSpPr>
          <p:sp>
            <p:nvSpPr>
              <p:cNvPr id="1715"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16"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718"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719"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720"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722"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23"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26" name="Group"/>
          <p:cNvGrpSpPr/>
          <p:nvPr/>
        </p:nvGrpSpPr>
        <p:grpSpPr>
          <a:xfrm>
            <a:off x="7721094" y="3830563"/>
            <a:ext cx="813545" cy="334971"/>
            <a:chOff x="0" y="0"/>
            <a:chExt cx="813543" cy="334970"/>
          </a:xfrm>
        </p:grpSpPr>
        <p:sp>
          <p:nvSpPr>
            <p:cNvPr id="1724"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25"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727"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28"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729"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730"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o</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o</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o</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731" name="Rectangle"/>
          <p:cNvSpPr/>
          <p:nvPr/>
        </p:nvSpPr>
        <p:spPr>
          <a:xfrm>
            <a:off x="7016042" y="4260508"/>
            <a:ext cx="826043"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32" name="Out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contribute?</a:t>
            </a:r>
          </a:p>
        </p:txBody>
      </p:sp>
      <p:sp>
        <p:nvSpPr>
          <p:cNvPr id="1733" name="All gates use the same inputs and activation functions,…"/>
          <p:cNvSpPr txBox="1"/>
          <p:nvPr/>
        </p:nvSpPr>
        <p:spPr>
          <a:xfrm>
            <a:off x="10704134" y="3958577"/>
            <a:ext cx="1510745" cy="211584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t>All gates use the </a:t>
            </a:r>
            <a:r>
              <a:rPr>
                <a:solidFill>
                  <a:schemeClr val="accent1">
                    <a:satOff val="-3355"/>
                    <a:lumOff val="26614"/>
                  </a:schemeClr>
                </a:solidFill>
                <a:latin typeface="Helvetica Neue Light"/>
                <a:ea typeface="Helvetica Neue Light"/>
                <a:cs typeface="Helvetica Neue Light"/>
                <a:sym typeface="Helvetica Neue Light"/>
              </a:rPr>
              <a:t>same inputs and activation</a:t>
            </a:r>
            <a:r>
              <a:t> functions, </a:t>
            </a:r>
          </a:p>
          <a:p>
            <a:pPr>
              <a:defRPr sz="1900"/>
            </a:pPr>
            <a:r>
              <a:t>but </a:t>
            </a:r>
            <a:r>
              <a:rPr>
                <a:solidFill>
                  <a:schemeClr val="accent6">
                    <a:satOff val="24555"/>
                    <a:lumOff val="22232"/>
                  </a:schemeClr>
                </a:solidFill>
                <a:latin typeface="Helvetica Neue Light"/>
                <a:ea typeface="Helvetica Neue Light"/>
                <a:cs typeface="Helvetica Neue Light"/>
                <a:sym typeface="Helvetica Neue Light"/>
              </a:rPr>
              <a:t>different weights</a:t>
            </a:r>
            <a:r>
              <a:t> </a:t>
            </a:r>
          </a:p>
        </p:txBody>
      </p:sp>
      <p:sp>
        <p:nvSpPr>
          <p:cNvPr id="1734"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35"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38" name="Group"/>
          <p:cNvGrpSpPr/>
          <p:nvPr/>
        </p:nvGrpSpPr>
        <p:grpSpPr>
          <a:xfrm>
            <a:off x="6006918" y="5386092"/>
            <a:ext cx="813544" cy="334971"/>
            <a:chOff x="0" y="0"/>
            <a:chExt cx="813543" cy="334970"/>
          </a:xfrm>
        </p:grpSpPr>
        <p:sp>
          <p:nvSpPr>
            <p:cNvPr id="1736"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37"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739"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41"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42"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43"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44"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47" name="Group"/>
          <p:cNvGrpSpPr/>
          <p:nvPr/>
        </p:nvGrpSpPr>
        <p:grpSpPr>
          <a:xfrm>
            <a:off x="4383849" y="5301638"/>
            <a:ext cx="294689" cy="503877"/>
            <a:chOff x="0" y="0"/>
            <a:chExt cx="294687" cy="503876"/>
          </a:xfrm>
        </p:grpSpPr>
        <p:sp>
          <p:nvSpPr>
            <p:cNvPr id="174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4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750" name="Group"/>
          <p:cNvGrpSpPr/>
          <p:nvPr/>
        </p:nvGrpSpPr>
        <p:grpSpPr>
          <a:xfrm>
            <a:off x="7089140" y="5301638"/>
            <a:ext cx="294689" cy="503877"/>
            <a:chOff x="0" y="0"/>
            <a:chExt cx="294687" cy="503876"/>
          </a:xfrm>
        </p:grpSpPr>
        <p:sp>
          <p:nvSpPr>
            <p:cNvPr id="1748"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49"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751"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752"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753"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56" name="Group"/>
          <p:cNvGrpSpPr/>
          <p:nvPr/>
        </p:nvGrpSpPr>
        <p:grpSpPr>
          <a:xfrm>
            <a:off x="7912036" y="4431374"/>
            <a:ext cx="431662" cy="431662"/>
            <a:chOff x="0" y="0"/>
            <a:chExt cx="431661" cy="431661"/>
          </a:xfrm>
        </p:grpSpPr>
        <p:sp>
          <p:nvSpPr>
            <p:cNvPr id="175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5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757"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58"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61" name="Group"/>
          <p:cNvGrpSpPr/>
          <p:nvPr/>
        </p:nvGrpSpPr>
        <p:grpSpPr>
          <a:xfrm>
            <a:off x="5297090" y="5307162"/>
            <a:ext cx="294689" cy="503878"/>
            <a:chOff x="0" y="0"/>
            <a:chExt cx="294687" cy="503876"/>
          </a:xfrm>
        </p:grpSpPr>
        <p:sp>
          <p:nvSpPr>
            <p:cNvPr id="1759"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60"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762"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65" name="Group"/>
          <p:cNvGrpSpPr/>
          <p:nvPr/>
        </p:nvGrpSpPr>
        <p:grpSpPr>
          <a:xfrm>
            <a:off x="6197860" y="4465880"/>
            <a:ext cx="431662" cy="431662"/>
            <a:chOff x="0" y="0"/>
            <a:chExt cx="431661" cy="431661"/>
          </a:xfrm>
        </p:grpSpPr>
        <p:sp>
          <p:nvSpPr>
            <p:cNvPr id="176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6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766"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767"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768" name="Long-Short Term Memory (LSTM)"/>
          <p:cNvSpPr txBox="1"/>
          <p:nvPr>
            <p:ph type="title"/>
          </p:nvPr>
        </p:nvSpPr>
        <p:spPr>
          <a:prstGeom prst="rect">
            <a:avLst/>
          </a:prstGeom>
        </p:spPr>
        <p:txBody>
          <a:bodyPr/>
          <a:lstStyle/>
          <a:p>
            <a:pPr/>
            <a:r>
              <a:t>Long-Short Term Memory (LSTM)</a:t>
            </a:r>
          </a:p>
        </p:txBody>
      </p:sp>
      <p:sp>
        <p:nvSpPr>
          <p:cNvPr id="1769" name="Body"/>
          <p:cNvSpPr txBox="1"/>
          <p:nvPr>
            <p:ph type="body" idx="1"/>
          </p:nvPr>
        </p:nvSpPr>
        <p:spPr>
          <a:prstGeom prst="rect">
            <a:avLst/>
          </a:prstGeom>
        </p:spPr>
        <p:txBody>
          <a:bodyPr/>
          <a:lstStyle/>
          <a:p>
            <a:pPr/>
          </a:p>
        </p:txBody>
      </p:sp>
      <p:sp>
        <p:nvSpPr>
          <p:cNvPr id="177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771"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2"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3"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774"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5"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776"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7"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78"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79"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80"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g</m:t>
                  </m:r>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g</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g</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781"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782"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783"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84"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87" name="Group"/>
          <p:cNvGrpSpPr/>
          <p:nvPr/>
        </p:nvGrpSpPr>
        <p:grpSpPr>
          <a:xfrm>
            <a:off x="6232247" y="3369538"/>
            <a:ext cx="362887" cy="362887"/>
            <a:chOff x="0" y="0"/>
            <a:chExt cx="362885" cy="362885"/>
          </a:xfrm>
        </p:grpSpPr>
        <p:sp>
          <p:nvSpPr>
            <p:cNvPr id="178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8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0" name="Group"/>
          <p:cNvGrpSpPr/>
          <p:nvPr/>
        </p:nvGrpSpPr>
        <p:grpSpPr>
          <a:xfrm>
            <a:off x="4315363" y="3335150"/>
            <a:ext cx="431662" cy="431662"/>
            <a:chOff x="0" y="0"/>
            <a:chExt cx="431661" cy="431661"/>
          </a:xfrm>
        </p:grpSpPr>
        <p:sp>
          <p:nvSpPr>
            <p:cNvPr id="178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8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03" name="Group"/>
          <p:cNvGrpSpPr/>
          <p:nvPr/>
        </p:nvGrpSpPr>
        <p:grpSpPr>
          <a:xfrm>
            <a:off x="9791266" y="149530"/>
            <a:ext cx="3142313" cy="1628471"/>
            <a:chOff x="0" y="0"/>
            <a:chExt cx="3142312" cy="1628469"/>
          </a:xfrm>
        </p:grpSpPr>
        <p:grpSp>
          <p:nvGrpSpPr>
            <p:cNvPr id="1793" name="Group"/>
            <p:cNvGrpSpPr/>
            <p:nvPr/>
          </p:nvGrpSpPr>
          <p:grpSpPr>
            <a:xfrm>
              <a:off x="0" y="580147"/>
              <a:ext cx="431662" cy="431662"/>
              <a:chOff x="0" y="0"/>
              <a:chExt cx="431661" cy="431661"/>
            </a:xfrm>
          </p:grpSpPr>
          <p:sp>
            <p:nvSpPr>
              <p:cNvPr id="179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9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6" name="Group"/>
            <p:cNvGrpSpPr/>
            <p:nvPr/>
          </p:nvGrpSpPr>
          <p:grpSpPr>
            <a:xfrm>
              <a:off x="34387" y="0"/>
              <a:ext cx="362887" cy="362886"/>
              <a:chOff x="0" y="0"/>
              <a:chExt cx="362885" cy="362885"/>
            </a:xfrm>
          </p:grpSpPr>
          <p:sp>
            <p:nvSpPr>
              <p:cNvPr id="1794"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95"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9" name="Group"/>
            <p:cNvGrpSpPr/>
            <p:nvPr/>
          </p:nvGrpSpPr>
          <p:grpSpPr>
            <a:xfrm>
              <a:off x="0" y="1196808"/>
              <a:ext cx="431662" cy="431662"/>
              <a:chOff x="0" y="0"/>
              <a:chExt cx="431661" cy="431661"/>
            </a:xfrm>
          </p:grpSpPr>
          <p:sp>
            <p:nvSpPr>
              <p:cNvPr id="1797"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98"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800"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801"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802"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804"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05"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08" name="Group"/>
          <p:cNvGrpSpPr/>
          <p:nvPr/>
        </p:nvGrpSpPr>
        <p:grpSpPr>
          <a:xfrm>
            <a:off x="7721094" y="3830563"/>
            <a:ext cx="813545" cy="334971"/>
            <a:chOff x="0" y="0"/>
            <a:chExt cx="813543" cy="334970"/>
          </a:xfrm>
        </p:grpSpPr>
        <p:sp>
          <p:nvSpPr>
            <p:cNvPr id="1806"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07"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09"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0"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11"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12"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13" name="Rectangle"/>
          <p:cNvSpPr/>
          <p:nvPr/>
        </p:nvSpPr>
        <p:spPr>
          <a:xfrm>
            <a:off x="5898463" y="5019566"/>
            <a:ext cx="1004717" cy="1187668"/>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4" name="Out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contribute?</a:t>
            </a:r>
          </a:p>
        </p:txBody>
      </p:sp>
      <p:sp>
        <p:nvSpPr>
          <p:cNvPr id="1815"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6"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19" name="Group"/>
          <p:cNvGrpSpPr/>
          <p:nvPr/>
        </p:nvGrpSpPr>
        <p:grpSpPr>
          <a:xfrm>
            <a:off x="6006918" y="5386092"/>
            <a:ext cx="813544" cy="334971"/>
            <a:chOff x="0" y="0"/>
            <a:chExt cx="813543" cy="334970"/>
          </a:xfrm>
        </p:grpSpPr>
        <p:sp>
          <p:nvSpPr>
            <p:cNvPr id="181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1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20"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22"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23"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24"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25"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28" name="Group"/>
          <p:cNvGrpSpPr/>
          <p:nvPr/>
        </p:nvGrpSpPr>
        <p:grpSpPr>
          <a:xfrm>
            <a:off x="4383849" y="5301638"/>
            <a:ext cx="294689" cy="503877"/>
            <a:chOff x="0" y="0"/>
            <a:chExt cx="294687" cy="503876"/>
          </a:xfrm>
        </p:grpSpPr>
        <p:sp>
          <p:nvSpPr>
            <p:cNvPr id="182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2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831" name="Group"/>
          <p:cNvGrpSpPr/>
          <p:nvPr/>
        </p:nvGrpSpPr>
        <p:grpSpPr>
          <a:xfrm>
            <a:off x="7089140" y="5301638"/>
            <a:ext cx="294689" cy="503877"/>
            <a:chOff x="0" y="0"/>
            <a:chExt cx="294687" cy="503876"/>
          </a:xfrm>
        </p:grpSpPr>
        <p:sp>
          <p:nvSpPr>
            <p:cNvPr id="1829"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30"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832"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833"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834"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37" name="Group"/>
          <p:cNvGrpSpPr/>
          <p:nvPr/>
        </p:nvGrpSpPr>
        <p:grpSpPr>
          <a:xfrm>
            <a:off x="7912036" y="4431374"/>
            <a:ext cx="431662" cy="431662"/>
            <a:chOff x="0" y="0"/>
            <a:chExt cx="431661" cy="431661"/>
          </a:xfrm>
        </p:grpSpPr>
        <p:sp>
          <p:nvSpPr>
            <p:cNvPr id="183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3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838"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39"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42" name="Group"/>
          <p:cNvGrpSpPr/>
          <p:nvPr/>
        </p:nvGrpSpPr>
        <p:grpSpPr>
          <a:xfrm>
            <a:off x="5297090" y="5307162"/>
            <a:ext cx="294689" cy="503878"/>
            <a:chOff x="0" y="0"/>
            <a:chExt cx="294687" cy="503876"/>
          </a:xfrm>
        </p:grpSpPr>
        <p:sp>
          <p:nvSpPr>
            <p:cNvPr id="184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4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843"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46" name="Group"/>
          <p:cNvGrpSpPr/>
          <p:nvPr/>
        </p:nvGrpSpPr>
        <p:grpSpPr>
          <a:xfrm>
            <a:off x="6197860" y="4465880"/>
            <a:ext cx="431662" cy="431662"/>
            <a:chOff x="0" y="0"/>
            <a:chExt cx="431661" cy="431661"/>
          </a:xfrm>
        </p:grpSpPr>
        <p:sp>
          <p:nvSpPr>
            <p:cNvPr id="184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4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847"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848"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849" name="Long-Short Term Memory (LSTM)"/>
          <p:cNvSpPr txBox="1"/>
          <p:nvPr>
            <p:ph type="title"/>
          </p:nvPr>
        </p:nvSpPr>
        <p:spPr>
          <a:prstGeom prst="rect">
            <a:avLst/>
          </a:prstGeom>
        </p:spPr>
        <p:txBody>
          <a:bodyPr/>
          <a:lstStyle/>
          <a:p>
            <a:pPr/>
            <a:r>
              <a:t>Long-Short Term Memory (LSTM)</a:t>
            </a:r>
          </a:p>
        </p:txBody>
      </p:sp>
      <p:sp>
        <p:nvSpPr>
          <p:cNvPr id="1850" name="Body"/>
          <p:cNvSpPr txBox="1"/>
          <p:nvPr>
            <p:ph type="body" idx="1"/>
          </p:nvPr>
        </p:nvSpPr>
        <p:spPr>
          <a:prstGeom prst="rect">
            <a:avLst/>
          </a:prstGeom>
        </p:spPr>
        <p:txBody>
          <a:bodyPr/>
          <a:lstStyle/>
          <a:p>
            <a:pPr/>
          </a:p>
        </p:txBody>
      </p:sp>
      <p:sp>
        <p:nvSpPr>
          <p:cNvPr id="185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852"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3"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4"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855"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6"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857"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8"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59"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60"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61"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62"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f</m:t>
                      </m:r>
                    </m:e>
                  </m:d>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g</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i</m:t>
                      </m:r>
                    </m:e>
                  </m:d>
                </m:oMath>
              </m:oMathPara>
            </a14:m>
            <a:endParaRPr sz="3000">
              <a:solidFill>
                <a:srgbClr val="51A7F9"/>
              </a:solidFill>
            </a:endParaRPr>
          </a:p>
        </p:txBody>
      </p:sp>
      <p:sp>
        <p:nvSpPr>
          <p:cNvPr id="1863"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864"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65"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68" name="Group"/>
          <p:cNvGrpSpPr/>
          <p:nvPr/>
        </p:nvGrpSpPr>
        <p:grpSpPr>
          <a:xfrm>
            <a:off x="6232247" y="3369538"/>
            <a:ext cx="362887" cy="362887"/>
            <a:chOff x="0" y="0"/>
            <a:chExt cx="362885" cy="362885"/>
          </a:xfrm>
        </p:grpSpPr>
        <p:sp>
          <p:nvSpPr>
            <p:cNvPr id="186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6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71" name="Group"/>
          <p:cNvGrpSpPr/>
          <p:nvPr/>
        </p:nvGrpSpPr>
        <p:grpSpPr>
          <a:xfrm>
            <a:off x="4315363" y="3335150"/>
            <a:ext cx="431662" cy="431662"/>
            <a:chOff x="0" y="0"/>
            <a:chExt cx="431661" cy="431661"/>
          </a:xfrm>
        </p:grpSpPr>
        <p:sp>
          <p:nvSpPr>
            <p:cNvPr id="186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84" name="Group"/>
          <p:cNvGrpSpPr/>
          <p:nvPr/>
        </p:nvGrpSpPr>
        <p:grpSpPr>
          <a:xfrm>
            <a:off x="9791266" y="149530"/>
            <a:ext cx="3142313" cy="1628471"/>
            <a:chOff x="0" y="0"/>
            <a:chExt cx="3142312" cy="1628469"/>
          </a:xfrm>
        </p:grpSpPr>
        <p:grpSp>
          <p:nvGrpSpPr>
            <p:cNvPr id="1874" name="Group"/>
            <p:cNvGrpSpPr/>
            <p:nvPr/>
          </p:nvGrpSpPr>
          <p:grpSpPr>
            <a:xfrm>
              <a:off x="0" y="580147"/>
              <a:ext cx="431662" cy="431662"/>
              <a:chOff x="0" y="0"/>
              <a:chExt cx="431661" cy="431661"/>
            </a:xfrm>
          </p:grpSpPr>
          <p:sp>
            <p:nvSpPr>
              <p:cNvPr id="187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77" name="Group"/>
            <p:cNvGrpSpPr/>
            <p:nvPr/>
          </p:nvGrpSpPr>
          <p:grpSpPr>
            <a:xfrm>
              <a:off x="34387" y="0"/>
              <a:ext cx="362887" cy="362886"/>
              <a:chOff x="0" y="0"/>
              <a:chExt cx="362885" cy="362885"/>
            </a:xfrm>
          </p:grpSpPr>
          <p:sp>
            <p:nvSpPr>
              <p:cNvPr id="187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80" name="Group"/>
            <p:cNvGrpSpPr/>
            <p:nvPr/>
          </p:nvGrpSpPr>
          <p:grpSpPr>
            <a:xfrm>
              <a:off x="0" y="1196808"/>
              <a:ext cx="431662" cy="431662"/>
              <a:chOff x="0" y="0"/>
              <a:chExt cx="431661" cy="431661"/>
            </a:xfrm>
          </p:grpSpPr>
          <p:sp>
            <p:nvSpPr>
              <p:cNvPr id="187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881"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882"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883"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885"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86"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89" name="Group"/>
          <p:cNvGrpSpPr/>
          <p:nvPr/>
        </p:nvGrpSpPr>
        <p:grpSpPr>
          <a:xfrm>
            <a:off x="7721094" y="3830563"/>
            <a:ext cx="813545" cy="334971"/>
            <a:chOff x="0" y="0"/>
            <a:chExt cx="813543" cy="334970"/>
          </a:xfrm>
        </p:grpSpPr>
        <p:sp>
          <p:nvSpPr>
            <p:cNvPr id="188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8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90"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91"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92"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93"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94" name="State: Update the current state"/>
          <p:cNvSpPr txBox="1"/>
          <p:nvPr/>
        </p:nvSpPr>
        <p:spPr>
          <a:xfrm>
            <a:off x="656889" y="3959063"/>
            <a:ext cx="1510745" cy="9464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State</a:t>
            </a:r>
            <a:r>
              <a:t>:</a:t>
            </a:r>
            <a:br/>
            <a:r>
              <a:t>Update the current state</a:t>
            </a:r>
          </a:p>
        </p:txBody>
      </p:sp>
      <p:sp>
        <p:nvSpPr>
          <p:cNvPr id="1895"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96"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99" name="Group"/>
          <p:cNvGrpSpPr/>
          <p:nvPr/>
        </p:nvGrpSpPr>
        <p:grpSpPr>
          <a:xfrm>
            <a:off x="6006918" y="5386092"/>
            <a:ext cx="813544" cy="334971"/>
            <a:chOff x="0" y="0"/>
            <a:chExt cx="813543" cy="334970"/>
          </a:xfrm>
        </p:grpSpPr>
        <p:sp>
          <p:nvSpPr>
            <p:cNvPr id="189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9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900" name="Rectangle"/>
          <p:cNvSpPr/>
          <p:nvPr/>
        </p:nvSpPr>
        <p:spPr>
          <a:xfrm>
            <a:off x="4203640" y="3235735"/>
            <a:ext cx="2557788" cy="1782571"/>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1"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0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4"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5"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6"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09" name="Group"/>
          <p:cNvGrpSpPr/>
          <p:nvPr/>
        </p:nvGrpSpPr>
        <p:grpSpPr>
          <a:xfrm>
            <a:off x="4383849" y="5301638"/>
            <a:ext cx="294689" cy="503877"/>
            <a:chOff x="0" y="0"/>
            <a:chExt cx="294687" cy="503876"/>
          </a:xfrm>
        </p:grpSpPr>
        <p:sp>
          <p:nvSpPr>
            <p:cNvPr id="190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0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912" name="Group"/>
          <p:cNvGrpSpPr/>
          <p:nvPr/>
        </p:nvGrpSpPr>
        <p:grpSpPr>
          <a:xfrm>
            <a:off x="7089140" y="5301638"/>
            <a:ext cx="294689" cy="503877"/>
            <a:chOff x="0" y="0"/>
            <a:chExt cx="294687" cy="503876"/>
          </a:xfrm>
        </p:grpSpPr>
        <p:sp>
          <p:nvSpPr>
            <p:cNvPr id="191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1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913"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914"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915"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18" name="Group"/>
          <p:cNvGrpSpPr/>
          <p:nvPr/>
        </p:nvGrpSpPr>
        <p:grpSpPr>
          <a:xfrm>
            <a:off x="7912036" y="4431374"/>
            <a:ext cx="431662" cy="431662"/>
            <a:chOff x="0" y="0"/>
            <a:chExt cx="431661" cy="431661"/>
          </a:xfrm>
        </p:grpSpPr>
        <p:sp>
          <p:nvSpPr>
            <p:cNvPr id="191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1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919"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20"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23" name="Group"/>
          <p:cNvGrpSpPr/>
          <p:nvPr/>
        </p:nvGrpSpPr>
        <p:grpSpPr>
          <a:xfrm>
            <a:off x="5297090" y="5307162"/>
            <a:ext cx="294689" cy="503878"/>
            <a:chOff x="0" y="0"/>
            <a:chExt cx="294687" cy="503876"/>
          </a:xfrm>
        </p:grpSpPr>
        <p:sp>
          <p:nvSpPr>
            <p:cNvPr id="192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2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924"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27" name="Group"/>
          <p:cNvGrpSpPr/>
          <p:nvPr/>
        </p:nvGrpSpPr>
        <p:grpSpPr>
          <a:xfrm>
            <a:off x="6197860" y="4465880"/>
            <a:ext cx="431662" cy="431662"/>
            <a:chOff x="0" y="0"/>
            <a:chExt cx="431661" cy="431661"/>
          </a:xfrm>
        </p:grpSpPr>
        <p:sp>
          <p:nvSpPr>
            <p:cNvPr id="192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2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928"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929"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930" name="Long-Short Term Memory (LSTM)"/>
          <p:cNvSpPr txBox="1"/>
          <p:nvPr>
            <p:ph type="title"/>
          </p:nvPr>
        </p:nvSpPr>
        <p:spPr>
          <a:prstGeom prst="rect">
            <a:avLst/>
          </a:prstGeom>
        </p:spPr>
        <p:txBody>
          <a:bodyPr/>
          <a:lstStyle/>
          <a:p>
            <a:pPr/>
            <a:r>
              <a:t>Long-Short Term Memory (LSTM)</a:t>
            </a:r>
          </a:p>
        </p:txBody>
      </p:sp>
      <p:sp>
        <p:nvSpPr>
          <p:cNvPr id="1931" name="Body"/>
          <p:cNvSpPr txBox="1"/>
          <p:nvPr>
            <p:ph type="body" idx="1"/>
          </p:nvPr>
        </p:nvSpPr>
        <p:spPr>
          <a:prstGeom prst="rect">
            <a:avLst/>
          </a:prstGeom>
        </p:spPr>
        <p:txBody>
          <a:bodyPr/>
          <a:lstStyle/>
          <a:p>
            <a:pPr/>
          </a:p>
        </p:txBody>
      </p:sp>
      <p:sp>
        <p:nvSpPr>
          <p:cNvPr id="19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933"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4"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5"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936"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7"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938"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9"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40"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41"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42"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43"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944"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e>
                  </m:d>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o</m:t>
                  </m:r>
                </m:oMath>
              </m:oMathPara>
            </a14:m>
            <a:endParaRPr sz="3000">
              <a:solidFill>
                <a:srgbClr val="51A7F9"/>
              </a:solidFill>
            </a:endParaRPr>
          </a:p>
        </p:txBody>
      </p:sp>
      <p:sp>
        <p:nvSpPr>
          <p:cNvPr id="1945"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46"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49" name="Group"/>
          <p:cNvGrpSpPr/>
          <p:nvPr/>
        </p:nvGrpSpPr>
        <p:grpSpPr>
          <a:xfrm>
            <a:off x="6232247" y="3369538"/>
            <a:ext cx="362887" cy="362887"/>
            <a:chOff x="0" y="0"/>
            <a:chExt cx="362885" cy="362885"/>
          </a:xfrm>
        </p:grpSpPr>
        <p:sp>
          <p:nvSpPr>
            <p:cNvPr id="1947"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48"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52" name="Group"/>
          <p:cNvGrpSpPr/>
          <p:nvPr/>
        </p:nvGrpSpPr>
        <p:grpSpPr>
          <a:xfrm>
            <a:off x="4315363" y="3335150"/>
            <a:ext cx="431662" cy="431662"/>
            <a:chOff x="0" y="0"/>
            <a:chExt cx="431661" cy="431661"/>
          </a:xfrm>
        </p:grpSpPr>
        <p:sp>
          <p:nvSpPr>
            <p:cNvPr id="195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65" name="Group"/>
          <p:cNvGrpSpPr/>
          <p:nvPr/>
        </p:nvGrpSpPr>
        <p:grpSpPr>
          <a:xfrm>
            <a:off x="9791266" y="149530"/>
            <a:ext cx="3142313" cy="1628471"/>
            <a:chOff x="0" y="0"/>
            <a:chExt cx="3142312" cy="1628469"/>
          </a:xfrm>
        </p:grpSpPr>
        <p:grpSp>
          <p:nvGrpSpPr>
            <p:cNvPr id="1955" name="Group"/>
            <p:cNvGrpSpPr/>
            <p:nvPr/>
          </p:nvGrpSpPr>
          <p:grpSpPr>
            <a:xfrm>
              <a:off x="0" y="580147"/>
              <a:ext cx="431662" cy="431662"/>
              <a:chOff x="0" y="0"/>
              <a:chExt cx="431661" cy="431661"/>
            </a:xfrm>
          </p:grpSpPr>
          <p:sp>
            <p:nvSpPr>
              <p:cNvPr id="195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58" name="Group"/>
            <p:cNvGrpSpPr/>
            <p:nvPr/>
          </p:nvGrpSpPr>
          <p:grpSpPr>
            <a:xfrm>
              <a:off x="34387" y="0"/>
              <a:ext cx="362887" cy="362886"/>
              <a:chOff x="0" y="0"/>
              <a:chExt cx="362885" cy="362885"/>
            </a:xfrm>
          </p:grpSpPr>
          <p:sp>
            <p:nvSpPr>
              <p:cNvPr id="195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61" name="Group"/>
            <p:cNvGrpSpPr/>
            <p:nvPr/>
          </p:nvGrpSpPr>
          <p:grpSpPr>
            <a:xfrm>
              <a:off x="0" y="1196808"/>
              <a:ext cx="431662" cy="431662"/>
              <a:chOff x="0" y="0"/>
              <a:chExt cx="431661" cy="431661"/>
            </a:xfrm>
          </p:grpSpPr>
          <p:sp>
            <p:nvSpPr>
              <p:cNvPr id="1959"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60"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962"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963"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964"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966"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67"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70" name="Group"/>
          <p:cNvGrpSpPr/>
          <p:nvPr/>
        </p:nvGrpSpPr>
        <p:grpSpPr>
          <a:xfrm>
            <a:off x="7721094" y="3830563"/>
            <a:ext cx="813545" cy="334971"/>
            <a:chOff x="0" y="0"/>
            <a:chExt cx="813543" cy="334970"/>
          </a:xfrm>
        </p:grpSpPr>
        <p:sp>
          <p:nvSpPr>
            <p:cNvPr id="1968"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69"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971"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72"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73"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74"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75" name="Rectangle"/>
          <p:cNvSpPr/>
          <p:nvPr/>
        </p:nvSpPr>
        <p:spPr>
          <a:xfrm>
            <a:off x="6878660" y="3706860"/>
            <a:ext cx="1912081" cy="2470387"/>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76" name="Output: Combine all available information."/>
          <p:cNvSpPr txBox="1"/>
          <p:nvPr/>
        </p:nvSpPr>
        <p:spPr>
          <a:xfrm>
            <a:off x="656889" y="3965413"/>
            <a:ext cx="1510745" cy="12385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a:t>
            </a:r>
            <a:r>
              <a:t>:</a:t>
            </a:r>
            <a:br/>
            <a:r>
              <a:t>Combine all available information.</a:t>
            </a:r>
          </a:p>
        </p:txBody>
      </p:sp>
      <p:sp>
        <p:nvSpPr>
          <p:cNvPr id="1977"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78"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81" name="Group"/>
          <p:cNvGrpSpPr/>
          <p:nvPr/>
        </p:nvGrpSpPr>
        <p:grpSpPr>
          <a:xfrm>
            <a:off x="6006918" y="5386092"/>
            <a:ext cx="813544" cy="334971"/>
            <a:chOff x="0" y="0"/>
            <a:chExt cx="813543" cy="334970"/>
          </a:xfrm>
        </p:grpSpPr>
        <p:sp>
          <p:nvSpPr>
            <p:cNvPr id="197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8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982"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84" name="Using LSTMs"/>
          <p:cNvSpPr txBox="1"/>
          <p:nvPr>
            <p:ph type="title"/>
          </p:nvPr>
        </p:nvSpPr>
        <p:spPr>
          <a:prstGeom prst="rect">
            <a:avLst/>
          </a:prstGeom>
        </p:spPr>
        <p:txBody>
          <a:bodyPr/>
          <a:lstStyle/>
          <a:p>
            <a:pPr/>
            <a:r>
              <a:t>Using LSTMs</a:t>
            </a:r>
          </a:p>
        </p:txBody>
      </p:sp>
      <p:sp>
        <p:nvSpPr>
          <p:cNvPr id="198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986" name="Rounded Rectangle"/>
          <p:cNvSpPr/>
          <p:nvPr/>
        </p:nvSpPr>
        <p:spPr>
          <a:xfrm>
            <a:off x="4104357" y="2062047"/>
            <a:ext cx="390873" cy="3175001"/>
          </a:xfrm>
          <a:prstGeom prst="roundRect">
            <a:avLst>
              <a:gd name="adj" fmla="val 48737"/>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90" name="Group"/>
          <p:cNvGrpSpPr/>
          <p:nvPr/>
        </p:nvGrpSpPr>
        <p:grpSpPr>
          <a:xfrm>
            <a:off x="4664496" y="2252547"/>
            <a:ext cx="1270001" cy="2794001"/>
            <a:chOff x="0" y="0"/>
            <a:chExt cx="1270000" cy="2794000"/>
          </a:xfrm>
        </p:grpSpPr>
        <p:sp>
          <p:nvSpPr>
            <p:cNvPr id="1987"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88"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89"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991" name="Rounded Rectangle"/>
          <p:cNvSpPr/>
          <p:nvPr/>
        </p:nvSpPr>
        <p:spPr>
          <a:xfrm>
            <a:off x="6103763" y="2570047"/>
            <a:ext cx="390874" cy="2159001"/>
          </a:xfrm>
          <a:prstGeom prst="roundRect">
            <a:avLst>
              <a:gd name="adj" fmla="val 48737"/>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94" name="Group"/>
          <p:cNvGrpSpPr/>
          <p:nvPr/>
        </p:nvGrpSpPr>
        <p:grpSpPr>
          <a:xfrm>
            <a:off x="8103170" y="3014547"/>
            <a:ext cx="390873" cy="1270001"/>
            <a:chOff x="0" y="0"/>
            <a:chExt cx="390872" cy="1270000"/>
          </a:xfrm>
        </p:grpSpPr>
        <p:sp>
          <p:nvSpPr>
            <p:cNvPr id="1992" name="Rounded Rectangle"/>
            <p:cNvSpPr/>
            <p:nvPr/>
          </p:nvSpPr>
          <p:spPr>
            <a:xfrm>
              <a:off x="0" y="0"/>
              <a:ext cx="390873" cy="1270000"/>
            </a:xfrm>
            <a:prstGeom prst="roundRect">
              <a:avLst>
                <a:gd name="adj" fmla="val 48737"/>
              </a:avLst>
            </a:prstGeom>
            <a:solidFill>
              <a:schemeClr val="accent4">
                <a:hueOff val="384618"/>
                <a:satOff val="3869"/>
                <a:lumOff val="580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993" name="Image" descr="Image"/>
            <p:cNvPicPr>
              <a:picLocks noChangeAspect="1"/>
            </p:cNvPicPr>
            <p:nvPr/>
          </p:nvPicPr>
          <p:blipFill>
            <a:blip r:embed="rId2">
              <a:extLst/>
            </a:blip>
            <a:stretch>
              <a:fillRect/>
            </a:stretch>
          </p:blipFill>
          <p:spPr>
            <a:xfrm>
              <a:off x="100186" y="552450"/>
              <a:ext cx="190501" cy="165100"/>
            </a:xfrm>
            <a:prstGeom prst="rect">
              <a:avLst/>
            </a:prstGeom>
            <a:ln w="3175" cap="flat">
              <a:noFill/>
              <a:miter lim="400000"/>
            </a:ln>
            <a:effectLst/>
          </p:spPr>
        </p:pic>
      </p:grpSp>
      <p:grpSp>
        <p:nvGrpSpPr>
          <p:cNvPr id="1998" name="Group"/>
          <p:cNvGrpSpPr/>
          <p:nvPr/>
        </p:nvGrpSpPr>
        <p:grpSpPr>
          <a:xfrm>
            <a:off x="6663903" y="2697047"/>
            <a:ext cx="1270001" cy="1905001"/>
            <a:chOff x="0" y="0"/>
            <a:chExt cx="1270000" cy="1905000"/>
          </a:xfrm>
        </p:grpSpPr>
        <p:sp>
          <p:nvSpPr>
            <p:cNvPr id="1995" name="Rectangle"/>
            <p:cNvSpPr/>
            <p:nvPr/>
          </p:nvSpPr>
          <p:spPr>
            <a:xfrm>
              <a:off x="0" y="444500"/>
              <a:ext cx="1270000" cy="1016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9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97" name="Triangle"/>
            <p:cNvSpPr/>
            <p:nvPr/>
          </p:nvSpPr>
          <p:spPr>
            <a:xfrm flipH="1" rot="10800000">
              <a:off x="0" y="1460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999" name="Equation"/>
          <p:cNvSpPr txBox="1"/>
          <p:nvPr/>
        </p:nvSpPr>
        <p:spPr>
          <a:xfrm rot="16200000">
            <a:off x="3846784" y="3485717"/>
            <a:ext cx="906019" cy="32766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00" name="Equation"/>
          <p:cNvSpPr txBox="1"/>
          <p:nvPr/>
        </p:nvSpPr>
        <p:spPr>
          <a:xfrm>
            <a:off x="5172090" y="3589806"/>
            <a:ext cx="307031" cy="27545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01" name="Equation"/>
          <p:cNvSpPr txBox="1"/>
          <p:nvPr/>
        </p:nvSpPr>
        <p:spPr>
          <a:xfrm rot="16200000">
            <a:off x="5907632" y="3545001"/>
            <a:ext cx="783135" cy="20909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sp>
        <p:nvSpPr>
          <p:cNvPr id="2002" name="Equation"/>
          <p:cNvSpPr txBox="1"/>
          <p:nvPr/>
        </p:nvSpPr>
        <p:spPr>
          <a:xfrm>
            <a:off x="7099943" y="3511822"/>
            <a:ext cx="324343" cy="27545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2003" name="Equation"/>
          <p:cNvSpPr txBox="1"/>
          <p:nvPr/>
        </p:nvSpPr>
        <p:spPr>
          <a:xfrm rot="16200000">
            <a:off x="5837830" y="3547591"/>
            <a:ext cx="917557" cy="20391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e</m:t>
                  </m:r>
                  <m:r>
                    <a:rPr xmlns:a="http://schemas.openxmlformats.org/drawingml/2006/main" sz="2400" i="1">
                      <a:solidFill>
                        <a:srgbClr val="000000"/>
                      </a:solidFill>
                      <a:latin typeface="Cambria Math" panose="02040503050406030204" pitchFamily="18" charset="0"/>
                    </a:rPr>
                    <m:t>u</m:t>
                  </m:r>
                  <m:r>
                    <a:rPr xmlns:a="http://schemas.openxmlformats.org/drawingml/2006/main" sz="2400" i="1">
                      <a:solidFill>
                        <a:srgbClr val="000000"/>
                      </a:solidFill>
                      <a:latin typeface="Cambria Math" panose="02040503050406030204" pitchFamily="18" charset="0"/>
                    </a:rPr>
                    <m:t>r</m:t>
                  </m:r>
                  <m:r>
                    <a:rPr xmlns:a="http://schemas.openxmlformats.org/drawingml/2006/main" sz="2400" i="1">
                      <a:solidFill>
                        <a:srgbClr val="000000"/>
                      </a:solidFill>
                      <a:latin typeface="Cambria Math" panose="02040503050406030204" pitchFamily="18" charset="0"/>
                    </a:rPr>
                    <m:t>o</m:t>
                  </m:r>
                  <m:r>
                    <a:rPr xmlns:a="http://schemas.openxmlformats.org/drawingml/2006/main" sz="2400" i="1">
                      <a:solidFill>
                        <a:srgbClr val="000000"/>
                      </a:solidFill>
                      <a:latin typeface="Cambria Math" panose="02040503050406030204" pitchFamily="18" charset="0"/>
                    </a:rPr>
                    <m:t>n</m:t>
                  </m:r>
                </m:oMath>
              </m:oMathPara>
            </a14:m>
            <a:endParaRPr sz="2400"/>
          </a:p>
        </p:txBody>
      </p:sp>
      <p:grpSp>
        <p:nvGrpSpPr>
          <p:cNvPr id="2013" name="Group"/>
          <p:cNvGrpSpPr/>
          <p:nvPr/>
        </p:nvGrpSpPr>
        <p:grpSpPr>
          <a:xfrm>
            <a:off x="4368800" y="2286000"/>
            <a:ext cx="2390279" cy="3175000"/>
            <a:chOff x="0" y="0"/>
            <a:chExt cx="2390278" cy="3175000"/>
          </a:xfrm>
        </p:grpSpPr>
        <p:sp>
          <p:nvSpPr>
            <p:cNvPr id="200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08" name="Group"/>
            <p:cNvGrpSpPr/>
            <p:nvPr/>
          </p:nvGrpSpPr>
          <p:grpSpPr>
            <a:xfrm>
              <a:off x="560139" y="190500"/>
              <a:ext cx="1270001" cy="2794001"/>
              <a:chOff x="0" y="0"/>
              <a:chExt cx="1270000" cy="2794000"/>
            </a:xfrm>
          </p:grpSpPr>
          <p:sp>
            <p:nvSpPr>
              <p:cNvPr id="200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0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0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0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1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1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23" name="Group"/>
          <p:cNvGrpSpPr/>
          <p:nvPr/>
        </p:nvGrpSpPr>
        <p:grpSpPr>
          <a:xfrm>
            <a:off x="4572000" y="2476500"/>
            <a:ext cx="2390279" cy="3175000"/>
            <a:chOff x="0" y="0"/>
            <a:chExt cx="2390278" cy="3175000"/>
          </a:xfrm>
        </p:grpSpPr>
        <p:sp>
          <p:nvSpPr>
            <p:cNvPr id="201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18" name="Group"/>
            <p:cNvGrpSpPr/>
            <p:nvPr/>
          </p:nvGrpSpPr>
          <p:grpSpPr>
            <a:xfrm>
              <a:off x="560139" y="190500"/>
              <a:ext cx="1270001" cy="2794001"/>
              <a:chOff x="0" y="0"/>
              <a:chExt cx="1270000" cy="2794000"/>
            </a:xfrm>
          </p:grpSpPr>
          <p:sp>
            <p:nvSpPr>
              <p:cNvPr id="201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1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2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2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33" name="Group"/>
          <p:cNvGrpSpPr/>
          <p:nvPr/>
        </p:nvGrpSpPr>
        <p:grpSpPr>
          <a:xfrm>
            <a:off x="4767588" y="2663180"/>
            <a:ext cx="2390280" cy="3175001"/>
            <a:chOff x="0" y="0"/>
            <a:chExt cx="2390278" cy="3175000"/>
          </a:xfrm>
        </p:grpSpPr>
        <p:sp>
          <p:nvSpPr>
            <p:cNvPr id="202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28" name="Group"/>
            <p:cNvGrpSpPr/>
            <p:nvPr/>
          </p:nvGrpSpPr>
          <p:grpSpPr>
            <a:xfrm>
              <a:off x="560139" y="190500"/>
              <a:ext cx="1270001" cy="2794001"/>
              <a:chOff x="0" y="0"/>
              <a:chExt cx="1270000" cy="2794000"/>
            </a:xfrm>
          </p:grpSpPr>
          <p:sp>
            <p:nvSpPr>
              <p:cNvPr id="202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2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3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3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43" name="Group"/>
          <p:cNvGrpSpPr/>
          <p:nvPr/>
        </p:nvGrpSpPr>
        <p:grpSpPr>
          <a:xfrm>
            <a:off x="4966982" y="2849447"/>
            <a:ext cx="2390280" cy="3175001"/>
            <a:chOff x="0" y="0"/>
            <a:chExt cx="2390278" cy="3175000"/>
          </a:xfrm>
        </p:grpSpPr>
        <p:sp>
          <p:nvSpPr>
            <p:cNvPr id="203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38" name="Group"/>
            <p:cNvGrpSpPr/>
            <p:nvPr/>
          </p:nvGrpSpPr>
          <p:grpSpPr>
            <a:xfrm>
              <a:off x="560139" y="190500"/>
              <a:ext cx="1270001" cy="2794001"/>
              <a:chOff x="0" y="0"/>
              <a:chExt cx="1270000" cy="2794000"/>
            </a:xfrm>
          </p:grpSpPr>
          <p:sp>
            <p:nvSpPr>
              <p:cNvPr id="203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3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4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4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53" name="Group"/>
          <p:cNvGrpSpPr/>
          <p:nvPr/>
        </p:nvGrpSpPr>
        <p:grpSpPr>
          <a:xfrm>
            <a:off x="5166376" y="3035714"/>
            <a:ext cx="2390280" cy="3175001"/>
            <a:chOff x="0" y="0"/>
            <a:chExt cx="2390278" cy="3175000"/>
          </a:xfrm>
        </p:grpSpPr>
        <p:sp>
          <p:nvSpPr>
            <p:cNvPr id="204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48" name="Group"/>
            <p:cNvGrpSpPr/>
            <p:nvPr/>
          </p:nvGrpSpPr>
          <p:grpSpPr>
            <a:xfrm>
              <a:off x="560139" y="190500"/>
              <a:ext cx="1270001" cy="2794001"/>
              <a:chOff x="0" y="0"/>
              <a:chExt cx="1270000" cy="2794000"/>
            </a:xfrm>
          </p:grpSpPr>
          <p:sp>
            <p:nvSpPr>
              <p:cNvPr id="204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4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5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5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63" name="Group"/>
          <p:cNvGrpSpPr/>
          <p:nvPr/>
        </p:nvGrpSpPr>
        <p:grpSpPr>
          <a:xfrm>
            <a:off x="5365770" y="3221980"/>
            <a:ext cx="2390280" cy="3175001"/>
            <a:chOff x="0" y="0"/>
            <a:chExt cx="2390278" cy="3175000"/>
          </a:xfrm>
        </p:grpSpPr>
        <p:sp>
          <p:nvSpPr>
            <p:cNvPr id="205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58" name="Group"/>
            <p:cNvGrpSpPr/>
            <p:nvPr/>
          </p:nvGrpSpPr>
          <p:grpSpPr>
            <a:xfrm>
              <a:off x="560139" y="190500"/>
              <a:ext cx="1270001" cy="2794001"/>
              <a:chOff x="0" y="0"/>
              <a:chExt cx="1270000" cy="2794000"/>
            </a:xfrm>
          </p:grpSpPr>
          <p:sp>
            <p:nvSpPr>
              <p:cNvPr id="205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5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6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6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73" name="Group"/>
          <p:cNvGrpSpPr/>
          <p:nvPr/>
        </p:nvGrpSpPr>
        <p:grpSpPr>
          <a:xfrm>
            <a:off x="5565165" y="3408247"/>
            <a:ext cx="2390280" cy="3175001"/>
            <a:chOff x="0" y="0"/>
            <a:chExt cx="2390278" cy="3175000"/>
          </a:xfrm>
        </p:grpSpPr>
        <p:sp>
          <p:nvSpPr>
            <p:cNvPr id="2064"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68" name="Group"/>
            <p:cNvGrpSpPr/>
            <p:nvPr/>
          </p:nvGrpSpPr>
          <p:grpSpPr>
            <a:xfrm>
              <a:off x="560139" y="190500"/>
              <a:ext cx="1270001" cy="2794001"/>
              <a:chOff x="0" y="0"/>
              <a:chExt cx="1270000" cy="2794000"/>
            </a:xfrm>
          </p:grpSpPr>
          <p:sp>
            <p:nvSpPr>
              <p:cNvPr id="2065"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6"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7"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69"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70"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71"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72"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sp>
        <p:nvSpPr>
          <p:cNvPr id="2074" name="Line"/>
          <p:cNvSpPr/>
          <p:nvPr/>
        </p:nvSpPr>
        <p:spPr>
          <a:xfrm flipH="1" flipV="1">
            <a:off x="3680024" y="5440247"/>
            <a:ext cx="1432110" cy="1432110"/>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5" name="Line"/>
          <p:cNvSpPr/>
          <p:nvPr/>
        </p:nvSpPr>
        <p:spPr>
          <a:xfrm flipV="1">
            <a:off x="3793898" y="2233518"/>
            <a:ext cx="1" cy="2832058"/>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6" name="Sequence Length"/>
          <p:cNvSpPr txBox="1"/>
          <p:nvPr/>
        </p:nvSpPr>
        <p:spPr>
          <a:xfrm rot="2700000">
            <a:off x="3391692" y="5785563"/>
            <a:ext cx="2273403"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Sequence Length</a:t>
            </a:r>
          </a:p>
        </p:txBody>
      </p:sp>
      <p:sp>
        <p:nvSpPr>
          <p:cNvPr id="2077" name="#features"/>
          <p:cNvSpPr txBox="1"/>
          <p:nvPr/>
        </p:nvSpPr>
        <p:spPr>
          <a:xfrm rot="16200000">
            <a:off x="3013409" y="3542155"/>
            <a:ext cx="1217880"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#features</a:t>
            </a:r>
          </a:p>
        </p:txBody>
      </p:sp>
      <p:sp>
        <p:nvSpPr>
          <p:cNvPr id="2078" name="Line"/>
          <p:cNvSpPr/>
          <p:nvPr/>
        </p:nvSpPr>
        <p:spPr>
          <a:xfrm flipV="1">
            <a:off x="8056636" y="4024218"/>
            <a:ext cx="1" cy="1943059"/>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9" name="#LSTM cells"/>
          <p:cNvSpPr txBox="1"/>
          <p:nvPr/>
        </p:nvSpPr>
        <p:spPr>
          <a:xfrm rot="16200000">
            <a:off x="7502977" y="4974461"/>
            <a:ext cx="1591260"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#LSTM cells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2003"/>
                                        </p:tgtEl>
                                      </p:cBhvr>
                                    </p:animEffect>
                                    <p:set>
                                      <p:cBhvr>
                                        <p:cTn id="7" fill="hold">
                                          <p:stCondLst>
                                            <p:cond delay="999"/>
                                          </p:stCondLst>
                                        </p:cTn>
                                        <p:tgtEl>
                                          <p:spTgt spid="2003"/>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001"/>
                                        </p:tgtEl>
                                        <p:attrNameLst>
                                          <p:attrName>style.visibility</p:attrName>
                                        </p:attrNameLst>
                                      </p:cBhvr>
                                      <p:to>
                                        <p:strVal val="visible"/>
                                      </p:to>
                                    </p:set>
                                    <p:animEffect filter="dissolve" transition="in">
                                      <p:cBhvr>
                                        <p:cTn id="11" dur="1000"/>
                                        <p:tgtEl>
                                          <p:spTgt spid="200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2075"/>
                                        </p:tgtEl>
                                        <p:attrNameLst>
                                          <p:attrName>style.visibility</p:attrName>
                                        </p:attrNameLst>
                                      </p:cBhvr>
                                      <p:to>
                                        <p:strVal val="visible"/>
                                      </p:to>
                                    </p:set>
                                    <p:animEffect filter="wipe(left)" transition="in">
                                      <p:cBhvr>
                                        <p:cTn id="16" dur="1000"/>
                                        <p:tgtEl>
                                          <p:spTgt spid="2075"/>
                                        </p:tgtEl>
                                      </p:cBhvr>
                                    </p:animEffect>
                                  </p:childTnLst>
                                </p:cTn>
                              </p:par>
                            </p:childTnLst>
                          </p:cTn>
                        </p:par>
                        <p:par>
                          <p:cTn id="17" fill="hold">
                            <p:stCondLst>
                              <p:cond delay="1000"/>
                            </p:stCondLst>
                            <p:childTnLst>
                              <p:par>
                                <p:cTn id="18" presetClass="entr" nodeType="afterEffect" presetSubtype="2" presetID="22" grpId="4" fill="hold">
                                  <p:stCondLst>
                                    <p:cond delay="0"/>
                                  </p:stCondLst>
                                  <p:iterate type="el" backwards="0">
                                    <p:tmAbs val="0"/>
                                  </p:iterate>
                                  <p:childTnLst>
                                    <p:set>
                                      <p:cBhvr>
                                        <p:cTn id="19" fill="hold"/>
                                        <p:tgtEl>
                                          <p:spTgt spid="2077"/>
                                        </p:tgtEl>
                                        <p:attrNameLst>
                                          <p:attrName>style.visibility</p:attrName>
                                        </p:attrNameLst>
                                      </p:cBhvr>
                                      <p:to>
                                        <p:strVal val="visible"/>
                                      </p:to>
                                    </p:set>
                                    <p:animEffect filter="wipe(right)" transition="in">
                                      <p:cBhvr>
                                        <p:cTn id="20" dur="1000"/>
                                        <p:tgtEl>
                                          <p:spTgt spid="2077"/>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2013"/>
                                        </p:tgtEl>
                                        <p:attrNameLst>
                                          <p:attrName>style.visibility</p:attrName>
                                        </p:attrNameLst>
                                      </p:cBhvr>
                                      <p:to>
                                        <p:strVal val="visible"/>
                                      </p:to>
                                    </p:set>
                                    <p:animEffect filter="dissolve" transition="in">
                                      <p:cBhvr>
                                        <p:cTn id="25" dur="1000"/>
                                        <p:tgtEl>
                                          <p:spTgt spid="2013"/>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2023"/>
                                        </p:tgtEl>
                                        <p:attrNameLst>
                                          <p:attrName>style.visibility</p:attrName>
                                        </p:attrNameLst>
                                      </p:cBhvr>
                                      <p:to>
                                        <p:strVal val="visible"/>
                                      </p:to>
                                    </p:set>
                                    <p:animEffect filter="dissolve" transition="in">
                                      <p:cBhvr>
                                        <p:cTn id="29" dur="1000"/>
                                        <p:tgtEl>
                                          <p:spTgt spid="2023"/>
                                        </p:tgtEl>
                                      </p:cBhvr>
                                    </p:animEffect>
                                  </p:childTnLst>
                                </p:cTn>
                              </p:par>
                            </p:childTnLst>
                          </p:cTn>
                        </p:par>
                        <p:par>
                          <p:cTn id="30" fill="hold">
                            <p:stCondLst>
                              <p:cond delay="2000"/>
                            </p:stCondLst>
                            <p:childTnLst>
                              <p:par>
                                <p:cTn id="31" presetClass="entr" nodeType="afterEffect" presetID="9" grpId="7" fill="hold">
                                  <p:stCondLst>
                                    <p:cond delay="0"/>
                                  </p:stCondLst>
                                  <p:iterate type="el" backwards="0">
                                    <p:tmAbs val="0"/>
                                  </p:iterate>
                                  <p:childTnLst>
                                    <p:set>
                                      <p:cBhvr>
                                        <p:cTn id="32" fill="hold"/>
                                        <p:tgtEl>
                                          <p:spTgt spid="2033"/>
                                        </p:tgtEl>
                                        <p:attrNameLst>
                                          <p:attrName>style.visibility</p:attrName>
                                        </p:attrNameLst>
                                      </p:cBhvr>
                                      <p:to>
                                        <p:strVal val="visible"/>
                                      </p:to>
                                    </p:set>
                                    <p:animEffect filter="dissolve" transition="in">
                                      <p:cBhvr>
                                        <p:cTn id="33" dur="1000"/>
                                        <p:tgtEl>
                                          <p:spTgt spid="2033"/>
                                        </p:tgtEl>
                                      </p:cBhvr>
                                    </p:animEffect>
                                  </p:childTnLst>
                                </p:cTn>
                              </p:par>
                            </p:childTnLst>
                          </p:cTn>
                        </p:par>
                        <p:par>
                          <p:cTn id="34" fill="hold">
                            <p:stCondLst>
                              <p:cond delay="3000"/>
                            </p:stCondLst>
                            <p:childTnLst>
                              <p:par>
                                <p:cTn id="35" presetClass="entr" nodeType="afterEffect" presetID="9" grpId="8" fill="hold">
                                  <p:stCondLst>
                                    <p:cond delay="0"/>
                                  </p:stCondLst>
                                  <p:iterate type="el" backwards="0">
                                    <p:tmAbs val="0"/>
                                  </p:iterate>
                                  <p:childTnLst>
                                    <p:set>
                                      <p:cBhvr>
                                        <p:cTn id="36" fill="hold"/>
                                        <p:tgtEl>
                                          <p:spTgt spid="2043"/>
                                        </p:tgtEl>
                                        <p:attrNameLst>
                                          <p:attrName>style.visibility</p:attrName>
                                        </p:attrNameLst>
                                      </p:cBhvr>
                                      <p:to>
                                        <p:strVal val="visible"/>
                                      </p:to>
                                    </p:set>
                                    <p:animEffect filter="dissolve" transition="in">
                                      <p:cBhvr>
                                        <p:cTn id="37" dur="1000"/>
                                        <p:tgtEl>
                                          <p:spTgt spid="2043"/>
                                        </p:tgtEl>
                                      </p:cBhvr>
                                    </p:animEffect>
                                  </p:childTnLst>
                                </p:cTn>
                              </p:par>
                            </p:childTnLst>
                          </p:cTn>
                        </p:par>
                        <p:par>
                          <p:cTn id="38" fill="hold">
                            <p:stCondLst>
                              <p:cond delay="4000"/>
                            </p:stCondLst>
                            <p:childTnLst>
                              <p:par>
                                <p:cTn id="39" presetClass="entr" nodeType="afterEffect" presetID="9" grpId="9" fill="hold">
                                  <p:stCondLst>
                                    <p:cond delay="0"/>
                                  </p:stCondLst>
                                  <p:iterate type="el" backwards="0">
                                    <p:tmAbs val="0"/>
                                  </p:iterate>
                                  <p:childTnLst>
                                    <p:set>
                                      <p:cBhvr>
                                        <p:cTn id="40" fill="hold"/>
                                        <p:tgtEl>
                                          <p:spTgt spid="2053"/>
                                        </p:tgtEl>
                                        <p:attrNameLst>
                                          <p:attrName>style.visibility</p:attrName>
                                        </p:attrNameLst>
                                      </p:cBhvr>
                                      <p:to>
                                        <p:strVal val="visible"/>
                                      </p:to>
                                    </p:set>
                                    <p:animEffect filter="dissolve" transition="in">
                                      <p:cBhvr>
                                        <p:cTn id="41" dur="1000"/>
                                        <p:tgtEl>
                                          <p:spTgt spid="2053"/>
                                        </p:tgtEl>
                                      </p:cBhvr>
                                    </p:animEffect>
                                  </p:childTnLst>
                                </p:cTn>
                              </p:par>
                            </p:childTnLst>
                          </p:cTn>
                        </p:par>
                        <p:par>
                          <p:cTn id="42" fill="hold">
                            <p:stCondLst>
                              <p:cond delay="5000"/>
                            </p:stCondLst>
                            <p:childTnLst>
                              <p:par>
                                <p:cTn id="43" presetClass="entr" nodeType="afterEffect" presetID="9" grpId="10" fill="hold">
                                  <p:stCondLst>
                                    <p:cond delay="0"/>
                                  </p:stCondLst>
                                  <p:iterate type="el" backwards="0">
                                    <p:tmAbs val="0"/>
                                  </p:iterate>
                                  <p:childTnLst>
                                    <p:set>
                                      <p:cBhvr>
                                        <p:cTn id="44" fill="hold"/>
                                        <p:tgtEl>
                                          <p:spTgt spid="2063"/>
                                        </p:tgtEl>
                                        <p:attrNameLst>
                                          <p:attrName>style.visibility</p:attrName>
                                        </p:attrNameLst>
                                      </p:cBhvr>
                                      <p:to>
                                        <p:strVal val="visible"/>
                                      </p:to>
                                    </p:set>
                                    <p:animEffect filter="dissolve" transition="in">
                                      <p:cBhvr>
                                        <p:cTn id="45" dur="1000"/>
                                        <p:tgtEl>
                                          <p:spTgt spid="2063"/>
                                        </p:tgtEl>
                                      </p:cBhvr>
                                    </p:animEffect>
                                  </p:childTnLst>
                                </p:cTn>
                              </p:par>
                            </p:childTnLst>
                          </p:cTn>
                        </p:par>
                        <p:par>
                          <p:cTn id="46" fill="hold">
                            <p:stCondLst>
                              <p:cond delay="6000"/>
                            </p:stCondLst>
                            <p:childTnLst>
                              <p:par>
                                <p:cTn id="47" presetClass="entr" nodeType="afterEffect" presetID="9" grpId="11" fill="hold">
                                  <p:stCondLst>
                                    <p:cond delay="0"/>
                                  </p:stCondLst>
                                  <p:iterate type="el" backwards="0">
                                    <p:tmAbs val="0"/>
                                  </p:iterate>
                                  <p:childTnLst>
                                    <p:set>
                                      <p:cBhvr>
                                        <p:cTn id="48" fill="hold"/>
                                        <p:tgtEl>
                                          <p:spTgt spid="2073"/>
                                        </p:tgtEl>
                                        <p:attrNameLst>
                                          <p:attrName>style.visibility</p:attrName>
                                        </p:attrNameLst>
                                      </p:cBhvr>
                                      <p:to>
                                        <p:strVal val="visible"/>
                                      </p:to>
                                    </p:set>
                                    <p:animEffect filter="dissolve" transition="in">
                                      <p:cBhvr>
                                        <p:cTn id="49" dur="1000"/>
                                        <p:tgtEl>
                                          <p:spTgt spid="2073"/>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8" presetID="22" grpId="12" fill="hold">
                                  <p:stCondLst>
                                    <p:cond delay="0"/>
                                  </p:stCondLst>
                                  <p:iterate type="el" backwards="0">
                                    <p:tmAbs val="0"/>
                                  </p:iterate>
                                  <p:childTnLst>
                                    <p:set>
                                      <p:cBhvr>
                                        <p:cTn id="53" fill="hold"/>
                                        <p:tgtEl>
                                          <p:spTgt spid="2074"/>
                                        </p:tgtEl>
                                        <p:attrNameLst>
                                          <p:attrName>style.visibility</p:attrName>
                                        </p:attrNameLst>
                                      </p:cBhvr>
                                      <p:to>
                                        <p:strVal val="visible"/>
                                      </p:to>
                                    </p:set>
                                    <p:animEffect filter="wipe(left)" transition="in">
                                      <p:cBhvr>
                                        <p:cTn id="54" dur="1000"/>
                                        <p:tgtEl>
                                          <p:spTgt spid="2074"/>
                                        </p:tgtEl>
                                      </p:cBhvr>
                                    </p:animEffec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3" presetID="18" grpId="13" fill="hold">
                                  <p:stCondLst>
                                    <p:cond delay="0"/>
                                  </p:stCondLst>
                                  <p:iterate type="el" backwards="0">
                                    <p:tmAbs val="0"/>
                                  </p:iterate>
                                  <p:childTnLst>
                                    <p:set>
                                      <p:cBhvr>
                                        <p:cTn id="58" fill="hold"/>
                                        <p:tgtEl>
                                          <p:spTgt spid="2076"/>
                                        </p:tgtEl>
                                        <p:attrNameLst>
                                          <p:attrName>style.visibility</p:attrName>
                                        </p:attrNameLst>
                                      </p:cBhvr>
                                      <p:to>
                                        <p:strVal val="visible"/>
                                      </p:to>
                                    </p:set>
                                    <p:animEffect filter="strips(upRight)" transition="in">
                                      <p:cBhvr>
                                        <p:cTn id="59" dur="1000"/>
                                        <p:tgtEl>
                                          <p:spTgt spid="2076"/>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8" presetID="22" grpId="14" fill="hold">
                                  <p:stCondLst>
                                    <p:cond delay="0"/>
                                  </p:stCondLst>
                                  <p:iterate type="el" backwards="0">
                                    <p:tmAbs val="0"/>
                                  </p:iterate>
                                  <p:childTnLst>
                                    <p:set>
                                      <p:cBhvr>
                                        <p:cTn id="63" fill="hold"/>
                                        <p:tgtEl>
                                          <p:spTgt spid="2078"/>
                                        </p:tgtEl>
                                        <p:attrNameLst>
                                          <p:attrName>style.visibility</p:attrName>
                                        </p:attrNameLst>
                                      </p:cBhvr>
                                      <p:to>
                                        <p:strVal val="visible"/>
                                      </p:to>
                                    </p:set>
                                    <p:animEffect filter="wipe(left)" transition="in">
                                      <p:cBhvr>
                                        <p:cTn id="64" dur="1000"/>
                                        <p:tgtEl>
                                          <p:spTgt spid="2078"/>
                                        </p:tgtEl>
                                      </p:cBhvr>
                                    </p:animEffect>
                                  </p:childTnLst>
                                </p:cTn>
                              </p:par>
                            </p:childTnLst>
                          </p:cTn>
                        </p:par>
                        <p:par>
                          <p:cTn id="65" fill="hold">
                            <p:stCondLst>
                              <p:cond delay="1000"/>
                            </p:stCondLst>
                            <p:childTnLst>
                              <p:par>
                                <p:cTn id="66" presetClass="entr" nodeType="afterEffect" presetSubtype="2" presetID="22" grpId="15" fill="hold">
                                  <p:stCondLst>
                                    <p:cond delay="0"/>
                                  </p:stCondLst>
                                  <p:iterate type="el" backwards="0">
                                    <p:tmAbs val="0"/>
                                  </p:iterate>
                                  <p:childTnLst>
                                    <p:set>
                                      <p:cBhvr>
                                        <p:cTn id="67" fill="hold"/>
                                        <p:tgtEl>
                                          <p:spTgt spid="2079"/>
                                        </p:tgtEl>
                                        <p:attrNameLst>
                                          <p:attrName>style.visibility</p:attrName>
                                        </p:attrNameLst>
                                      </p:cBhvr>
                                      <p:to>
                                        <p:strVal val="visible"/>
                                      </p:to>
                                    </p:set>
                                    <p:animEffect filter="wipe(right)" transition="in">
                                      <p:cBhvr>
                                        <p:cTn id="68" dur="1000"/>
                                        <p:tgtEl>
                                          <p:spTgt spid="2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5" grpId="3"/>
      <p:bldP build="whole" bldLvl="1" animBg="1" rev="0" advAuto="0" spid="2078" grpId="14"/>
      <p:bldP build="whole" bldLvl="1" animBg="1" rev="0" advAuto="0" spid="2023" grpId="6"/>
      <p:bldP build="whole" bldLvl="1" animBg="1" rev="0" advAuto="0" spid="2001" grpId="2"/>
      <p:bldP build="whole" bldLvl="1" animBg="1" rev="0" advAuto="0" spid="2053" grpId="9"/>
      <p:bldP build="whole" bldLvl="1" animBg="1" rev="0" advAuto="0" spid="2079" grpId="15"/>
      <p:bldP build="whole" bldLvl="1" animBg="1" rev="0" advAuto="0" spid="2074" grpId="12"/>
      <p:bldP build="whole" bldLvl="1" animBg="1" rev="0" advAuto="0" spid="2003" grpId="1"/>
      <p:bldP build="whole" bldLvl="1" animBg="1" rev="0" advAuto="0" spid="2063" grpId="10"/>
      <p:bldP build="whole" bldLvl="1" animBg="1" rev="0" advAuto="0" spid="2013" grpId="5"/>
      <p:bldP build="whole" bldLvl="1" animBg="1" rev="0" advAuto="0" spid="2077" grpId="4"/>
      <p:bldP build="whole" bldLvl="1" animBg="1" rev="0" advAuto="0" spid="2076" grpId="13"/>
      <p:bldP build="whole" bldLvl="1" animBg="1" rev="0" advAuto="0" spid="2073" grpId="11"/>
      <p:bldP build="whole" bldLvl="1" animBg="1" rev="0" advAuto="0" spid="2033" grpId="7"/>
      <p:bldP build="whole" bldLvl="1" animBg="1" rev="0" advAuto="0" spid="2043" grpId="8"/>
    </p:bldLst>
  </p:timing>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81" name="Code - Simple RNN…"/>
          <p:cNvSpPr txBox="1"/>
          <p:nvPr>
            <p:ph type="title"/>
          </p:nvPr>
        </p:nvSpPr>
        <p:spPr>
          <a:xfrm>
            <a:off x="5814742" y="3838222"/>
            <a:ext cx="6984400" cy="2077156"/>
          </a:xfrm>
          <a:prstGeom prst="rect">
            <a:avLst/>
          </a:prstGeom>
        </p:spPr>
        <p:txBody>
          <a:bodyPr/>
          <a:lstStyle/>
          <a:p>
            <a:pPr/>
            <a:r>
              <a:t>Code - Simple RNN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83" name="Applications"/>
          <p:cNvSpPr txBox="1"/>
          <p:nvPr>
            <p:ph type="title"/>
          </p:nvPr>
        </p:nvSpPr>
        <p:spPr>
          <a:prstGeom prst="rect">
            <a:avLst/>
          </a:prstGeom>
        </p:spPr>
        <p:txBody>
          <a:bodyPr/>
          <a:lstStyle/>
          <a:p>
            <a:pPr/>
            <a:r>
              <a:t>Applications</a:t>
            </a:r>
          </a:p>
        </p:txBody>
      </p:sp>
      <p:sp>
        <p:nvSpPr>
          <p:cNvPr id="2084" name="Language Modeling and Prediction…"/>
          <p:cNvSpPr txBox="1"/>
          <p:nvPr>
            <p:ph type="body" idx="1"/>
          </p:nvPr>
        </p:nvSpPr>
        <p:spPr>
          <a:prstGeom prst="rect">
            <a:avLst/>
          </a:prstGeom>
        </p:spPr>
        <p:txBody>
          <a:bodyPr/>
          <a:lstStyle/>
          <a:p>
            <a:pPr/>
            <a:r>
              <a:t>Language Modeling and Prediction</a:t>
            </a:r>
          </a:p>
          <a:p>
            <a:pPr/>
            <a:r>
              <a:t>Speech Recognition</a:t>
            </a:r>
          </a:p>
          <a:p>
            <a:pPr/>
            <a:r>
              <a:t>Machine Translation</a:t>
            </a:r>
          </a:p>
          <a:p>
            <a:pPr/>
            <a:r>
              <a:t>Part-of-Speech Tagging</a:t>
            </a:r>
          </a:p>
          <a:p>
            <a:pPr/>
            <a:r>
              <a:t>Sentiment Analysis</a:t>
            </a:r>
          </a:p>
          <a:p>
            <a:pPr/>
            <a:r>
              <a:t>Summarization</a:t>
            </a:r>
          </a:p>
          <a:p>
            <a:pPr/>
            <a:r>
              <a:t>Time series forecasting </a:t>
            </a:r>
          </a:p>
        </p:txBody>
      </p:sp>
      <p:sp>
        <p:nvSpPr>
          <p:cNvPr id="208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084">
                                            <p:bg/>
                                          </p:spTgt>
                                        </p:tgtEl>
                                        <p:attrNameLst>
                                          <p:attrName>style.visibility</p:attrName>
                                        </p:attrNameLst>
                                      </p:cBhvr>
                                      <p:to>
                                        <p:strVal val="visible"/>
                                      </p:to>
                                    </p:set>
                                    <p:animEffect filter="dissolve" transition="in">
                                      <p:cBhvr>
                                        <p:cTn id="7" dur="1000"/>
                                        <p:tgtEl>
                                          <p:spTgt spid="208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084">
                                            <p:txEl>
                                              <p:pRg st="0" end="0"/>
                                            </p:txEl>
                                          </p:spTgt>
                                        </p:tgtEl>
                                        <p:attrNameLst>
                                          <p:attrName>style.visibility</p:attrName>
                                        </p:attrNameLst>
                                      </p:cBhvr>
                                      <p:to>
                                        <p:strVal val="visible"/>
                                      </p:to>
                                    </p:set>
                                    <p:animEffect filter="dissolve" transition="in">
                                      <p:cBhvr>
                                        <p:cTn id="10" dur="1000"/>
                                        <p:tgtEl>
                                          <p:spTgt spid="208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084">
                                            <p:txEl>
                                              <p:pRg st="1" end="1"/>
                                            </p:txEl>
                                          </p:spTgt>
                                        </p:tgtEl>
                                        <p:attrNameLst>
                                          <p:attrName>style.visibility</p:attrName>
                                        </p:attrNameLst>
                                      </p:cBhvr>
                                      <p:to>
                                        <p:strVal val="visible"/>
                                      </p:to>
                                    </p:set>
                                    <p:animEffect filter="dissolve" transition="in">
                                      <p:cBhvr>
                                        <p:cTn id="15" dur="1000"/>
                                        <p:tgtEl>
                                          <p:spTgt spid="208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084">
                                            <p:txEl>
                                              <p:pRg st="2" end="2"/>
                                            </p:txEl>
                                          </p:spTgt>
                                        </p:tgtEl>
                                        <p:attrNameLst>
                                          <p:attrName>style.visibility</p:attrName>
                                        </p:attrNameLst>
                                      </p:cBhvr>
                                      <p:to>
                                        <p:strVal val="visible"/>
                                      </p:to>
                                    </p:set>
                                    <p:animEffect filter="dissolve" transition="in">
                                      <p:cBhvr>
                                        <p:cTn id="20" dur="1000"/>
                                        <p:tgtEl>
                                          <p:spTgt spid="208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084">
                                            <p:txEl>
                                              <p:pRg st="3" end="3"/>
                                            </p:txEl>
                                          </p:spTgt>
                                        </p:tgtEl>
                                        <p:attrNameLst>
                                          <p:attrName>style.visibility</p:attrName>
                                        </p:attrNameLst>
                                      </p:cBhvr>
                                      <p:to>
                                        <p:strVal val="visible"/>
                                      </p:to>
                                    </p:set>
                                    <p:animEffect filter="dissolve" transition="in">
                                      <p:cBhvr>
                                        <p:cTn id="25" dur="1000"/>
                                        <p:tgtEl>
                                          <p:spTgt spid="208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084">
                                            <p:txEl>
                                              <p:pRg st="4" end="4"/>
                                            </p:txEl>
                                          </p:spTgt>
                                        </p:tgtEl>
                                        <p:attrNameLst>
                                          <p:attrName>style.visibility</p:attrName>
                                        </p:attrNameLst>
                                      </p:cBhvr>
                                      <p:to>
                                        <p:strVal val="visible"/>
                                      </p:to>
                                    </p:set>
                                    <p:animEffect filter="dissolve" transition="in">
                                      <p:cBhvr>
                                        <p:cTn id="30" dur="1000"/>
                                        <p:tgtEl>
                                          <p:spTgt spid="208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084">
                                            <p:txEl>
                                              <p:pRg st="5" end="5"/>
                                            </p:txEl>
                                          </p:spTgt>
                                        </p:tgtEl>
                                        <p:attrNameLst>
                                          <p:attrName>style.visibility</p:attrName>
                                        </p:attrNameLst>
                                      </p:cBhvr>
                                      <p:to>
                                        <p:strVal val="visible"/>
                                      </p:to>
                                    </p:set>
                                    <p:animEffect filter="dissolve" transition="in">
                                      <p:cBhvr>
                                        <p:cTn id="35" dur="1000"/>
                                        <p:tgtEl>
                                          <p:spTgt spid="208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084">
                                            <p:txEl>
                                              <p:pRg st="6" end="6"/>
                                            </p:txEl>
                                          </p:spTgt>
                                        </p:tgtEl>
                                        <p:attrNameLst>
                                          <p:attrName>style.visibility</p:attrName>
                                        </p:attrNameLst>
                                      </p:cBhvr>
                                      <p:to>
                                        <p:strVal val="visible"/>
                                      </p:to>
                                    </p:set>
                                    <p:animEffect filter="dissolve" transition="in">
                                      <p:cBhvr>
                                        <p:cTn id="40" dur="1000"/>
                                        <p:tgtEl>
                                          <p:spTgt spid="2084">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4"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6" name="DataFrame Fields"/>
          <p:cNvSpPr txBox="1"/>
          <p:nvPr>
            <p:ph type="title"/>
          </p:nvPr>
        </p:nvSpPr>
        <p:spPr>
          <a:prstGeom prst="rect">
            <a:avLst/>
          </a:prstGeom>
        </p:spPr>
        <p:txBody>
          <a:bodyPr/>
          <a:lstStyle/>
          <a:p>
            <a:pPr/>
            <a:r>
              <a:t>DataFrame Fields</a:t>
            </a:r>
          </a:p>
        </p:txBody>
      </p:sp>
      <p:sp>
        <p:nvSpPr>
          <p:cNvPr id="38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88" name="&gt;&gt;&gt; df.columns… &gt;&gt;&gt; df.columns&#10;Index([u'Name', u'id'], dtype='object')&#10;&gt;&gt;&gt; df.index&#10;RangeIndex(start=0, stop=4, step=1)&#10;&gt;&gt;&gt; df.shape&#10;(4, 2)&#10;&gt;&gt;&gt; df.ndim&#10;2&#10;&gt;&gt;&gt; df.shape&#10;(4, 2)&#10;&gt;&gt;&gt; df.dtypes&#10;Name    object&#10;id       int64&#10;dtype: object&#10;&gt;&gt;&gt; df.index = [&quot;row&quot; + str(i) for i in range(4)]&#10;&gt;&gt;&gt; df.index&#10;Index([u'row0', u'row1', u'row2', u'row3'], dtype='object')" descr="&gt;&gt;&gt; df.columns… &gt;&gt;&gt; df.columnsIndex([u'Name', u'id'], dtype='object')&gt;&gt;&gt; df.indexRangeIndex(start=0, stop=4, step=1)&gt;&gt;&gt; df.shape(4, 2)&gt;&gt;&gt; df.ndim2&gt;&gt;&gt; df.shape(4, 2)&gt;&gt;&gt; df.dtypesName    objectid       int64dtype: object&gt;&gt;&gt; df.index = [&quot;row&quot; + str(i) for i in range(4)]&gt;&gt;&gt; df.indexIndex([u'row0', u'row1', u'row2', u'row3'], dtype='object')"/>
          <p:cNvPicPr>
            <a:picLocks noChangeAspect="0"/>
          </p:cNvPicPr>
          <p:nvPr>
            <p:ph type="body" idx="15"/>
          </p:nvPr>
        </p:nvPicPr>
        <p:blipFill>
          <a:blip r:embed="rId2">
            <a:extLst/>
          </a:blip>
          <a:stretch>
            <a:fillRect/>
          </a:stretch>
        </p:blipFill>
        <p:spPr>
          <a:xfrm>
            <a:off x="2738890" y="2268078"/>
            <a:ext cx="9815052" cy="6361702"/>
          </a:xfrm>
          <a:prstGeom prst="rect">
            <a:avLst/>
          </a:prstGeom>
          <a:ln w="9525">
            <a:round/>
          </a:ln>
          <a:effectLst>
            <a:outerShdw sx="100000" sy="100000" kx="0" ky="0" algn="b" rotWithShape="0" blurRad="12700" dist="0" dir="5400000">
              <a:srgbClr val="000000">
                <a:alpha val="50000"/>
              </a:srgbClr>
            </a:outerShdw>
          </a:effectLst>
        </p:spPr>
      </p:pic>
      <p:sp>
        <p:nvSpPr>
          <p:cNvPr id="389" name="By default the…"/>
          <p:cNvSpPr txBox="1"/>
          <p:nvPr/>
        </p:nvSpPr>
        <p:spPr>
          <a:xfrm>
            <a:off x="659769" y="3450686"/>
            <a:ext cx="2076197" cy="2277159"/>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latin typeface="Helvetica Neue Light"/>
                <a:ea typeface="Helvetica Neue Light"/>
                <a:cs typeface="Helvetica Neue Light"/>
                <a:sym typeface="Helvetica Neue Light"/>
              </a:defRPr>
            </a:pPr>
            <a:r>
              <a:t>By default the</a:t>
            </a:r>
          </a:p>
          <a:p>
            <a:pPr>
              <a:defRPr sz="2400">
                <a:latin typeface="Helvetica Neue Light"/>
                <a:ea typeface="Helvetica Neue Light"/>
                <a:cs typeface="Helvetica Neue Light"/>
                <a:sym typeface="Helvetica Neue Light"/>
              </a:defRPr>
            </a:pPr>
            <a:r>
              <a:t>index is simply</a:t>
            </a:r>
          </a:p>
          <a:p>
            <a:pPr>
              <a:defRPr sz="2400">
                <a:latin typeface="Helvetica Neue Light"/>
                <a:ea typeface="Helvetica Neue Light"/>
                <a:cs typeface="Helvetica Neue Light"/>
                <a:sym typeface="Helvetica Neue Light"/>
              </a:defRPr>
            </a:pPr>
            <a:r>
              <a:t>a sequential</a:t>
            </a:r>
          </a:p>
          <a:p>
            <a:pPr>
              <a:defRPr sz="2400">
                <a:latin typeface="Helvetica Neue Light"/>
                <a:ea typeface="Helvetica Neue Light"/>
                <a:cs typeface="Helvetica Neue Light"/>
                <a:sym typeface="Helvetica Neue Light"/>
              </a:defRPr>
            </a:pPr>
            <a:r>
              <a:t>integer number</a:t>
            </a:r>
          </a:p>
          <a:p>
            <a:pPr>
              <a:defRPr sz="2400">
                <a:latin typeface="Helvetica Neue Light"/>
                <a:ea typeface="Helvetica Neue Light"/>
                <a:cs typeface="Helvetica Neue Light"/>
                <a:sym typeface="Helvetica Neue Light"/>
              </a:defRPr>
            </a:pPr>
            <a:r>
              <a:t>but it can have</a:t>
            </a:r>
          </a:p>
          <a:p>
            <a:pPr>
              <a:defRPr sz="2400">
                <a:latin typeface="Helvetica Neue Light"/>
                <a:ea typeface="Helvetica Neue Light"/>
                <a:cs typeface="Helvetica Neue Light"/>
                <a:sym typeface="Helvetica Neue Light"/>
              </a:defRPr>
            </a:pPr>
            <a:r>
              <a:t>arbitrary values</a:t>
            </a:r>
          </a:p>
        </p:txBody>
      </p:sp>
      <p:sp>
        <p:nvSpPr>
          <p:cNvPr id="390" name="Both index…"/>
          <p:cNvSpPr txBox="1"/>
          <p:nvPr/>
        </p:nvSpPr>
        <p:spPr>
          <a:xfrm>
            <a:off x="8262997" y="2280778"/>
            <a:ext cx="1997254" cy="19088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2400">
                <a:latin typeface="Helvetica Neue Light"/>
                <a:ea typeface="Helvetica Neue Light"/>
                <a:cs typeface="Helvetica Neue Light"/>
                <a:sym typeface="Helvetica Neue Light"/>
              </a:defRPr>
            </a:pPr>
            <a:r>
              <a:t>Both index</a:t>
            </a:r>
          </a:p>
          <a:p>
            <a:pPr algn="l">
              <a:defRPr sz="2400">
                <a:latin typeface="Helvetica Neue Light"/>
                <a:ea typeface="Helvetica Neue Light"/>
                <a:cs typeface="Helvetica Neue Light"/>
                <a:sym typeface="Helvetica Neue Light"/>
              </a:defRPr>
            </a:pPr>
            <a:r>
              <a:t>and column</a:t>
            </a:r>
          </a:p>
          <a:p>
            <a:pPr algn="l">
              <a:defRPr sz="2400">
                <a:latin typeface="Helvetica Neue Light"/>
                <a:ea typeface="Helvetica Neue Light"/>
                <a:cs typeface="Helvetica Neue Light"/>
                <a:sym typeface="Helvetica Neue Light"/>
              </a:defRPr>
            </a:pPr>
            <a:r>
              <a:t>names have</a:t>
            </a:r>
          </a:p>
          <a:p>
            <a:pPr algn="l">
              <a:defRPr sz="2400">
                <a:latin typeface="Helvetica Neue Light"/>
                <a:ea typeface="Helvetica Neue Light"/>
                <a:cs typeface="Helvetica Neue Light"/>
                <a:sym typeface="Helvetica Neue Light"/>
              </a:defRPr>
            </a:pPr>
            <a:r>
              <a:t>an associated </a:t>
            </a:r>
          </a:p>
          <a:p>
            <a:pPr algn="l">
              <a:defRPr sz="2400">
                <a:latin typeface="Helvetica Neue Light"/>
                <a:ea typeface="Helvetica Neue Light"/>
                <a:cs typeface="Helvetica Neue Light"/>
                <a:sym typeface="Helvetica Neue Light"/>
              </a:defRPr>
            </a:pPr>
            <a:r>
              <a:t>dtype</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87"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88"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89" name="Neural Networks?"/>
          <p:cNvSpPr txBox="1"/>
          <p:nvPr>
            <p:ph type="title"/>
          </p:nvPr>
        </p:nvSpPr>
        <p:spPr>
          <a:prstGeom prst="rect">
            <a:avLst/>
          </a:prstGeom>
        </p:spPr>
        <p:txBody>
          <a:bodyPr/>
          <a:lstStyle/>
          <a:p>
            <a:pPr/>
            <a:r>
              <a:t>Neural Networks?</a:t>
            </a:r>
          </a:p>
        </p:txBody>
      </p:sp>
      <p:sp>
        <p:nvSpPr>
          <p:cNvPr id="209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091"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2"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3"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094"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5"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096"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7" name="Line"/>
          <p:cNvSpPr/>
          <p:nvPr/>
        </p:nvSpPr>
        <p:spPr>
          <a:xfrm flipV="1">
            <a:off x="4013855" y="6580444"/>
            <a:ext cx="1" cy="32062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8" name="Line"/>
          <p:cNvSpPr/>
          <p:nvPr/>
        </p:nvSpPr>
        <p:spPr>
          <a:xfrm>
            <a:off x="2743855" y="6085006"/>
            <a:ext cx="6823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9"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0" name="Line"/>
          <p:cNvSpPr/>
          <p:nvPr/>
        </p:nvSpPr>
        <p:spPr>
          <a:xfrm>
            <a:off x="9575800" y="6085006"/>
            <a:ext cx="831961"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1" name="Line"/>
          <p:cNvSpPr/>
          <p:nvPr/>
        </p:nvSpPr>
        <p:spPr>
          <a:xfrm>
            <a:off x="2743855" y="3556000"/>
            <a:ext cx="682350" cy="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2" name="Line"/>
          <p:cNvSpPr/>
          <p:nvPr/>
        </p:nvSpPr>
        <p:spPr>
          <a:xfrm>
            <a:off x="9570838" y="3550981"/>
            <a:ext cx="844662"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3" name="Line"/>
          <p:cNvSpPr/>
          <p:nvPr/>
        </p:nvSpPr>
        <p:spPr>
          <a:xfrm flipV="1">
            <a:off x="9043751" y="2731096"/>
            <a:ext cx="1" cy="45075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105" name="legos1.jpg" descr="legos1.jpg"/>
          <p:cNvPicPr>
            <a:picLocks noChangeAspect="1"/>
          </p:cNvPicPr>
          <p:nvPr/>
        </p:nvPicPr>
        <p:blipFill>
          <a:blip r:embed="rId2">
            <a:extLst/>
          </a:blip>
          <a:stretch>
            <a:fillRect/>
          </a:stretch>
        </p:blipFill>
        <p:spPr>
          <a:xfrm>
            <a:off x="205041" y="5554599"/>
            <a:ext cx="6029256" cy="3204718"/>
          </a:xfrm>
          <a:prstGeom prst="rect">
            <a:avLst/>
          </a:prstGeom>
          <a:ln w="3175">
            <a:miter lim="400000"/>
          </a:ln>
        </p:spPr>
      </p:pic>
      <p:sp>
        <p:nvSpPr>
          <p:cNvPr id="2106" name="Rounded Rectangle"/>
          <p:cNvSpPr/>
          <p:nvPr/>
        </p:nvSpPr>
        <p:spPr>
          <a:xfrm>
            <a:off x="4013200"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7" name="Rounded Rectangle"/>
          <p:cNvSpPr/>
          <p:nvPr/>
        </p:nvSpPr>
        <p:spPr>
          <a:xfrm>
            <a:off x="4930540"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8" name="Rounded Rectangle"/>
          <p:cNvSpPr/>
          <p:nvPr/>
        </p:nvSpPr>
        <p:spPr>
          <a:xfrm>
            <a:off x="5847881"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9" name="Rounded Rectangle"/>
          <p:cNvSpPr/>
          <p:nvPr/>
        </p:nvSpPr>
        <p:spPr>
          <a:xfrm>
            <a:off x="6765222"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0" name="Rounded Rectangle"/>
          <p:cNvSpPr/>
          <p:nvPr/>
        </p:nvSpPr>
        <p:spPr>
          <a:xfrm>
            <a:off x="7682563"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1" name="Rounded Rectangle"/>
          <p:cNvSpPr/>
          <p:nvPr/>
        </p:nvSpPr>
        <p:spPr>
          <a:xfrm>
            <a:off x="8599904"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2"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3"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4" name="Or legos?"/>
          <p:cNvSpPr txBox="1"/>
          <p:nvPr>
            <p:ph type="title"/>
          </p:nvPr>
        </p:nvSpPr>
        <p:spPr>
          <a:prstGeom prst="rect">
            <a:avLst/>
          </a:prstGeom>
        </p:spPr>
        <p:txBody>
          <a:bodyPr/>
          <a:lstStyle/>
          <a:p>
            <a:pPr/>
            <a:r>
              <a:t>Or legos?</a:t>
            </a:r>
          </a:p>
        </p:txBody>
      </p:sp>
      <p:sp>
        <p:nvSpPr>
          <p:cNvPr id="2115"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116" name="Image" descr="Image"/>
          <p:cNvPicPr>
            <a:picLocks noChangeAspect="1"/>
          </p:cNvPicPr>
          <p:nvPr/>
        </p:nvPicPr>
        <p:blipFill>
          <a:blip r:embed="rId3">
            <a:extLst/>
          </a:blip>
          <a:srcRect l="8679" t="0" r="57427" b="0"/>
          <a:stretch>
            <a:fillRect/>
          </a:stretch>
        </p:blipFill>
        <p:spPr>
          <a:xfrm>
            <a:off x="10286921" y="5201951"/>
            <a:ext cx="2355979" cy="3910041"/>
          </a:xfrm>
          <a:prstGeom prst="rect">
            <a:avLst/>
          </a:prstGeom>
          <a:ln w="3175">
            <a:miter lim="400000"/>
          </a:ln>
        </p:spPr>
      </p:pic>
      <p:sp>
        <p:nvSpPr>
          <p:cNvPr id="2117" name="Arrow"/>
          <p:cNvSpPr/>
          <p:nvPr/>
        </p:nvSpPr>
        <p:spPr>
          <a:xfrm>
            <a:off x="6567366" y="6634435"/>
            <a:ext cx="3387730" cy="1045046"/>
          </a:xfrm>
          <a:prstGeom prst="rightArrow">
            <a:avLst>
              <a:gd name="adj1" fmla="val 32000"/>
              <a:gd name="adj2" fmla="val 77777"/>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118" name="bildschirmfoto-2018-03-25-um-21-34-061.png" descr="bildschirmfoto-2018-03-25-um-21-34-061.png"/>
          <p:cNvPicPr>
            <a:picLocks noChangeAspect="1"/>
          </p:cNvPicPr>
          <p:nvPr/>
        </p:nvPicPr>
        <p:blipFill>
          <a:blip r:embed="rId4">
            <a:extLst/>
          </a:blip>
          <a:srcRect l="6300" t="11602" r="11011" b="12906"/>
          <a:stretch>
            <a:fillRect/>
          </a:stretch>
        </p:blipFill>
        <p:spPr>
          <a:xfrm>
            <a:off x="4076484" y="4136429"/>
            <a:ext cx="4851833" cy="1480742"/>
          </a:xfrm>
          <a:custGeom>
            <a:avLst/>
            <a:gdLst/>
            <a:ahLst/>
            <a:cxnLst>
              <a:cxn ang="0">
                <a:pos x="wd2" y="hd2"/>
              </a:cxn>
              <a:cxn ang="5400000">
                <a:pos x="wd2" y="hd2"/>
              </a:cxn>
              <a:cxn ang="10800000">
                <a:pos x="wd2" y="hd2"/>
              </a:cxn>
              <a:cxn ang="16200000">
                <a:pos x="wd2" y="hd2"/>
              </a:cxn>
            </a:cxnLst>
            <a:rect l="0" t="0" r="r" b="b"/>
            <a:pathLst>
              <a:path w="21570" h="21600" fill="norm" stroke="1" extrusionOk="0">
                <a:moveTo>
                  <a:pt x="6695" y="0"/>
                </a:moveTo>
                <a:lnTo>
                  <a:pt x="3356" y="46"/>
                </a:lnTo>
                <a:lnTo>
                  <a:pt x="18" y="93"/>
                </a:lnTo>
                <a:lnTo>
                  <a:pt x="4" y="10618"/>
                </a:lnTo>
                <a:cubicBezTo>
                  <a:pt x="-4" y="16405"/>
                  <a:pt x="2" y="21242"/>
                  <a:pt x="16" y="21368"/>
                </a:cubicBezTo>
                <a:cubicBezTo>
                  <a:pt x="38" y="21549"/>
                  <a:pt x="760" y="21600"/>
                  <a:pt x="3369" y="21600"/>
                </a:cubicBezTo>
                <a:lnTo>
                  <a:pt x="6695" y="21600"/>
                </a:lnTo>
                <a:lnTo>
                  <a:pt x="6695" y="10803"/>
                </a:lnTo>
                <a:lnTo>
                  <a:pt x="6695" y="0"/>
                </a:lnTo>
                <a:close/>
                <a:moveTo>
                  <a:pt x="10725" y="4620"/>
                </a:moveTo>
                <a:lnTo>
                  <a:pt x="9924" y="7237"/>
                </a:lnTo>
                <a:cubicBezTo>
                  <a:pt x="9379" y="9019"/>
                  <a:pt x="9113" y="9774"/>
                  <a:pt x="9093" y="9593"/>
                </a:cubicBezTo>
                <a:cubicBezTo>
                  <a:pt x="9076" y="9446"/>
                  <a:pt x="9057" y="8286"/>
                  <a:pt x="9049" y="7017"/>
                </a:cubicBezTo>
                <a:lnTo>
                  <a:pt x="9034" y="4713"/>
                </a:lnTo>
                <a:lnTo>
                  <a:pt x="8786" y="4655"/>
                </a:lnTo>
                <a:cubicBezTo>
                  <a:pt x="8625" y="4617"/>
                  <a:pt x="8521" y="4677"/>
                  <a:pt x="8491" y="4834"/>
                </a:cubicBezTo>
                <a:cubicBezTo>
                  <a:pt x="8420" y="5203"/>
                  <a:pt x="8429" y="16382"/>
                  <a:pt x="8502" y="16824"/>
                </a:cubicBezTo>
                <a:cubicBezTo>
                  <a:pt x="8550" y="17117"/>
                  <a:pt x="8610" y="17181"/>
                  <a:pt x="8798" y="17136"/>
                </a:cubicBezTo>
                <a:lnTo>
                  <a:pt x="9034" y="17079"/>
                </a:lnTo>
                <a:lnTo>
                  <a:pt x="9050" y="14942"/>
                </a:lnTo>
                <a:lnTo>
                  <a:pt x="9064" y="12806"/>
                </a:lnTo>
                <a:lnTo>
                  <a:pt x="9334" y="11938"/>
                </a:lnTo>
                <a:lnTo>
                  <a:pt x="9603" y="11069"/>
                </a:lnTo>
                <a:lnTo>
                  <a:pt x="10220" y="14074"/>
                </a:lnTo>
                <a:lnTo>
                  <a:pt x="10839" y="17079"/>
                </a:lnTo>
                <a:lnTo>
                  <a:pt x="11147" y="17136"/>
                </a:lnTo>
                <a:cubicBezTo>
                  <a:pt x="11316" y="17168"/>
                  <a:pt x="11435" y="17134"/>
                  <a:pt x="11413" y="17061"/>
                </a:cubicBezTo>
                <a:cubicBezTo>
                  <a:pt x="11391" y="16988"/>
                  <a:pt x="11397" y="16832"/>
                  <a:pt x="11427" y="16714"/>
                </a:cubicBezTo>
                <a:cubicBezTo>
                  <a:pt x="11465" y="16565"/>
                  <a:pt x="11259" y="15454"/>
                  <a:pt x="10757" y="13095"/>
                </a:cubicBezTo>
                <a:lnTo>
                  <a:pt x="10033" y="9697"/>
                </a:lnTo>
                <a:lnTo>
                  <a:pt x="10702" y="7474"/>
                </a:lnTo>
                <a:cubicBezTo>
                  <a:pt x="11070" y="6254"/>
                  <a:pt x="11372" y="5115"/>
                  <a:pt x="11372" y="4938"/>
                </a:cubicBezTo>
                <a:cubicBezTo>
                  <a:pt x="11372" y="4671"/>
                  <a:pt x="11319" y="4620"/>
                  <a:pt x="11049" y="4620"/>
                </a:cubicBezTo>
                <a:lnTo>
                  <a:pt x="10725" y="4620"/>
                </a:lnTo>
                <a:close/>
                <a:moveTo>
                  <a:pt x="20643" y="7850"/>
                </a:moveTo>
                <a:cubicBezTo>
                  <a:pt x="20351" y="7858"/>
                  <a:pt x="20036" y="8097"/>
                  <a:pt x="19881" y="8464"/>
                </a:cubicBezTo>
                <a:cubicBezTo>
                  <a:pt x="19662" y="8980"/>
                  <a:pt x="19522" y="10044"/>
                  <a:pt x="19568" y="10849"/>
                </a:cubicBezTo>
                <a:cubicBezTo>
                  <a:pt x="19623" y="11799"/>
                  <a:pt x="19887" y="12537"/>
                  <a:pt x="20436" y="13269"/>
                </a:cubicBezTo>
                <a:cubicBezTo>
                  <a:pt x="20950" y="13953"/>
                  <a:pt x="21107" y="14519"/>
                  <a:pt x="20937" y="15075"/>
                </a:cubicBezTo>
                <a:cubicBezTo>
                  <a:pt x="20802" y="15519"/>
                  <a:pt x="20391" y="15595"/>
                  <a:pt x="20022" y="15243"/>
                </a:cubicBezTo>
                <a:cubicBezTo>
                  <a:pt x="19605" y="14847"/>
                  <a:pt x="19530" y="14938"/>
                  <a:pt x="19552" y="15828"/>
                </a:cubicBezTo>
                <a:cubicBezTo>
                  <a:pt x="19567" y="16411"/>
                  <a:pt x="19602" y="16576"/>
                  <a:pt x="19768" y="16847"/>
                </a:cubicBezTo>
                <a:cubicBezTo>
                  <a:pt x="20032" y="17280"/>
                  <a:pt x="20826" y="17293"/>
                  <a:pt x="21098" y="16870"/>
                </a:cubicBezTo>
                <a:cubicBezTo>
                  <a:pt x="21426" y="16360"/>
                  <a:pt x="21571" y="15632"/>
                  <a:pt x="21571" y="14485"/>
                </a:cubicBezTo>
                <a:cubicBezTo>
                  <a:pt x="21571" y="13129"/>
                  <a:pt x="21411" y="12575"/>
                  <a:pt x="20756" y="11654"/>
                </a:cubicBezTo>
                <a:cubicBezTo>
                  <a:pt x="20237" y="10925"/>
                  <a:pt x="20117" y="10604"/>
                  <a:pt x="20177" y="10097"/>
                </a:cubicBezTo>
                <a:cubicBezTo>
                  <a:pt x="20246" y="9509"/>
                  <a:pt x="20661" y="9500"/>
                  <a:pt x="21214" y="10068"/>
                </a:cubicBezTo>
                <a:cubicBezTo>
                  <a:pt x="21313" y="10169"/>
                  <a:pt x="21353" y="10080"/>
                  <a:pt x="21424" y="9628"/>
                </a:cubicBezTo>
                <a:cubicBezTo>
                  <a:pt x="21596" y="8540"/>
                  <a:pt x="21522" y="8292"/>
                  <a:pt x="20920" y="7926"/>
                </a:cubicBezTo>
                <a:cubicBezTo>
                  <a:pt x="20835" y="7874"/>
                  <a:pt x="20740" y="7848"/>
                  <a:pt x="20643" y="7850"/>
                </a:cubicBezTo>
                <a:close/>
                <a:moveTo>
                  <a:pt x="13156" y="7868"/>
                </a:moveTo>
                <a:cubicBezTo>
                  <a:pt x="12740" y="7687"/>
                  <a:pt x="12294" y="8239"/>
                  <a:pt x="12034" y="9616"/>
                </a:cubicBezTo>
                <a:cubicBezTo>
                  <a:pt x="11570" y="12076"/>
                  <a:pt x="11778" y="15577"/>
                  <a:pt x="12456" y="16702"/>
                </a:cubicBezTo>
                <a:cubicBezTo>
                  <a:pt x="12725" y="17150"/>
                  <a:pt x="12799" y="17191"/>
                  <a:pt x="13266" y="17131"/>
                </a:cubicBezTo>
                <a:cubicBezTo>
                  <a:pt x="13917" y="17046"/>
                  <a:pt x="14091" y="16740"/>
                  <a:pt x="14065" y="15730"/>
                </a:cubicBezTo>
                <a:cubicBezTo>
                  <a:pt x="14049" y="15097"/>
                  <a:pt x="14037" y="15051"/>
                  <a:pt x="13880" y="15093"/>
                </a:cubicBezTo>
                <a:cubicBezTo>
                  <a:pt x="13787" y="15118"/>
                  <a:pt x="13514" y="15191"/>
                  <a:pt x="13274" y="15255"/>
                </a:cubicBezTo>
                <a:lnTo>
                  <a:pt x="12840" y="15371"/>
                </a:lnTo>
                <a:lnTo>
                  <a:pt x="12637" y="14705"/>
                </a:lnTo>
                <a:cubicBezTo>
                  <a:pt x="12499" y="14252"/>
                  <a:pt x="12440" y="13909"/>
                  <a:pt x="12452" y="13622"/>
                </a:cubicBezTo>
                <a:cubicBezTo>
                  <a:pt x="12470" y="13210"/>
                  <a:pt x="12486" y="13198"/>
                  <a:pt x="13285" y="13148"/>
                </a:cubicBezTo>
                <a:cubicBezTo>
                  <a:pt x="13850" y="13112"/>
                  <a:pt x="14114" y="13032"/>
                  <a:pt x="14144" y="12875"/>
                </a:cubicBezTo>
                <a:cubicBezTo>
                  <a:pt x="14214" y="12514"/>
                  <a:pt x="14196" y="11593"/>
                  <a:pt x="14098" y="10513"/>
                </a:cubicBezTo>
                <a:cubicBezTo>
                  <a:pt x="13958" y="8963"/>
                  <a:pt x="13572" y="8048"/>
                  <a:pt x="13156" y="7868"/>
                </a:cubicBezTo>
                <a:close/>
                <a:moveTo>
                  <a:pt x="16173" y="7868"/>
                </a:moveTo>
                <a:cubicBezTo>
                  <a:pt x="15979" y="7822"/>
                  <a:pt x="15731" y="7980"/>
                  <a:pt x="15584" y="8279"/>
                </a:cubicBezTo>
                <a:cubicBezTo>
                  <a:pt x="15389" y="8674"/>
                  <a:pt x="15389" y="8674"/>
                  <a:pt x="15288" y="8308"/>
                </a:cubicBezTo>
                <a:cubicBezTo>
                  <a:pt x="15175" y="7899"/>
                  <a:pt x="14924" y="7822"/>
                  <a:pt x="14820" y="8163"/>
                </a:cubicBezTo>
                <a:cubicBezTo>
                  <a:pt x="14722" y="8484"/>
                  <a:pt x="14724" y="16635"/>
                  <a:pt x="14822" y="16957"/>
                </a:cubicBezTo>
                <a:cubicBezTo>
                  <a:pt x="14861" y="17086"/>
                  <a:pt x="14992" y="17161"/>
                  <a:pt x="15118" y="17131"/>
                </a:cubicBezTo>
                <a:lnTo>
                  <a:pt x="15344" y="17079"/>
                </a:lnTo>
                <a:lnTo>
                  <a:pt x="15379" y="14126"/>
                </a:lnTo>
                <a:cubicBezTo>
                  <a:pt x="15398" y="12502"/>
                  <a:pt x="15418" y="11155"/>
                  <a:pt x="15422" y="11133"/>
                </a:cubicBezTo>
                <a:cubicBezTo>
                  <a:pt x="15426" y="11111"/>
                  <a:pt x="15507" y="10797"/>
                  <a:pt x="15603" y="10438"/>
                </a:cubicBezTo>
                <a:cubicBezTo>
                  <a:pt x="15750" y="9891"/>
                  <a:pt x="15815" y="9783"/>
                  <a:pt x="16011" y="9778"/>
                </a:cubicBezTo>
                <a:cubicBezTo>
                  <a:pt x="16311" y="9771"/>
                  <a:pt x="16443" y="9446"/>
                  <a:pt x="16443" y="8701"/>
                </a:cubicBezTo>
                <a:cubicBezTo>
                  <a:pt x="16443" y="8316"/>
                  <a:pt x="16409" y="8068"/>
                  <a:pt x="16345" y="7983"/>
                </a:cubicBezTo>
                <a:cubicBezTo>
                  <a:pt x="16297" y="7921"/>
                  <a:pt x="16238" y="7883"/>
                  <a:pt x="16173" y="7868"/>
                </a:cubicBezTo>
                <a:close/>
                <a:moveTo>
                  <a:pt x="18148" y="7983"/>
                </a:moveTo>
                <a:cubicBezTo>
                  <a:pt x="17696" y="7868"/>
                  <a:pt x="17091" y="8217"/>
                  <a:pt x="17024" y="8794"/>
                </a:cubicBezTo>
                <a:cubicBezTo>
                  <a:pt x="16978" y="9187"/>
                  <a:pt x="17121" y="10158"/>
                  <a:pt x="17225" y="10154"/>
                </a:cubicBezTo>
                <a:cubicBezTo>
                  <a:pt x="17275" y="10153"/>
                  <a:pt x="17417" y="10029"/>
                  <a:pt x="17541" y="9882"/>
                </a:cubicBezTo>
                <a:cubicBezTo>
                  <a:pt x="18020" y="9317"/>
                  <a:pt x="18386" y="9762"/>
                  <a:pt x="18347" y="10861"/>
                </a:cubicBezTo>
                <a:cubicBezTo>
                  <a:pt x="18330" y="11339"/>
                  <a:pt x="18314" y="11359"/>
                  <a:pt x="17904" y="11469"/>
                </a:cubicBezTo>
                <a:cubicBezTo>
                  <a:pt x="17094" y="11685"/>
                  <a:pt x="16726" y="12634"/>
                  <a:pt x="16726" y="14496"/>
                </a:cubicBezTo>
                <a:cubicBezTo>
                  <a:pt x="16726" y="15629"/>
                  <a:pt x="16879" y="16537"/>
                  <a:pt x="17133" y="16899"/>
                </a:cubicBezTo>
                <a:cubicBezTo>
                  <a:pt x="17407" y="17288"/>
                  <a:pt x="17954" y="17243"/>
                  <a:pt x="18199" y="16812"/>
                </a:cubicBezTo>
                <a:cubicBezTo>
                  <a:pt x="18402" y="16456"/>
                  <a:pt x="18404" y="16456"/>
                  <a:pt x="18502" y="16812"/>
                </a:cubicBezTo>
                <a:cubicBezTo>
                  <a:pt x="18557" y="17010"/>
                  <a:pt x="18656" y="17171"/>
                  <a:pt x="18723" y="17171"/>
                </a:cubicBezTo>
                <a:cubicBezTo>
                  <a:pt x="18953" y="17171"/>
                  <a:pt x="18989" y="16565"/>
                  <a:pt x="18968" y="12968"/>
                </a:cubicBezTo>
                <a:cubicBezTo>
                  <a:pt x="18947" y="9238"/>
                  <a:pt x="18918" y="8921"/>
                  <a:pt x="18524" y="8261"/>
                </a:cubicBezTo>
                <a:cubicBezTo>
                  <a:pt x="18433" y="8109"/>
                  <a:pt x="18298" y="8022"/>
                  <a:pt x="18148" y="7983"/>
                </a:cubicBezTo>
                <a:close/>
              </a:path>
            </a:pathLst>
          </a:custGeom>
          <a:ln w="3175">
            <a:miter lim="400000"/>
          </a:ln>
        </p:spPr>
      </p:pic>
      <p:sp>
        <p:nvSpPr>
          <p:cNvPr id="2119" name="https://keras.io"/>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1600">
                <a:latin typeface="Helvetica Neue Light"/>
                <a:ea typeface="Helvetica Neue Light"/>
                <a:cs typeface="Helvetica Neue Light"/>
                <a:sym typeface="Helvetica Neue Light"/>
              </a:defRPr>
            </a:lvl1pPr>
          </a:lstStyle>
          <a:p>
            <a:pPr/>
            <a:r>
              <a:t>https://keras.io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05"/>
                                        </p:tgtEl>
                                        <p:attrNameLst>
                                          <p:attrName>style.visibility</p:attrName>
                                        </p:attrNameLst>
                                      </p:cBhvr>
                                      <p:to>
                                        <p:strVal val="visible"/>
                                      </p:to>
                                    </p:set>
                                    <p:animEffect filter="dissolve" transition="in">
                                      <p:cBhvr>
                                        <p:cTn id="7" dur="1000"/>
                                        <p:tgtEl>
                                          <p:spTgt spid="2105"/>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2117"/>
                                        </p:tgtEl>
                                        <p:attrNameLst>
                                          <p:attrName>style.visibility</p:attrName>
                                        </p:attrNameLst>
                                      </p:cBhvr>
                                      <p:to>
                                        <p:strVal val="visible"/>
                                      </p:to>
                                    </p:set>
                                    <p:animEffect filter="wipe(left)" transition="in">
                                      <p:cBhvr>
                                        <p:cTn id="11" dur="1000"/>
                                        <p:tgtEl>
                                          <p:spTgt spid="2117"/>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116"/>
                                        </p:tgtEl>
                                        <p:attrNameLst>
                                          <p:attrName>style.visibility</p:attrName>
                                        </p:attrNameLst>
                                      </p:cBhvr>
                                      <p:to>
                                        <p:strVal val="visible"/>
                                      </p:to>
                                    </p:set>
                                    <p:animEffect filter="dissolve" transition="in">
                                      <p:cBhvr>
                                        <p:cTn id="15" dur="1000"/>
                                        <p:tgtEl>
                                          <p:spTgt spid="2116"/>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2118"/>
                                        </p:tgtEl>
                                        <p:attrNameLst>
                                          <p:attrName>style.visibility</p:attrName>
                                        </p:attrNameLst>
                                      </p:cBhvr>
                                      <p:to>
                                        <p:strVal val="visible"/>
                                      </p:to>
                                    </p:set>
                                    <p:animEffect filter="dissolve" transition="in">
                                      <p:cBhvr>
                                        <p:cTn id="20" dur="1000"/>
                                        <p:tgtEl>
                                          <p:spTgt spid="2118"/>
                                        </p:tgtEl>
                                      </p:cBhvr>
                                    </p:animEffect>
                                  </p:childTnLst>
                                </p:cTn>
                              </p:par>
                            </p:childTnLst>
                          </p:cTn>
                        </p:par>
                        <p:par>
                          <p:cTn id="21" fill="hold">
                            <p:stCondLst>
                              <p:cond delay="1000"/>
                            </p:stCondLst>
                            <p:childTnLst>
                              <p:par>
                                <p:cTn id="22" presetClass="entr" nodeType="afterEffect" presetID="9" grpId="5" fill="hold">
                                  <p:stCondLst>
                                    <p:cond delay="0"/>
                                  </p:stCondLst>
                                  <p:iterate type="el" backwards="0">
                                    <p:tmAbs val="0"/>
                                  </p:iterate>
                                  <p:childTnLst>
                                    <p:set>
                                      <p:cBhvr>
                                        <p:cTn id="23" fill="hold"/>
                                        <p:tgtEl>
                                          <p:spTgt spid="2119"/>
                                        </p:tgtEl>
                                        <p:attrNameLst>
                                          <p:attrName>style.visibility</p:attrName>
                                        </p:attrNameLst>
                                      </p:cBhvr>
                                      <p:to>
                                        <p:strVal val="visible"/>
                                      </p:to>
                                    </p:set>
                                    <p:animEffect filter="dissolve" transition="in">
                                      <p:cBhvr>
                                        <p:cTn id="24" dur="1000"/>
                                        <p:tgtEl>
                                          <p:spTgt spid="2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7" grpId="2"/>
      <p:bldP build="whole" bldLvl="1" animBg="1" rev="0" advAuto="0" spid="2116" grpId="3"/>
      <p:bldP build="whole" bldLvl="1" animBg="1" rev="0" advAuto="0" spid="2105" grpId="1"/>
      <p:bldP build="whole" bldLvl="1" animBg="1" rev="0" advAuto="0" spid="2118" grpId="4"/>
      <p:bldP build="whole" bldLvl="1" animBg="1" rev="0" advAuto="0" spid="2119" grpId="5"/>
    </p:bldLst>
  </p:timing>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1" name="Keras"/>
          <p:cNvSpPr txBox="1"/>
          <p:nvPr>
            <p:ph type="title"/>
          </p:nvPr>
        </p:nvSpPr>
        <p:spPr>
          <a:prstGeom prst="rect">
            <a:avLst/>
          </a:prstGeom>
        </p:spPr>
        <p:txBody>
          <a:bodyPr/>
          <a:lstStyle/>
          <a:p>
            <a:pPr/>
            <a:r>
              <a:t>Keras</a:t>
            </a:r>
          </a:p>
        </p:txBody>
      </p:sp>
      <p:sp>
        <p:nvSpPr>
          <p:cNvPr id="2122" name="Open Source neural network library written in Python…"/>
          <p:cNvSpPr txBox="1"/>
          <p:nvPr>
            <p:ph type="body" idx="1"/>
          </p:nvPr>
        </p:nvSpPr>
        <p:spPr>
          <a:xfrm>
            <a:off x="733425" y="2238375"/>
            <a:ext cx="11537951" cy="6640166"/>
          </a:xfrm>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Open Source</a:t>
            </a:r>
            <a:r>
              <a:t> neural network library written in </a:t>
            </a:r>
            <a:r>
              <a:rPr>
                <a:solidFill>
                  <a:schemeClr val="accent1">
                    <a:satOff val="-3355"/>
                    <a:lumOff val="26614"/>
                  </a:schemeClr>
                </a:solidFill>
                <a:latin typeface="Helvetica Neue Light"/>
                <a:ea typeface="Helvetica Neue Light"/>
                <a:cs typeface="Helvetica Neue Light"/>
                <a:sym typeface="Helvetica Neue Light"/>
              </a:rPr>
              <a:t>Python</a:t>
            </a:r>
          </a:p>
          <a:p>
            <a:pPr/>
            <a:r>
              <a:rPr>
                <a:solidFill>
                  <a:schemeClr val="accent1">
                    <a:satOff val="-3355"/>
                    <a:lumOff val="26614"/>
                  </a:schemeClr>
                </a:solidFill>
                <a:latin typeface="Helvetica Neue Light"/>
                <a:ea typeface="Helvetica Neue Light"/>
                <a:cs typeface="Helvetica Neue Light"/>
                <a:sym typeface="Helvetica Neue Light"/>
              </a:rPr>
              <a:t>TensorFlow</a:t>
            </a:r>
            <a:r>
              <a:t>, Microsoft Cognitive Toolkit or Theano backends</a:t>
            </a:r>
          </a:p>
          <a:p>
            <a:pPr/>
            <a:r>
              <a:t>Enables </a:t>
            </a:r>
            <a:r>
              <a:rPr>
                <a:solidFill>
                  <a:schemeClr val="accent1">
                    <a:satOff val="-3355"/>
                    <a:lumOff val="26614"/>
                  </a:schemeClr>
                </a:solidFill>
                <a:latin typeface="Helvetica Neue Light"/>
                <a:ea typeface="Helvetica Neue Light"/>
                <a:cs typeface="Helvetica Neue Light"/>
                <a:sym typeface="Helvetica Neue Light"/>
              </a:rPr>
              <a:t>fast experimentation</a:t>
            </a:r>
          </a:p>
          <a:p>
            <a:pPr/>
            <a:r>
              <a:t>Created and maintained by </a:t>
            </a:r>
            <a:r>
              <a:rPr>
                <a:solidFill>
                  <a:schemeClr val="accent1">
                    <a:satOff val="-3355"/>
                    <a:lumOff val="26614"/>
                  </a:schemeClr>
                </a:solidFill>
                <a:latin typeface="Helvetica Neue Light"/>
                <a:ea typeface="Helvetica Neue Light"/>
                <a:cs typeface="Helvetica Neue Light"/>
                <a:sym typeface="Helvetica Neue Light"/>
              </a:rPr>
              <a:t>François Chollet</a:t>
            </a:r>
            <a:r>
              <a:t>, a Google engineer.</a:t>
            </a:r>
          </a:p>
          <a:p>
            <a:pPr/>
            <a:r>
              <a:t>Implements </a:t>
            </a:r>
            <a:r>
              <a:rPr>
                <a:solidFill>
                  <a:schemeClr val="accent1">
                    <a:satOff val="-3355"/>
                    <a:lumOff val="26614"/>
                  </a:schemeClr>
                </a:solidFill>
                <a:latin typeface="Helvetica Neue Light"/>
                <a:ea typeface="Helvetica Neue Light"/>
                <a:cs typeface="Helvetica Neue Light"/>
                <a:sym typeface="Helvetica Neue Light"/>
              </a:rPr>
              <a:t>Layers</a:t>
            </a:r>
            <a:r>
              <a:t>, Objective/</a:t>
            </a:r>
            <a:r>
              <a:rPr>
                <a:solidFill>
                  <a:schemeClr val="accent1">
                    <a:satOff val="-3355"/>
                    <a:lumOff val="26614"/>
                  </a:schemeClr>
                </a:solidFill>
                <a:latin typeface="Helvetica Neue Light"/>
                <a:ea typeface="Helvetica Neue Light"/>
                <a:cs typeface="Helvetica Neue Light"/>
                <a:sym typeface="Helvetica Neue Light"/>
              </a:rPr>
              <a:t>Loss</a:t>
            </a:r>
            <a:r>
              <a:t> functions, </a:t>
            </a:r>
            <a:r>
              <a:rPr>
                <a:solidFill>
                  <a:schemeClr val="accent1">
                    <a:satOff val="-3355"/>
                    <a:lumOff val="26614"/>
                  </a:schemeClr>
                </a:solidFill>
                <a:latin typeface="Helvetica Neue Light"/>
                <a:ea typeface="Helvetica Neue Light"/>
                <a:cs typeface="Helvetica Neue Light"/>
                <a:sym typeface="Helvetica Neue Light"/>
              </a:rPr>
              <a:t>Activation</a:t>
            </a:r>
            <a:r>
              <a:t> functions, </a:t>
            </a:r>
            <a:r>
              <a:rPr>
                <a:solidFill>
                  <a:schemeClr val="accent1">
                    <a:satOff val="-3355"/>
                    <a:lumOff val="26614"/>
                  </a:schemeClr>
                </a:solidFill>
                <a:latin typeface="Helvetica Neue Light"/>
                <a:ea typeface="Helvetica Neue Light"/>
                <a:cs typeface="Helvetica Neue Light"/>
                <a:sym typeface="Helvetica Neue Light"/>
              </a:rPr>
              <a:t>Optimizers</a:t>
            </a:r>
            <a:r>
              <a:t>, etc… </a:t>
            </a:r>
          </a:p>
        </p:txBody>
      </p:sp>
      <p:sp>
        <p:nvSpPr>
          <p:cNvPr id="2123"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122">
                                            <p:bg/>
                                          </p:spTgt>
                                        </p:tgtEl>
                                        <p:attrNameLst>
                                          <p:attrName>style.visibility</p:attrName>
                                        </p:attrNameLst>
                                      </p:cBhvr>
                                      <p:to>
                                        <p:strVal val="visible"/>
                                      </p:to>
                                    </p:set>
                                    <p:animEffect filter="dissolve" transition="in">
                                      <p:cBhvr>
                                        <p:cTn id="7" dur="1000"/>
                                        <p:tgtEl>
                                          <p:spTgt spid="212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22">
                                            <p:txEl>
                                              <p:pRg st="0" end="0"/>
                                            </p:txEl>
                                          </p:spTgt>
                                        </p:tgtEl>
                                        <p:attrNameLst>
                                          <p:attrName>style.visibility</p:attrName>
                                        </p:attrNameLst>
                                      </p:cBhvr>
                                      <p:to>
                                        <p:strVal val="visible"/>
                                      </p:to>
                                    </p:set>
                                    <p:animEffect filter="dissolve" transition="in">
                                      <p:cBhvr>
                                        <p:cTn id="10" dur="1000"/>
                                        <p:tgtEl>
                                          <p:spTgt spid="21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22">
                                            <p:txEl>
                                              <p:pRg st="1" end="1"/>
                                            </p:txEl>
                                          </p:spTgt>
                                        </p:tgtEl>
                                        <p:attrNameLst>
                                          <p:attrName>style.visibility</p:attrName>
                                        </p:attrNameLst>
                                      </p:cBhvr>
                                      <p:to>
                                        <p:strVal val="visible"/>
                                      </p:to>
                                    </p:set>
                                    <p:animEffect filter="dissolve" transition="in">
                                      <p:cBhvr>
                                        <p:cTn id="15" dur="1000"/>
                                        <p:tgtEl>
                                          <p:spTgt spid="21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22">
                                            <p:txEl>
                                              <p:pRg st="2" end="2"/>
                                            </p:txEl>
                                          </p:spTgt>
                                        </p:tgtEl>
                                        <p:attrNameLst>
                                          <p:attrName>style.visibility</p:attrName>
                                        </p:attrNameLst>
                                      </p:cBhvr>
                                      <p:to>
                                        <p:strVal val="visible"/>
                                      </p:to>
                                    </p:set>
                                    <p:animEffect filter="dissolve" transition="in">
                                      <p:cBhvr>
                                        <p:cTn id="20" dur="1000"/>
                                        <p:tgtEl>
                                          <p:spTgt spid="21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22">
                                            <p:txEl>
                                              <p:pRg st="3" end="3"/>
                                            </p:txEl>
                                          </p:spTgt>
                                        </p:tgtEl>
                                        <p:attrNameLst>
                                          <p:attrName>style.visibility</p:attrName>
                                        </p:attrNameLst>
                                      </p:cBhvr>
                                      <p:to>
                                        <p:strVal val="visible"/>
                                      </p:to>
                                    </p:set>
                                    <p:animEffect filter="dissolve" transition="in">
                                      <p:cBhvr>
                                        <p:cTn id="25" dur="1000"/>
                                        <p:tgtEl>
                                          <p:spTgt spid="21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22">
                                            <p:txEl>
                                              <p:pRg st="4" end="4"/>
                                            </p:txEl>
                                          </p:spTgt>
                                        </p:tgtEl>
                                        <p:attrNameLst>
                                          <p:attrName>style.visibility</p:attrName>
                                        </p:attrNameLst>
                                      </p:cBhvr>
                                      <p:to>
                                        <p:strVal val="visible"/>
                                      </p:to>
                                    </p:set>
                                    <p:animEffect filter="dissolve" transition="in">
                                      <p:cBhvr>
                                        <p:cTn id="30" dur="1000"/>
                                        <p:tgtEl>
                                          <p:spTgt spid="212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22" grpId="1"/>
    </p:bldLst>
  </p:timing>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5" name="Keras"/>
          <p:cNvSpPr txBox="1"/>
          <p:nvPr>
            <p:ph type="title"/>
          </p:nvPr>
        </p:nvSpPr>
        <p:spPr>
          <a:prstGeom prst="rect">
            <a:avLst/>
          </a:prstGeom>
        </p:spPr>
        <p:txBody>
          <a:bodyPr/>
          <a:lstStyle/>
          <a:p>
            <a:pPr/>
            <a:r>
              <a:t>Keras</a:t>
            </a:r>
          </a:p>
        </p:txBody>
      </p:sp>
      <p:sp>
        <p:nvSpPr>
          <p:cNvPr id="2126" name="keras.models.Sequential(layers=None, name=None)- is the workhorse. You use it to build a model layer by layer. Returns the object that we will use to build the model…"/>
          <p:cNvSpPr txBox="1"/>
          <p:nvPr>
            <p:ph type="body" idx="1"/>
          </p:nvPr>
        </p:nvSpPr>
        <p:spPr>
          <a:xfrm>
            <a:off x="733425" y="2238375"/>
            <a:ext cx="11537951" cy="6640166"/>
          </a:xfrm>
          <a:prstGeom prst="rect">
            <a:avLst/>
          </a:prstGeom>
        </p:spPr>
        <p:txBody>
          <a:bodyPr/>
          <a:lstStyle/>
          <a:p>
            <a:pPr>
              <a:spcBef>
                <a:spcPts val="1400"/>
              </a:spcBef>
            </a:pPr>
            <a:r>
              <a:rPr>
                <a:solidFill>
                  <a:schemeClr val="accent1">
                    <a:satOff val="-3355"/>
                    <a:lumOff val="26614"/>
                  </a:schemeClr>
                </a:solidFill>
                <a:latin typeface="Helvetica Neue Light"/>
                <a:ea typeface="Helvetica Neue Light"/>
                <a:cs typeface="Helvetica Neue Light"/>
                <a:sym typeface="Helvetica Neue Light"/>
              </a:rPr>
              <a:t>keras.models</a:t>
            </a:r>
            <a:r>
              <a:rPr>
                <a:latin typeface="Helvetica Neue Light"/>
                <a:ea typeface="Helvetica Neue Light"/>
                <a:cs typeface="Helvetica Neue Light"/>
                <a:sym typeface="Helvetica Neue Light"/>
              </a:rPr>
              <a:t>.</a:t>
            </a:r>
            <a:r>
              <a:rPr>
                <a:solidFill>
                  <a:schemeClr val="accent6">
                    <a:satOff val="24555"/>
                    <a:lumOff val="22232"/>
                  </a:schemeClr>
                </a:solidFill>
                <a:latin typeface="Helvetica Neue Light"/>
                <a:ea typeface="Helvetica Neue Light"/>
                <a:cs typeface="Helvetica Neue Light"/>
                <a:sym typeface="Helvetica Neue Light"/>
              </a:rPr>
              <a:t>Sequential</a:t>
            </a:r>
            <a:r>
              <a:rPr>
                <a:latin typeface="Helvetica Neue Light"/>
                <a:ea typeface="Helvetica Neue Light"/>
                <a:cs typeface="Helvetica Neue Light"/>
                <a:sym typeface="Helvetica Neue Light"/>
              </a:rPr>
              <a:t>(layers</a:t>
            </a:r>
            <a:r>
              <a:rPr>
                <a:solidFill>
                  <a:srgbClr val="5230E1"/>
                </a:solidFill>
                <a:latin typeface="Helvetica Neue Light"/>
                <a:ea typeface="Helvetica Neue Light"/>
                <a:cs typeface="Helvetica Neue Light"/>
                <a:sym typeface="Helvetica Neue Light"/>
              </a:rPr>
              <a:t>=</a:t>
            </a:r>
            <a:r>
              <a:rPr>
                <a:solidFill>
                  <a:srgbClr val="34BC26"/>
                </a:solidFill>
                <a:latin typeface="Helvetica Neue Light"/>
                <a:ea typeface="Helvetica Neue Light"/>
                <a:cs typeface="Helvetica Neue Light"/>
                <a:sym typeface="Helvetica Neue Light"/>
              </a:rPr>
              <a:t>None</a:t>
            </a:r>
            <a:r>
              <a:rPr>
                <a:solidFill>
                  <a:srgbClr val="5230E1"/>
                </a:solidFill>
                <a:latin typeface="Helvetica Neue Light"/>
                <a:ea typeface="Helvetica Neue Light"/>
                <a:cs typeface="Helvetica Neue Light"/>
                <a:sym typeface="Helvetica Neue Light"/>
              </a:rPr>
              <a:t>,</a:t>
            </a:r>
            <a:r>
              <a:rPr>
                <a:latin typeface="Helvetica Neue Light"/>
                <a:ea typeface="Helvetica Neue Light"/>
                <a:cs typeface="Helvetica Neue Light"/>
                <a:sym typeface="Helvetica Neue Light"/>
              </a:rPr>
              <a:t> name</a:t>
            </a:r>
            <a:r>
              <a:rPr>
                <a:solidFill>
                  <a:srgbClr val="5230E1"/>
                </a:solidFill>
                <a:latin typeface="Helvetica Neue Light"/>
                <a:ea typeface="Helvetica Neue Light"/>
                <a:cs typeface="Helvetica Neue Light"/>
                <a:sym typeface="Helvetica Neue Light"/>
              </a:rPr>
              <a:t>=</a:t>
            </a:r>
            <a:r>
              <a:rPr>
                <a:solidFill>
                  <a:srgbClr val="34BC26"/>
                </a:solidFill>
                <a:latin typeface="Helvetica Neue Light"/>
                <a:ea typeface="Helvetica Neue Light"/>
                <a:cs typeface="Helvetica Neue Light"/>
                <a:sym typeface="Helvetica Neue Light"/>
              </a:rPr>
              <a:t>None)</a:t>
            </a:r>
            <a:r>
              <a:t>- is the workhorse. You use it to build a model layer by layer. Returns the object that we will use to build the </a:t>
            </a:r>
            <a:r>
              <a:rPr>
                <a:latin typeface="Helvetica Neue Light"/>
                <a:ea typeface="Helvetica Neue Light"/>
                <a:cs typeface="Helvetica Neue Light"/>
                <a:sym typeface="Helvetica Neue Light"/>
              </a:rPr>
              <a:t>model</a:t>
            </a:r>
          </a:p>
          <a:p>
            <a:pPr>
              <a:spcBef>
                <a:spcPts val="1400"/>
              </a:spcBef>
            </a:pPr>
            <a:r>
              <a:rPr>
                <a:solidFill>
                  <a:schemeClr val="accent1">
                    <a:satOff val="-3355"/>
                    <a:lumOff val="26614"/>
                  </a:schemeClr>
                </a:solidFill>
                <a:latin typeface="Helvetica Neue Light"/>
                <a:ea typeface="Helvetica Neue Light"/>
                <a:cs typeface="Helvetica Neue Light"/>
                <a:sym typeface="Helvetica Neue Light"/>
              </a:rPr>
              <a:t>keras.layers</a:t>
            </a:r>
            <a:endParaRPr>
              <a:solidFill>
                <a:schemeClr val="accent1">
                  <a:satOff val="-3355"/>
                  <a:lumOff val="26614"/>
                </a:schemeClr>
              </a:solidFill>
              <a:latin typeface="Helvetica Neue Light"/>
              <a:ea typeface="Helvetica Neue Light"/>
              <a:cs typeface="Helvetica Neue Light"/>
              <a:sym typeface="Helvetica Neue Light"/>
            </a:endParaRP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Dense</a:t>
            </a:r>
            <a:r>
              <a:rPr>
                <a:solidFill>
                  <a:srgbClr val="000000"/>
                </a:solidFill>
              </a:rPr>
              <a:t>(units</a:t>
            </a:r>
            <a:r>
              <a:rPr>
                <a:solidFill>
                  <a:srgbClr val="5230E1"/>
                </a:solidFill>
              </a:rPr>
              <a:t>,</a:t>
            </a:r>
            <a:r>
              <a:t> </a:t>
            </a:r>
            <a:r>
              <a:rPr>
                <a:solidFill>
                  <a:srgbClr val="000000"/>
                </a:solidFill>
              </a:rPr>
              <a:t>activation</a:t>
            </a:r>
            <a:r>
              <a:rPr>
                <a:solidFill>
                  <a:srgbClr val="5230E1"/>
                </a:solidFill>
              </a:rPr>
              <a:t>=</a:t>
            </a:r>
            <a:r>
              <a:rPr>
                <a:solidFill>
                  <a:srgbClr val="34BC26"/>
                </a:solidFill>
              </a:rPr>
              <a:t>None</a:t>
            </a:r>
            <a:r>
              <a:rPr>
                <a:solidFill>
                  <a:srgbClr val="5230E1"/>
                </a:solidFill>
              </a:rPr>
              <a:t>,</a:t>
            </a:r>
            <a:r>
              <a:t> </a:t>
            </a:r>
            <a:r>
              <a:rPr>
                <a:solidFill>
                  <a:srgbClr val="000000"/>
                </a:solidFill>
              </a:rPr>
              <a:t>use_bias</a:t>
            </a:r>
            <a:r>
              <a:rPr>
                <a:solidFill>
                  <a:srgbClr val="5230E1"/>
                </a:solidFill>
              </a:rPr>
              <a:t>=</a:t>
            </a:r>
            <a:r>
              <a:rPr>
                <a:solidFill>
                  <a:srgbClr val="34BC26"/>
                </a:solidFill>
              </a:rPr>
              <a:t>True</a:t>
            </a:r>
            <a:r>
              <a:rPr>
                <a:solidFill>
                  <a:srgbClr val="000000"/>
                </a:solidFill>
              </a:rPr>
              <a:t>) </a:t>
            </a:r>
            <a:r>
              <a:rPr>
                <a:solidFill>
                  <a:srgbClr val="000000"/>
                </a:solidFill>
                <a:latin typeface="+mj-lt"/>
                <a:ea typeface="+mj-ea"/>
                <a:cs typeface="+mj-cs"/>
                <a:sym typeface="Helvetica Neue UltraLight"/>
              </a:rPr>
              <a:t>- </a:t>
            </a:r>
            <a:r>
              <a:rPr>
                <a:solidFill>
                  <a:srgbClr val="34BC26"/>
                </a:solidFill>
              </a:rPr>
              <a:t>None</a:t>
            </a:r>
            <a:r>
              <a:rPr>
                <a:solidFill>
                  <a:srgbClr val="000000"/>
                </a:solidFill>
                <a:latin typeface="+mj-lt"/>
                <a:ea typeface="+mj-ea"/>
                <a:cs typeface="+mj-cs"/>
                <a:sym typeface="Helvetica Neue UltraLight"/>
              </a:rPr>
              <a:t> means linear activation. Other options are, </a:t>
            </a:r>
            <a:r>
              <a:rPr>
                <a:solidFill>
                  <a:schemeClr val="accent5"/>
                </a:solidFill>
              </a:rPr>
              <a:t>’tanh’</a:t>
            </a:r>
            <a:r>
              <a:rPr>
                <a:solidFill>
                  <a:srgbClr val="000000"/>
                </a:solidFill>
                <a:latin typeface="+mj-lt"/>
                <a:ea typeface="+mj-ea"/>
                <a:cs typeface="+mj-cs"/>
                <a:sym typeface="Helvetica Neue UltraLight"/>
              </a:rPr>
              <a:t>, </a:t>
            </a:r>
            <a:r>
              <a:rPr>
                <a:solidFill>
                  <a:schemeClr val="accent5"/>
                </a:solidFill>
              </a:rPr>
              <a:t>’sigmoid’, ’softmax’</a:t>
            </a:r>
            <a:r>
              <a:rPr>
                <a:solidFill>
                  <a:srgbClr val="000000"/>
                </a:solidFill>
                <a:latin typeface="+mj-lt"/>
                <a:ea typeface="+mj-ea"/>
                <a:cs typeface="+mj-cs"/>
                <a:sym typeface="Helvetica Neue UltraLight"/>
              </a:rPr>
              <a:t>, </a:t>
            </a:r>
            <a:r>
              <a:rPr>
                <a:solidFill>
                  <a:schemeClr val="accent5"/>
                </a:solidFill>
              </a:rPr>
              <a:t>’relu’</a:t>
            </a:r>
            <a:r>
              <a:rPr>
                <a:solidFill>
                  <a:srgbClr val="000000"/>
                </a:solidFill>
                <a:latin typeface="+mj-lt"/>
                <a:ea typeface="+mj-ea"/>
                <a:cs typeface="+mj-cs"/>
                <a:sym typeface="Helvetica Neue UltraLight"/>
              </a:rPr>
              <a:t>, etc.</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Dropout</a:t>
            </a:r>
            <a:r>
              <a:rPr>
                <a:solidFill>
                  <a:srgbClr val="000000"/>
                </a:solidFill>
              </a:rPr>
              <a:t>(rate</a:t>
            </a:r>
            <a:r>
              <a:rPr>
                <a:solidFill>
                  <a:srgbClr val="5230E1"/>
                </a:solidFill>
              </a:rPr>
              <a:t>,</a:t>
            </a:r>
            <a:r>
              <a:t> </a:t>
            </a:r>
            <a:r>
              <a:rPr>
                <a:solidFill>
                  <a:srgbClr val="000000"/>
                </a:solidFill>
              </a:rPr>
              <a:t>seed</a:t>
            </a:r>
            <a:r>
              <a:rPr>
                <a:solidFill>
                  <a:srgbClr val="5230E1"/>
                </a:solidFill>
              </a:rPr>
              <a:t>=</a:t>
            </a:r>
            <a:r>
              <a:rPr>
                <a:solidFill>
                  <a:srgbClr val="34BC26"/>
                </a:solidFill>
              </a:rPr>
              <a:t>None</a:t>
            </a:r>
            <a:r>
              <a:rPr>
                <a:solidFill>
                  <a:srgbClr val="000000"/>
                </a:solidFill>
              </a:rPr>
              <a:t>)</a:t>
            </a:r>
            <a:r>
              <a:t> </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Activation</a:t>
            </a:r>
            <a:r>
              <a:rPr>
                <a:solidFill>
                  <a:srgbClr val="000000"/>
                </a:solidFill>
              </a:rPr>
              <a:t>(activation)</a:t>
            </a:r>
            <a:r>
              <a:t> </a:t>
            </a:r>
            <a:r>
              <a:rPr>
                <a:solidFill>
                  <a:srgbClr val="000000"/>
                </a:solidFill>
                <a:latin typeface="+mj-lt"/>
                <a:ea typeface="+mj-ea"/>
                <a:cs typeface="+mj-cs"/>
                <a:sym typeface="Helvetica Neue UltraLight"/>
              </a:rPr>
              <a:t>- Same as the activation option to </a:t>
            </a:r>
            <a:r>
              <a:t>Dense</a:t>
            </a:r>
            <a:r>
              <a:rPr>
                <a:solidFill>
                  <a:srgbClr val="000000"/>
                </a:solidFill>
                <a:latin typeface="+mj-lt"/>
                <a:ea typeface="+mj-ea"/>
                <a:cs typeface="+mj-cs"/>
                <a:sym typeface="Helvetica Neue UltraLight"/>
              </a:rPr>
              <a:t>, can also be used to pass </a:t>
            </a:r>
            <a:r>
              <a:rPr>
                <a:solidFill>
                  <a:schemeClr val="accent1">
                    <a:satOff val="-3355"/>
                    <a:lumOff val="26614"/>
                  </a:schemeClr>
                </a:solidFill>
              </a:rPr>
              <a:t>TensorFlow</a:t>
            </a:r>
            <a:r>
              <a:rPr>
                <a:solidFill>
                  <a:srgbClr val="000000"/>
                </a:solidFill>
                <a:latin typeface="+mj-lt"/>
                <a:ea typeface="+mj-ea"/>
                <a:cs typeface="+mj-cs"/>
                <a:sym typeface="Helvetica Neue UltraLight"/>
              </a:rPr>
              <a:t> or </a:t>
            </a:r>
            <a:r>
              <a:rPr>
                <a:solidFill>
                  <a:schemeClr val="accent1">
                    <a:satOff val="-3355"/>
                    <a:lumOff val="26614"/>
                  </a:schemeClr>
                </a:solidFill>
              </a:rPr>
              <a:t>Theano</a:t>
            </a:r>
            <a:r>
              <a:rPr>
                <a:solidFill>
                  <a:srgbClr val="000000"/>
                </a:solidFill>
                <a:latin typeface="+mj-lt"/>
                <a:ea typeface="+mj-ea"/>
                <a:cs typeface="+mj-cs"/>
                <a:sym typeface="Helvetica Neue UltraLight"/>
              </a:rPr>
              <a:t> operations directly.</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SimpleRNN</a:t>
            </a:r>
            <a:r>
              <a:rPr>
                <a:solidFill>
                  <a:srgbClr val="000000"/>
                </a:solidFill>
              </a:rPr>
              <a:t>(units</a:t>
            </a:r>
            <a:r>
              <a:rPr>
                <a:solidFill>
                  <a:srgbClr val="5230E1"/>
                </a:solidFill>
              </a:rPr>
              <a:t>,</a:t>
            </a:r>
            <a:r>
              <a:t> </a:t>
            </a:r>
            <a:r>
              <a:rPr>
                <a:solidFill>
                  <a:schemeClr val="accent4">
                    <a:hueOff val="384618"/>
                    <a:satOff val="3869"/>
                    <a:lumOff val="5802"/>
                  </a:schemeClr>
                </a:solidFill>
              </a:rPr>
              <a:t>input_shape</a:t>
            </a:r>
            <a:r>
              <a:rPr>
                <a:solidFill>
                  <a:srgbClr val="000000"/>
                </a:solidFill>
              </a:rP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a:t>
            </a:r>
            <a:r>
              <a:rPr>
                <a:solidFill>
                  <a:srgbClr val="000000"/>
                </a:solidFill>
              </a:rPr>
              <a:t>use_bias</a:t>
            </a:r>
            <a:r>
              <a:rPr>
                <a:solidFill>
                  <a:srgbClr val="5230E1"/>
                </a:solidFill>
              </a:rPr>
              <a:t>=</a:t>
            </a:r>
            <a:r>
              <a:rPr>
                <a:solidFill>
                  <a:srgbClr val="34BC26"/>
                </a:solidFill>
              </a:rPr>
              <a:t>True, </a:t>
            </a:r>
            <a:r>
              <a:rPr>
                <a:solidFill>
                  <a:srgbClr val="000000"/>
                </a:solidFill>
              </a:rPr>
              <a:t>dropout</a:t>
            </a:r>
            <a:r>
              <a:rPr>
                <a:solidFill>
                  <a:srgbClr val="5230E1"/>
                </a:solidFill>
              </a:rPr>
              <a:t>=</a:t>
            </a:r>
            <a:r>
              <a:rPr>
                <a:solidFill>
                  <a:schemeClr val="accent2">
                    <a:hueOff val="-2473792"/>
                    <a:satOff val="-50209"/>
                    <a:lumOff val="23543"/>
                  </a:schemeClr>
                </a:solidFill>
              </a:rPr>
              <a:t>0.0</a:t>
            </a:r>
            <a:r>
              <a:rPr>
                <a:solidFill>
                  <a:srgbClr val="5230E1"/>
                </a:solidFill>
              </a:rPr>
              <a:t>, </a:t>
            </a:r>
            <a:r>
              <a:rPr>
                <a:solidFill>
                  <a:srgbClr val="000000"/>
                </a:solidFill>
              </a:rPr>
              <a:t>return_sequences</a:t>
            </a:r>
            <a:r>
              <a:rPr>
                <a:solidFill>
                  <a:srgbClr val="5230E1"/>
                </a:solidFill>
              </a:rPr>
              <a:t>=</a:t>
            </a:r>
            <a:r>
              <a:rPr>
                <a:solidFill>
                  <a:srgbClr val="34BC26"/>
                </a:solidFill>
              </a:rPr>
              <a:t>False</a:t>
            </a:r>
            <a:r>
              <a:rPr>
                <a:solidFill>
                  <a:srgbClr val="000000"/>
                </a:solidFill>
              </a:rPr>
              <a:t>)</a:t>
            </a:r>
            <a:endParaRPr>
              <a:solidFill>
                <a:srgbClr val="000000"/>
              </a:solidFill>
            </a:endParaRPr>
          </a:p>
          <a:p>
            <a:pPr lvl="1">
              <a:spcBef>
                <a:spcPts val="1400"/>
              </a:spcBef>
              <a:defRPr>
                <a:latin typeface="Helvetica Neue Light"/>
                <a:ea typeface="Helvetica Neue Light"/>
                <a:cs typeface="Helvetica Neue Light"/>
                <a:sym typeface="Helvetica Neue Light"/>
              </a:defRPr>
            </a:pPr>
            <a:r>
              <a:rPr>
                <a:solidFill>
                  <a:schemeClr val="accent6">
                    <a:satOff val="24555"/>
                    <a:lumOff val="22232"/>
                  </a:schemeClr>
                </a:solidFill>
              </a:rPr>
              <a:t>GRU</a:t>
            </a:r>
            <a:r>
              <a:t>(units</a:t>
            </a:r>
            <a:r>
              <a:rPr>
                <a:solidFill>
                  <a:srgbClr val="5230E1"/>
                </a:solidFill>
              </a:rPr>
              <a:t>,</a:t>
            </a:r>
            <a:r>
              <a:t> </a:t>
            </a:r>
            <a:r>
              <a:rPr>
                <a:solidFill>
                  <a:schemeClr val="accent4">
                    <a:hueOff val="384618"/>
                    <a:satOff val="3869"/>
                    <a:lumOff val="5802"/>
                  </a:schemeClr>
                </a:solidFill>
              </a:rPr>
              <a:t>input_shape</a:t>
            </a:r>
            <a: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use_bias</a:t>
            </a:r>
            <a:r>
              <a:rPr>
                <a:solidFill>
                  <a:srgbClr val="5230E1"/>
                </a:solidFill>
              </a:rPr>
              <a:t>=</a:t>
            </a:r>
            <a:r>
              <a:rPr>
                <a:solidFill>
                  <a:srgbClr val="34BC26"/>
                </a:solidFill>
              </a:rPr>
              <a:t>True, </a:t>
            </a:r>
            <a:r>
              <a:t>dropout</a:t>
            </a:r>
            <a:r>
              <a:rPr>
                <a:solidFill>
                  <a:srgbClr val="5230E1"/>
                </a:solidFill>
              </a:rPr>
              <a:t>=</a:t>
            </a:r>
            <a:r>
              <a:rPr>
                <a:solidFill>
                  <a:schemeClr val="accent2">
                    <a:hueOff val="-2473792"/>
                    <a:satOff val="-50209"/>
                    <a:lumOff val="23543"/>
                  </a:schemeClr>
                </a:solidFill>
              </a:rPr>
              <a:t>0.0</a:t>
            </a:r>
            <a:r>
              <a:rPr>
                <a:solidFill>
                  <a:srgbClr val="5230E1"/>
                </a:solidFill>
              </a:rPr>
              <a:t>, </a:t>
            </a:r>
            <a:r>
              <a:t>return_sequences</a:t>
            </a:r>
            <a:r>
              <a:rPr>
                <a:solidFill>
                  <a:srgbClr val="5230E1"/>
                </a:solidFill>
              </a:rPr>
              <a:t>=</a:t>
            </a:r>
            <a:r>
              <a:rPr>
                <a:solidFill>
                  <a:srgbClr val="34BC26"/>
                </a:solidFill>
              </a:rPr>
              <a:t>False</a:t>
            </a:r>
            <a:r>
              <a:t>)</a:t>
            </a:r>
          </a:p>
          <a:p>
            <a:pPr lvl="1">
              <a:spcBef>
                <a:spcPts val="1400"/>
              </a:spcBef>
              <a:defRPr>
                <a:latin typeface="Helvetica Neue Light"/>
                <a:ea typeface="Helvetica Neue Light"/>
                <a:cs typeface="Helvetica Neue Light"/>
                <a:sym typeface="Helvetica Neue Light"/>
              </a:defRPr>
            </a:pPr>
            <a:r>
              <a:rPr>
                <a:solidFill>
                  <a:schemeClr val="accent6">
                    <a:satOff val="24555"/>
                    <a:lumOff val="22232"/>
                  </a:schemeClr>
                </a:solidFill>
              </a:rPr>
              <a:t>LSTM</a:t>
            </a:r>
            <a:r>
              <a:t>(units</a:t>
            </a:r>
            <a:r>
              <a:rPr>
                <a:solidFill>
                  <a:srgbClr val="5230E1"/>
                </a:solidFill>
              </a:rPr>
              <a:t>,</a:t>
            </a:r>
            <a:r>
              <a:t> </a:t>
            </a:r>
            <a:r>
              <a:rPr>
                <a:solidFill>
                  <a:schemeClr val="accent4">
                    <a:hueOff val="384618"/>
                    <a:satOff val="3869"/>
                    <a:lumOff val="5802"/>
                  </a:schemeClr>
                </a:solidFill>
              </a:rPr>
              <a:t>input_shape</a:t>
            </a:r>
            <a: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use_bias</a:t>
            </a:r>
            <a:r>
              <a:rPr>
                <a:solidFill>
                  <a:srgbClr val="5230E1"/>
                </a:solidFill>
              </a:rPr>
              <a:t>=</a:t>
            </a:r>
            <a:r>
              <a:rPr>
                <a:solidFill>
                  <a:srgbClr val="34BC26"/>
                </a:solidFill>
              </a:rPr>
              <a:t>True, </a:t>
            </a:r>
            <a:r>
              <a:t>dropout</a:t>
            </a:r>
            <a:r>
              <a:rPr>
                <a:solidFill>
                  <a:srgbClr val="5230E1"/>
                </a:solidFill>
              </a:rPr>
              <a:t>=</a:t>
            </a:r>
            <a:r>
              <a:rPr>
                <a:solidFill>
                  <a:schemeClr val="accent2">
                    <a:hueOff val="-2473792"/>
                    <a:satOff val="-50209"/>
                    <a:lumOff val="23543"/>
                  </a:schemeClr>
                </a:solidFill>
              </a:rPr>
              <a:t>0.0</a:t>
            </a:r>
            <a:r>
              <a:rPr>
                <a:solidFill>
                  <a:srgbClr val="5230E1"/>
                </a:solidFill>
              </a:rPr>
              <a:t>, </a:t>
            </a:r>
            <a:r>
              <a:t>return_sequences</a:t>
            </a:r>
            <a:r>
              <a:rPr>
                <a:solidFill>
                  <a:srgbClr val="5230E1"/>
                </a:solidFill>
              </a:rPr>
              <a:t>=</a:t>
            </a:r>
            <a:r>
              <a:rPr>
                <a:solidFill>
                  <a:srgbClr val="34BC26"/>
                </a:solidFill>
              </a:rPr>
              <a:t>False</a:t>
            </a:r>
            <a:r>
              <a:t>)</a:t>
            </a:r>
          </a:p>
        </p:txBody>
      </p:sp>
      <p:sp>
        <p:nvSpPr>
          <p:cNvPr id="2127"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u="sng">
                <a:solidFill>
                  <a:schemeClr val="accent6">
                    <a:satOff val="24555"/>
                    <a:lumOff val="22232"/>
                  </a:schemeClr>
                </a:solidFill>
                <a:latin typeface="Helvetica Neue Light"/>
                <a:ea typeface="Helvetica Neue Light"/>
                <a:cs typeface="Helvetica Neue Light"/>
                <a:sym typeface="Helvetica Neue Light"/>
                <a:hlinkClick r:id="rId2" invalidUrl="" action="" tgtFrame="" tooltip="" history="1" highlightClick="0" endSnd="0"/>
              </a:defRPr>
            </a:lvl1pPr>
          </a:lstStyle>
          <a:p>
            <a:pPr>
              <a:defRPr u="none"/>
            </a:pPr>
            <a:r>
              <a:rPr u="sng">
                <a:hlinkClick r:id="rId2" invalidUrl="" action="" tgtFrame="" tooltip="" history="1" highlightClick="0" endSnd="0"/>
              </a:rP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26">
                                            <p:bg/>
                                          </p:spTgt>
                                        </p:tgtEl>
                                        <p:attrNameLst>
                                          <p:attrName>style.visibility</p:attrName>
                                        </p:attrNameLst>
                                      </p:cBhvr>
                                      <p:to>
                                        <p:strVal val="visible"/>
                                      </p:to>
                                    </p:set>
                                    <p:animEffect filter="dissolve" transition="in">
                                      <p:cBhvr>
                                        <p:cTn id="7" dur="1000"/>
                                        <p:tgtEl>
                                          <p:spTgt spid="212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26">
                                            <p:txEl>
                                              <p:pRg st="0" end="0"/>
                                            </p:txEl>
                                          </p:spTgt>
                                        </p:tgtEl>
                                        <p:attrNameLst>
                                          <p:attrName>style.visibility</p:attrName>
                                        </p:attrNameLst>
                                      </p:cBhvr>
                                      <p:to>
                                        <p:strVal val="visible"/>
                                      </p:to>
                                    </p:set>
                                    <p:animEffect filter="dissolve" transition="in">
                                      <p:cBhvr>
                                        <p:cTn id="10" dur="1000"/>
                                        <p:tgtEl>
                                          <p:spTgt spid="212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26">
                                            <p:txEl>
                                              <p:pRg st="1" end="1"/>
                                            </p:txEl>
                                          </p:spTgt>
                                        </p:tgtEl>
                                        <p:attrNameLst>
                                          <p:attrName>style.visibility</p:attrName>
                                        </p:attrNameLst>
                                      </p:cBhvr>
                                      <p:to>
                                        <p:strVal val="visible"/>
                                      </p:to>
                                    </p:set>
                                    <p:animEffect filter="dissolve" transition="in">
                                      <p:cBhvr>
                                        <p:cTn id="15" dur="1000"/>
                                        <p:tgtEl>
                                          <p:spTgt spid="212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26">
                                            <p:txEl>
                                              <p:pRg st="2" end="2"/>
                                            </p:txEl>
                                          </p:spTgt>
                                        </p:tgtEl>
                                        <p:attrNameLst>
                                          <p:attrName>style.visibility</p:attrName>
                                        </p:attrNameLst>
                                      </p:cBhvr>
                                      <p:to>
                                        <p:strVal val="visible"/>
                                      </p:to>
                                    </p:set>
                                    <p:animEffect filter="dissolve" transition="in">
                                      <p:cBhvr>
                                        <p:cTn id="20" dur="1000"/>
                                        <p:tgtEl>
                                          <p:spTgt spid="212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26">
                                            <p:txEl>
                                              <p:pRg st="3" end="3"/>
                                            </p:txEl>
                                          </p:spTgt>
                                        </p:tgtEl>
                                        <p:attrNameLst>
                                          <p:attrName>style.visibility</p:attrName>
                                        </p:attrNameLst>
                                      </p:cBhvr>
                                      <p:to>
                                        <p:strVal val="visible"/>
                                      </p:to>
                                    </p:set>
                                    <p:animEffect filter="dissolve" transition="in">
                                      <p:cBhvr>
                                        <p:cTn id="25" dur="1000"/>
                                        <p:tgtEl>
                                          <p:spTgt spid="212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26">
                                            <p:txEl>
                                              <p:pRg st="4" end="4"/>
                                            </p:txEl>
                                          </p:spTgt>
                                        </p:tgtEl>
                                        <p:attrNameLst>
                                          <p:attrName>style.visibility</p:attrName>
                                        </p:attrNameLst>
                                      </p:cBhvr>
                                      <p:to>
                                        <p:strVal val="visible"/>
                                      </p:to>
                                    </p:set>
                                    <p:animEffect filter="dissolve" transition="in">
                                      <p:cBhvr>
                                        <p:cTn id="30" dur="1000"/>
                                        <p:tgtEl>
                                          <p:spTgt spid="212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126">
                                            <p:txEl>
                                              <p:pRg st="5" end="5"/>
                                            </p:txEl>
                                          </p:spTgt>
                                        </p:tgtEl>
                                        <p:attrNameLst>
                                          <p:attrName>style.visibility</p:attrName>
                                        </p:attrNameLst>
                                      </p:cBhvr>
                                      <p:to>
                                        <p:strVal val="visible"/>
                                      </p:to>
                                    </p:set>
                                    <p:animEffect filter="dissolve" transition="in">
                                      <p:cBhvr>
                                        <p:cTn id="35" dur="1000"/>
                                        <p:tgtEl>
                                          <p:spTgt spid="212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126">
                                            <p:txEl>
                                              <p:pRg st="6" end="6"/>
                                            </p:txEl>
                                          </p:spTgt>
                                        </p:tgtEl>
                                        <p:attrNameLst>
                                          <p:attrName>style.visibility</p:attrName>
                                        </p:attrNameLst>
                                      </p:cBhvr>
                                      <p:to>
                                        <p:strVal val="visible"/>
                                      </p:to>
                                    </p:set>
                                    <p:animEffect filter="dissolve" transition="in">
                                      <p:cBhvr>
                                        <p:cTn id="40" dur="1000"/>
                                        <p:tgtEl>
                                          <p:spTgt spid="212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2126">
                                            <p:txEl>
                                              <p:pRg st="7" end="7"/>
                                            </p:txEl>
                                          </p:spTgt>
                                        </p:tgtEl>
                                        <p:attrNameLst>
                                          <p:attrName>style.visibility</p:attrName>
                                        </p:attrNameLst>
                                      </p:cBhvr>
                                      <p:to>
                                        <p:strVal val="visible"/>
                                      </p:to>
                                    </p:set>
                                    <p:animEffect filter="dissolve" transition="in">
                                      <p:cBhvr>
                                        <p:cTn id="45" dur="1000"/>
                                        <p:tgtEl>
                                          <p:spTgt spid="2126">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26" grpId="1"/>
    </p:bldLst>
  </p:timing>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9" name="Keras"/>
          <p:cNvSpPr txBox="1"/>
          <p:nvPr>
            <p:ph type="title"/>
          </p:nvPr>
        </p:nvSpPr>
        <p:spPr>
          <a:prstGeom prst="rect">
            <a:avLst/>
          </a:prstGeom>
        </p:spPr>
        <p:txBody>
          <a:bodyPr/>
          <a:lstStyle/>
          <a:p>
            <a:pPr/>
            <a:r>
              <a:t>Keras</a:t>
            </a:r>
          </a:p>
        </p:txBody>
      </p:sp>
      <p:sp>
        <p:nvSpPr>
          <p:cNvPr id="2130" name="model = Sequential()…"/>
          <p:cNvSpPr txBox="1"/>
          <p:nvPr>
            <p:ph type="body" idx="1"/>
          </p:nvPr>
        </p:nvSpPr>
        <p:spPr>
          <a:xfrm>
            <a:off x="733425" y="2235200"/>
            <a:ext cx="11537951" cy="6640166"/>
          </a:xfrm>
          <a:prstGeom prst="rect">
            <a:avLst/>
          </a:prstGeom>
        </p:spPr>
        <p:txBody>
          <a:bodyPr/>
          <a:lstStyle/>
          <a:p>
            <a:pPr>
              <a:spcBef>
                <a:spcPts val="3100"/>
              </a:spcBef>
              <a:defRPr>
                <a:latin typeface="Helvetica Neue Light"/>
                <a:ea typeface="Helvetica Neue Light"/>
                <a:cs typeface="Helvetica Neue Light"/>
                <a:sym typeface="Helvetica Neue Light"/>
              </a:defRPr>
            </a:pPr>
            <a:r>
              <a:t>model = </a:t>
            </a:r>
            <a:r>
              <a:rPr>
                <a:solidFill>
                  <a:schemeClr val="accent6">
                    <a:satOff val="24555"/>
                    <a:lumOff val="22232"/>
                  </a:schemeClr>
                </a:solidFill>
              </a:rPr>
              <a:t>Sequential()</a:t>
            </a:r>
            <a:endParaRPr>
              <a:solidFill>
                <a:schemeClr val="accent6">
                  <a:satOff val="24555"/>
                  <a:lumOff val="22232"/>
                </a:schemeClr>
              </a:solidFill>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add(</a:t>
            </a:r>
            <a:r>
              <a:t>layer</a:t>
            </a:r>
            <a:r>
              <a:rPr>
                <a:solidFill>
                  <a:schemeClr val="accent5"/>
                </a:solidFill>
              </a:rPr>
              <a:t>) </a:t>
            </a:r>
            <a:r>
              <a:rPr>
                <a:latin typeface="+mj-lt"/>
                <a:ea typeface="+mj-ea"/>
                <a:cs typeface="+mj-cs"/>
                <a:sym typeface="Helvetica Neue UltraLight"/>
              </a:rPr>
              <a:t>- Add a layer to the top of the model</a:t>
            </a:r>
            <a:endParaRPr>
              <a:solidFill>
                <a:schemeClr val="accent6">
                  <a:satOff val="24555"/>
                  <a:lumOff val="22232"/>
                </a:schemeClr>
              </a:solidFill>
              <a:latin typeface="+mj-lt"/>
              <a:ea typeface="+mj-ea"/>
              <a:cs typeface="+mj-cs"/>
              <a:sym typeface="Helvetica Neue UltraLight"/>
            </a:endParaRPr>
          </a:p>
          <a:p>
            <a:pPr>
              <a:spcBef>
                <a:spcPts val="3100"/>
              </a:spcBef>
              <a:defRPr>
                <a:latin typeface="Helvetica Neue Light"/>
                <a:ea typeface="Helvetica Neue Light"/>
                <a:cs typeface="Helvetica Neue Light"/>
                <a:sym typeface="Helvetica Neue Light"/>
              </a:defRPr>
            </a:pPr>
            <a:r>
              <a:t>model</a:t>
            </a:r>
            <a:r>
              <a:rPr>
                <a:solidFill>
                  <a:schemeClr val="accent6">
                    <a:satOff val="24555"/>
                    <a:lumOff val="22232"/>
                  </a:schemeClr>
                </a:solidFill>
              </a:rPr>
              <a:t>.</a:t>
            </a:r>
            <a:r>
              <a:rPr>
                <a:solidFill>
                  <a:schemeClr val="accent5"/>
                </a:solidFill>
              </a:rPr>
              <a:t>compile(</a:t>
            </a:r>
            <a:r>
              <a:t>optimizer</a:t>
            </a:r>
            <a:r>
              <a:rPr>
                <a:solidFill>
                  <a:srgbClr val="5230E1"/>
                </a:solidFill>
              </a:rPr>
              <a:t>,</a:t>
            </a:r>
            <a:r>
              <a:t> loss</a:t>
            </a:r>
            <a:r>
              <a:rPr>
                <a:solidFill>
                  <a:schemeClr val="accent5"/>
                </a:solidFill>
              </a:rPr>
              <a:t>) </a:t>
            </a:r>
            <a:r>
              <a:rPr>
                <a:latin typeface="+mj-lt"/>
                <a:ea typeface="+mj-ea"/>
                <a:cs typeface="+mj-cs"/>
                <a:sym typeface="Helvetica Neue UltraLight"/>
              </a:rPr>
              <a:t>- We have to compile the model before we can use it</a:t>
            </a:r>
            <a:endParaRPr>
              <a:latin typeface="+mj-lt"/>
              <a:ea typeface="+mj-ea"/>
              <a:cs typeface="+mj-cs"/>
              <a:sym typeface="Helvetica Neue UltraLight"/>
            </a:endParaRPr>
          </a:p>
          <a:p>
            <a:pPr lvl="2">
              <a:spcBef>
                <a:spcPts val="3100"/>
              </a:spcBef>
              <a:defRPr>
                <a:latin typeface="Helvetica Neue Light"/>
                <a:ea typeface="Helvetica Neue Light"/>
                <a:cs typeface="Helvetica Neue Light"/>
                <a:sym typeface="Helvetica Neue Light"/>
              </a:defRPr>
            </a:pPr>
            <a:r>
              <a:t>optimizer</a:t>
            </a:r>
            <a:r>
              <a:rPr>
                <a:latin typeface="+mj-lt"/>
                <a:ea typeface="+mj-ea"/>
                <a:cs typeface="+mj-cs"/>
                <a:sym typeface="Helvetica Neue UltraLight"/>
              </a:rPr>
              <a:t> - </a:t>
            </a:r>
            <a:r>
              <a:rPr>
                <a:solidFill>
                  <a:schemeClr val="accent5"/>
                </a:solidFill>
              </a:rPr>
              <a:t>‘adam’</a:t>
            </a:r>
            <a:r>
              <a:rPr>
                <a:latin typeface="+mj-lt"/>
                <a:ea typeface="+mj-ea"/>
                <a:cs typeface="+mj-cs"/>
                <a:sym typeface="Helvetica Neue UltraLight"/>
              </a:rPr>
              <a:t>, </a:t>
            </a:r>
            <a:r>
              <a:rPr>
                <a:solidFill>
                  <a:schemeClr val="accent5"/>
                </a:solidFill>
              </a:rPr>
              <a:t>‘sgd’</a:t>
            </a:r>
            <a:r>
              <a:rPr>
                <a:latin typeface="+mj-lt"/>
                <a:ea typeface="+mj-ea"/>
                <a:cs typeface="+mj-cs"/>
                <a:sym typeface="Helvetica Neue UltraLight"/>
              </a:rPr>
              <a:t>, </a:t>
            </a:r>
            <a:r>
              <a:rPr>
                <a:solidFill>
                  <a:schemeClr val="accent5"/>
                </a:solidFill>
              </a:rPr>
              <a:t>‘rmsprop’</a:t>
            </a:r>
            <a:r>
              <a:rPr>
                <a:latin typeface="+mj-lt"/>
                <a:ea typeface="+mj-ea"/>
                <a:cs typeface="+mj-cs"/>
                <a:sym typeface="Helvetica Neue UltraLight"/>
              </a:rPr>
              <a:t>, etc… </a:t>
            </a:r>
            <a:endParaRPr>
              <a:latin typeface="+mj-lt"/>
              <a:ea typeface="+mj-ea"/>
              <a:cs typeface="+mj-cs"/>
              <a:sym typeface="Helvetica Neue UltraLight"/>
            </a:endParaRPr>
          </a:p>
          <a:p>
            <a:pPr lvl="2">
              <a:spcBef>
                <a:spcPts val="3100"/>
              </a:spcBef>
              <a:defRPr>
                <a:latin typeface="Helvetica Neue Light"/>
                <a:ea typeface="Helvetica Neue Light"/>
                <a:cs typeface="Helvetica Neue Light"/>
                <a:sym typeface="Helvetica Neue Light"/>
              </a:defRPr>
            </a:pPr>
            <a:r>
              <a:t>loss</a:t>
            </a:r>
            <a:r>
              <a:rPr>
                <a:latin typeface="+mj-lt"/>
                <a:ea typeface="+mj-ea"/>
                <a:cs typeface="+mj-cs"/>
                <a:sym typeface="Helvetica Neue UltraLight"/>
              </a:rPr>
              <a:t> - </a:t>
            </a:r>
            <a:r>
              <a:rPr>
                <a:solidFill>
                  <a:schemeClr val="accent5"/>
                </a:solidFill>
              </a:rPr>
              <a:t>‘mean_squared_error’</a:t>
            </a:r>
            <a:r>
              <a:rPr>
                <a:latin typeface="+mj-lt"/>
                <a:ea typeface="+mj-ea"/>
                <a:cs typeface="+mj-cs"/>
                <a:sym typeface="Helvetica Neue UltraLight"/>
              </a:rPr>
              <a:t>, </a:t>
            </a:r>
            <a:r>
              <a:rPr>
                <a:solidFill>
                  <a:schemeClr val="accent5"/>
                </a:solidFill>
              </a:rPr>
              <a:t>‘categorical_crossentropy’</a:t>
            </a:r>
            <a:r>
              <a:rPr>
                <a:latin typeface="+mj-lt"/>
                <a:ea typeface="+mj-ea"/>
                <a:cs typeface="+mj-cs"/>
                <a:sym typeface="Helvetica Neue UltraLight"/>
              </a:rPr>
              <a:t>, </a:t>
            </a:r>
            <a:r>
              <a:rPr>
                <a:solidFill>
                  <a:schemeClr val="accent5"/>
                </a:solidFill>
              </a:rPr>
              <a:t>‘kullback_leibler_divergence’</a:t>
            </a:r>
            <a:r>
              <a:rPr>
                <a:latin typeface="+mj-lt"/>
                <a:ea typeface="+mj-ea"/>
                <a:cs typeface="+mj-cs"/>
                <a:sym typeface="Helvetica Neue UltraLight"/>
              </a:rPr>
              <a:t>, etc… </a:t>
            </a:r>
          </a:p>
          <a:p>
            <a:pPr>
              <a:spcBef>
                <a:spcPts val="3100"/>
              </a:spcBef>
              <a:defRPr>
                <a:latin typeface="Helvetica Neue Light"/>
                <a:ea typeface="Helvetica Neue Light"/>
                <a:cs typeface="Helvetica Neue Light"/>
                <a:sym typeface="Helvetica Neue Light"/>
              </a:defRPr>
            </a:pPr>
            <a:r>
              <a:t>model.</a:t>
            </a:r>
            <a:r>
              <a:rPr>
                <a:solidFill>
                  <a:schemeClr val="accent5"/>
                </a:solidFill>
              </a:rPr>
              <a:t>fit(</a:t>
            </a:r>
            <a:r>
              <a:t>x</a:t>
            </a:r>
            <a:r>
              <a:rPr>
                <a:solidFill>
                  <a:srgbClr val="5230E1"/>
                </a:solidFill>
              </a:rPr>
              <a:t>=</a:t>
            </a:r>
            <a:r>
              <a:rPr>
                <a:solidFill>
                  <a:srgbClr val="34BC26"/>
                </a:solidFill>
              </a:rPr>
              <a:t>None</a:t>
            </a:r>
            <a:r>
              <a:rPr>
                <a:solidFill>
                  <a:srgbClr val="5230E1"/>
                </a:solidFill>
              </a:rPr>
              <a:t>,</a:t>
            </a:r>
            <a:r>
              <a:t> y</a:t>
            </a:r>
            <a:r>
              <a:rPr>
                <a:solidFill>
                  <a:srgbClr val="5230E1"/>
                </a:solidFill>
              </a:rPr>
              <a:t>=</a:t>
            </a:r>
            <a:r>
              <a:rPr>
                <a:solidFill>
                  <a:srgbClr val="34BC26"/>
                </a:solidFill>
              </a:rPr>
              <a:t>None</a:t>
            </a:r>
            <a:r>
              <a:rPr>
                <a:solidFill>
                  <a:srgbClr val="5230E1"/>
                </a:solidFill>
              </a:rPr>
              <a:t>,</a:t>
            </a:r>
            <a:r>
              <a:t> batch_size</a:t>
            </a:r>
            <a:r>
              <a:rPr>
                <a:solidFill>
                  <a:srgbClr val="5230E1"/>
                </a:solidFill>
              </a:rPr>
              <a:t>=</a:t>
            </a:r>
            <a:r>
              <a:rPr>
                <a:solidFill>
                  <a:srgbClr val="34BC26"/>
                </a:solidFill>
              </a:rPr>
              <a:t>None</a:t>
            </a:r>
            <a:r>
              <a:rPr>
                <a:solidFill>
                  <a:srgbClr val="5230E1"/>
                </a:solidFill>
              </a:rPr>
              <a:t>,</a:t>
            </a:r>
            <a:r>
              <a:t> epochs</a:t>
            </a:r>
            <a:r>
              <a:rPr>
                <a:solidFill>
                  <a:srgbClr val="5230E1"/>
                </a:solidFill>
              </a:rPr>
              <a:t>=</a:t>
            </a:r>
            <a:r>
              <a:rPr>
                <a:solidFill>
                  <a:schemeClr val="accent2">
                    <a:hueOff val="-2473792"/>
                    <a:satOff val="-50209"/>
                    <a:lumOff val="23543"/>
                  </a:schemeClr>
                </a:solidFill>
              </a:rPr>
              <a:t>1</a:t>
            </a:r>
            <a:r>
              <a:rPr>
                <a:solidFill>
                  <a:srgbClr val="5230E1"/>
                </a:solidFill>
              </a:rPr>
              <a:t>,</a:t>
            </a:r>
            <a:r>
              <a:t> verbose</a:t>
            </a:r>
            <a:r>
              <a:rPr>
                <a:solidFill>
                  <a:srgbClr val="5230E1"/>
                </a:solidFill>
              </a:rPr>
              <a:t>=</a:t>
            </a:r>
            <a:r>
              <a:rPr>
                <a:solidFill>
                  <a:schemeClr val="accent2">
                    <a:hueOff val="-2473792"/>
                    <a:satOff val="-50209"/>
                    <a:lumOff val="23543"/>
                  </a:schemeClr>
                </a:solidFill>
              </a:rPr>
              <a:t>1</a:t>
            </a:r>
            <a:r>
              <a:rPr>
                <a:solidFill>
                  <a:srgbClr val="5230E1"/>
                </a:solidFill>
              </a:rPr>
              <a:t>,</a:t>
            </a:r>
            <a:r>
              <a:t> validation_split</a:t>
            </a:r>
            <a:r>
              <a:rPr>
                <a:solidFill>
                  <a:srgbClr val="5230E1"/>
                </a:solidFill>
              </a:rPr>
              <a:t>=</a:t>
            </a:r>
            <a:r>
              <a:rPr>
                <a:solidFill>
                  <a:schemeClr val="accent2">
                    <a:hueOff val="-2473792"/>
                    <a:satOff val="-50209"/>
                    <a:lumOff val="23543"/>
                  </a:schemeClr>
                </a:solidFill>
              </a:rPr>
              <a:t>0.0</a:t>
            </a:r>
            <a:r>
              <a:rPr>
                <a:solidFill>
                  <a:srgbClr val="5230E1"/>
                </a:solidFill>
              </a:rPr>
              <a:t>,</a:t>
            </a:r>
            <a:r>
              <a:t> validation_data</a:t>
            </a:r>
            <a:r>
              <a:rPr>
                <a:solidFill>
                  <a:srgbClr val="5230E1"/>
                </a:solidFill>
              </a:rPr>
              <a:t>=</a:t>
            </a:r>
            <a:r>
              <a:rPr>
                <a:solidFill>
                  <a:srgbClr val="34BC26"/>
                </a:solidFill>
              </a:rPr>
              <a:t>None</a:t>
            </a:r>
            <a:r>
              <a:rPr>
                <a:solidFill>
                  <a:srgbClr val="5230E1"/>
                </a:solidFill>
              </a:rPr>
              <a:t>,</a:t>
            </a:r>
            <a:r>
              <a:t> shuffle</a:t>
            </a:r>
            <a:r>
              <a:rPr>
                <a:solidFill>
                  <a:srgbClr val="5230E1"/>
                </a:solidFill>
              </a:rPr>
              <a:t>=</a:t>
            </a:r>
            <a:r>
              <a:rPr>
                <a:solidFill>
                  <a:srgbClr val="34BC26"/>
                </a:solidFill>
              </a:rPr>
              <a:t>True</a:t>
            </a:r>
            <a:r>
              <a:rPr>
                <a:solidFill>
                  <a:schemeClr val="accent5"/>
                </a:solidFill>
              </a:rPr>
              <a:t>) </a:t>
            </a:r>
            <a:endParaRPr>
              <a:solidFill>
                <a:schemeClr val="accent5"/>
              </a:solidFill>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predict(</a:t>
            </a:r>
            <a:r>
              <a:t>x</a:t>
            </a:r>
            <a:r>
              <a:rPr>
                <a:solidFill>
                  <a:srgbClr val="5230E1"/>
                </a:solidFill>
              </a:rPr>
              <a:t>,</a:t>
            </a:r>
            <a:r>
              <a:t> batch_size</a:t>
            </a:r>
            <a:r>
              <a:rPr>
                <a:solidFill>
                  <a:srgbClr val="5230E1"/>
                </a:solidFill>
              </a:rPr>
              <a:t>=</a:t>
            </a:r>
            <a:r>
              <a:rPr>
                <a:solidFill>
                  <a:schemeClr val="accent2">
                    <a:hueOff val="-2473792"/>
                    <a:satOff val="-50209"/>
                    <a:lumOff val="23543"/>
                  </a:schemeClr>
                </a:solidFill>
              </a:rPr>
              <a:t>32</a:t>
            </a:r>
            <a:r>
              <a:rPr>
                <a:solidFill>
                  <a:srgbClr val="5230E1"/>
                </a:solidFill>
              </a:rPr>
              <a:t>,</a:t>
            </a:r>
            <a:r>
              <a:t> verbose</a:t>
            </a:r>
            <a:r>
              <a:rPr>
                <a:solidFill>
                  <a:srgbClr val="5230E1"/>
                </a:solidFill>
              </a:rPr>
              <a:t>=</a:t>
            </a:r>
            <a:r>
              <a:rPr>
                <a:solidFill>
                  <a:schemeClr val="accent2">
                    <a:hueOff val="-2473792"/>
                    <a:satOff val="-50209"/>
                    <a:lumOff val="23543"/>
                  </a:schemeClr>
                </a:solidFill>
              </a:rPr>
              <a:t>0</a:t>
            </a:r>
            <a:r>
              <a:rPr>
                <a:solidFill>
                  <a:schemeClr val="accent5"/>
                </a:solidFill>
              </a:rPr>
              <a:t>) </a:t>
            </a:r>
            <a:r>
              <a:rPr>
                <a:latin typeface="+mj-lt"/>
                <a:ea typeface="+mj-ea"/>
                <a:cs typeface="+mj-cs"/>
                <a:sym typeface="Helvetica Neue UltraLight"/>
              </a:rPr>
              <a:t>- fit/predict interface similar to sklearn.</a:t>
            </a:r>
            <a:endParaRPr>
              <a:solidFill>
                <a:schemeClr val="accent5"/>
              </a:solidFill>
              <a:latin typeface="+mj-lt"/>
              <a:ea typeface="+mj-ea"/>
              <a:cs typeface="+mj-cs"/>
              <a:sym typeface="Helvetica Neue UltraLight"/>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summary()</a:t>
            </a:r>
            <a:r>
              <a:rPr>
                <a:latin typeface="+mj-lt"/>
                <a:ea typeface="+mj-ea"/>
                <a:cs typeface="+mj-cs"/>
                <a:sym typeface="Helvetica Neue UltraLight"/>
              </a:rPr>
              <a:t> - Output a textual representation of the model</a:t>
            </a:r>
          </a:p>
        </p:txBody>
      </p:sp>
      <p:sp>
        <p:nvSpPr>
          <p:cNvPr id="2131"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u="sng">
                <a:solidFill>
                  <a:schemeClr val="accent6">
                    <a:satOff val="24555"/>
                    <a:lumOff val="22232"/>
                  </a:schemeClr>
                </a:solidFill>
                <a:latin typeface="Helvetica Neue Light"/>
                <a:ea typeface="Helvetica Neue Light"/>
                <a:cs typeface="Helvetica Neue Light"/>
                <a:sym typeface="Helvetica Neue Light"/>
                <a:hlinkClick r:id="rId2" invalidUrl="" action="" tgtFrame="" tooltip="" history="1" highlightClick="0" endSnd="0"/>
              </a:defRPr>
            </a:lvl1pPr>
          </a:lstStyle>
          <a:p>
            <a:pPr>
              <a:defRPr u="none"/>
            </a:pPr>
            <a:r>
              <a:rPr u="sng">
                <a:hlinkClick r:id="rId2" invalidUrl="" action="" tgtFrame="" tooltip="" history="1" highlightClick="0" endSnd="0"/>
              </a:rP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30">
                                            <p:bg/>
                                          </p:spTgt>
                                        </p:tgtEl>
                                        <p:attrNameLst>
                                          <p:attrName>style.visibility</p:attrName>
                                        </p:attrNameLst>
                                      </p:cBhvr>
                                      <p:to>
                                        <p:strVal val="visible"/>
                                      </p:to>
                                    </p:set>
                                    <p:animEffect filter="dissolve" transition="in">
                                      <p:cBhvr>
                                        <p:cTn id="7" dur="1000"/>
                                        <p:tgtEl>
                                          <p:spTgt spid="213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30">
                                            <p:txEl>
                                              <p:pRg st="0" end="0"/>
                                            </p:txEl>
                                          </p:spTgt>
                                        </p:tgtEl>
                                        <p:attrNameLst>
                                          <p:attrName>style.visibility</p:attrName>
                                        </p:attrNameLst>
                                      </p:cBhvr>
                                      <p:to>
                                        <p:strVal val="visible"/>
                                      </p:to>
                                    </p:set>
                                    <p:animEffect filter="dissolve" transition="in">
                                      <p:cBhvr>
                                        <p:cTn id="10" dur="1000"/>
                                        <p:tgtEl>
                                          <p:spTgt spid="21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30">
                                            <p:txEl>
                                              <p:pRg st="1" end="1"/>
                                            </p:txEl>
                                          </p:spTgt>
                                        </p:tgtEl>
                                        <p:attrNameLst>
                                          <p:attrName>style.visibility</p:attrName>
                                        </p:attrNameLst>
                                      </p:cBhvr>
                                      <p:to>
                                        <p:strVal val="visible"/>
                                      </p:to>
                                    </p:set>
                                    <p:animEffect filter="dissolve" transition="in">
                                      <p:cBhvr>
                                        <p:cTn id="15" dur="1000"/>
                                        <p:tgtEl>
                                          <p:spTgt spid="213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30">
                                            <p:txEl>
                                              <p:pRg st="2" end="2"/>
                                            </p:txEl>
                                          </p:spTgt>
                                        </p:tgtEl>
                                        <p:attrNameLst>
                                          <p:attrName>style.visibility</p:attrName>
                                        </p:attrNameLst>
                                      </p:cBhvr>
                                      <p:to>
                                        <p:strVal val="visible"/>
                                      </p:to>
                                    </p:set>
                                    <p:animEffect filter="dissolve" transition="in">
                                      <p:cBhvr>
                                        <p:cTn id="20" dur="1000"/>
                                        <p:tgtEl>
                                          <p:spTgt spid="213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30">
                                            <p:txEl>
                                              <p:pRg st="3" end="3"/>
                                            </p:txEl>
                                          </p:spTgt>
                                        </p:tgtEl>
                                        <p:attrNameLst>
                                          <p:attrName>style.visibility</p:attrName>
                                        </p:attrNameLst>
                                      </p:cBhvr>
                                      <p:to>
                                        <p:strVal val="visible"/>
                                      </p:to>
                                    </p:set>
                                    <p:animEffect filter="dissolve" transition="in">
                                      <p:cBhvr>
                                        <p:cTn id="25" dur="1000"/>
                                        <p:tgtEl>
                                          <p:spTgt spid="213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30">
                                            <p:txEl>
                                              <p:pRg st="4" end="4"/>
                                            </p:txEl>
                                          </p:spTgt>
                                        </p:tgtEl>
                                        <p:attrNameLst>
                                          <p:attrName>style.visibility</p:attrName>
                                        </p:attrNameLst>
                                      </p:cBhvr>
                                      <p:to>
                                        <p:strVal val="visible"/>
                                      </p:to>
                                    </p:set>
                                    <p:animEffect filter="dissolve" transition="in">
                                      <p:cBhvr>
                                        <p:cTn id="30" dur="1000"/>
                                        <p:tgtEl>
                                          <p:spTgt spid="213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130">
                                            <p:txEl>
                                              <p:pRg st="5" end="5"/>
                                            </p:txEl>
                                          </p:spTgt>
                                        </p:tgtEl>
                                        <p:attrNameLst>
                                          <p:attrName>style.visibility</p:attrName>
                                        </p:attrNameLst>
                                      </p:cBhvr>
                                      <p:to>
                                        <p:strVal val="visible"/>
                                      </p:to>
                                    </p:set>
                                    <p:animEffect filter="dissolve" transition="in">
                                      <p:cBhvr>
                                        <p:cTn id="35" dur="1000"/>
                                        <p:tgtEl>
                                          <p:spTgt spid="213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130">
                                            <p:txEl>
                                              <p:pRg st="6" end="6"/>
                                            </p:txEl>
                                          </p:spTgt>
                                        </p:tgtEl>
                                        <p:attrNameLst>
                                          <p:attrName>style.visibility</p:attrName>
                                        </p:attrNameLst>
                                      </p:cBhvr>
                                      <p:to>
                                        <p:strVal val="visible"/>
                                      </p:to>
                                    </p:set>
                                    <p:animEffect filter="dissolve" transition="in">
                                      <p:cBhvr>
                                        <p:cTn id="40" dur="1000"/>
                                        <p:tgtEl>
                                          <p:spTgt spid="2130">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2130">
                                            <p:txEl>
                                              <p:pRg st="7" end="7"/>
                                            </p:txEl>
                                          </p:spTgt>
                                        </p:tgtEl>
                                        <p:attrNameLst>
                                          <p:attrName>style.visibility</p:attrName>
                                        </p:attrNameLst>
                                      </p:cBhvr>
                                      <p:to>
                                        <p:strVal val="visible"/>
                                      </p:to>
                                    </p:set>
                                    <p:animEffect filter="dissolve" transition="in">
                                      <p:cBhvr>
                                        <p:cTn id="45" dur="1000"/>
                                        <p:tgtEl>
                                          <p:spTgt spid="2130">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0" grpId="1"/>
    </p:bldLst>
  </p:timing>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33" name="Gated Recurrent Unit (GRU)"/>
          <p:cNvSpPr txBox="1"/>
          <p:nvPr>
            <p:ph type="title"/>
          </p:nvPr>
        </p:nvSpPr>
        <p:spPr>
          <a:prstGeom prst="rect">
            <a:avLst/>
          </a:prstGeom>
        </p:spPr>
        <p:txBody>
          <a:bodyPr/>
          <a:lstStyle/>
          <a:p>
            <a:pPr/>
            <a:r>
              <a:t>Gated Recurrent Unit (GRU)</a:t>
            </a:r>
          </a:p>
        </p:txBody>
      </p:sp>
      <p:sp>
        <p:nvSpPr>
          <p:cNvPr id="2134" name="Introduced in 2014 by K. Cho…"/>
          <p:cNvSpPr txBox="1"/>
          <p:nvPr>
            <p:ph type="body" idx="1"/>
          </p:nvPr>
        </p:nvSpPr>
        <p:spPr>
          <a:prstGeom prst="rect">
            <a:avLst/>
          </a:prstGeom>
        </p:spPr>
        <p:txBody>
          <a:bodyPr/>
          <a:lstStyle/>
          <a:p>
            <a:pPr/>
            <a:r>
              <a:t>Introduced in </a:t>
            </a:r>
            <a:r>
              <a:rPr>
                <a:solidFill>
                  <a:schemeClr val="accent1">
                    <a:satOff val="-3355"/>
                    <a:lumOff val="26614"/>
                  </a:schemeClr>
                </a:solidFill>
                <a:latin typeface="Helvetica Neue Light"/>
                <a:ea typeface="Helvetica Neue Light"/>
                <a:cs typeface="Helvetica Neue Light"/>
                <a:sym typeface="Helvetica Neue Light"/>
              </a:rPr>
              <a:t>2014</a:t>
            </a:r>
            <a:r>
              <a:t> by K. Cho</a:t>
            </a:r>
          </a:p>
          <a:p>
            <a:pPr/>
            <a:r>
              <a:t>Meant to solve the </a:t>
            </a:r>
            <a:r>
              <a:rPr>
                <a:solidFill>
                  <a:schemeClr val="accent6">
                    <a:satOff val="24555"/>
                    <a:lumOff val="22232"/>
                  </a:schemeClr>
                </a:solidFill>
                <a:latin typeface="Helvetica Neue Light"/>
                <a:ea typeface="Helvetica Neue Light"/>
                <a:cs typeface="Helvetica Neue Light"/>
                <a:sym typeface="Helvetica Neue Light"/>
              </a:rPr>
              <a:t>Vanishing Gradient Problem</a:t>
            </a:r>
          </a:p>
          <a:p>
            <a:pPr/>
            <a:r>
              <a:t>Can be considered as a </a:t>
            </a:r>
            <a:r>
              <a:rPr>
                <a:solidFill>
                  <a:schemeClr val="accent1">
                    <a:satOff val="-3355"/>
                    <a:lumOff val="26614"/>
                  </a:schemeClr>
                </a:solidFill>
                <a:latin typeface="Helvetica Neue Light"/>
                <a:ea typeface="Helvetica Neue Light"/>
                <a:cs typeface="Helvetica Neue Light"/>
                <a:sym typeface="Helvetica Neue Light"/>
              </a:rPr>
              <a:t>simplification of LSTM</a:t>
            </a:r>
            <a:r>
              <a:t>s</a:t>
            </a:r>
          </a:p>
          <a:p>
            <a:pPr/>
            <a:r>
              <a:rPr>
                <a:solidFill>
                  <a:schemeClr val="accent1">
                    <a:satOff val="-3355"/>
                    <a:lumOff val="26614"/>
                  </a:schemeClr>
                </a:solidFill>
                <a:latin typeface="Helvetica Neue Light"/>
                <a:ea typeface="Helvetica Neue Light"/>
                <a:cs typeface="Helvetica Neue Light"/>
                <a:sym typeface="Helvetica Neue Light"/>
              </a:rPr>
              <a:t>Similar performance</a:t>
            </a:r>
            <a:r>
              <a:t> to LSTM in some applications, </a:t>
            </a:r>
            <a:r>
              <a:rPr>
                <a:solidFill>
                  <a:schemeClr val="accent1">
                    <a:satOff val="-3355"/>
                    <a:lumOff val="26614"/>
                  </a:schemeClr>
                </a:solidFill>
                <a:latin typeface="Helvetica Neue Light"/>
                <a:ea typeface="Helvetica Neue Light"/>
                <a:cs typeface="Helvetica Neue Light"/>
                <a:sym typeface="Helvetica Neue Light"/>
              </a:rPr>
              <a:t>better performance</a:t>
            </a:r>
            <a:r>
              <a:t> for </a:t>
            </a:r>
            <a:r>
              <a:rPr>
                <a:solidFill>
                  <a:schemeClr val="accent6">
                    <a:satOff val="24555"/>
                    <a:lumOff val="22232"/>
                  </a:schemeClr>
                </a:solidFill>
                <a:latin typeface="Helvetica Neue Light"/>
                <a:ea typeface="Helvetica Neue Light"/>
                <a:cs typeface="Helvetica Neue Light"/>
                <a:sym typeface="Helvetica Neue Light"/>
              </a:rPr>
              <a:t>smaller datasets.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134">
                                            <p:bg/>
                                          </p:spTgt>
                                        </p:tgtEl>
                                        <p:attrNameLst>
                                          <p:attrName>style.visibility</p:attrName>
                                        </p:attrNameLst>
                                      </p:cBhvr>
                                      <p:to>
                                        <p:strVal val="visible"/>
                                      </p:to>
                                    </p:set>
                                    <p:animEffect filter="dissolve" transition="in">
                                      <p:cBhvr>
                                        <p:cTn id="7" dur="1000"/>
                                        <p:tgtEl>
                                          <p:spTgt spid="213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34">
                                            <p:txEl>
                                              <p:pRg st="0" end="0"/>
                                            </p:txEl>
                                          </p:spTgt>
                                        </p:tgtEl>
                                        <p:attrNameLst>
                                          <p:attrName>style.visibility</p:attrName>
                                        </p:attrNameLst>
                                      </p:cBhvr>
                                      <p:to>
                                        <p:strVal val="visible"/>
                                      </p:to>
                                    </p:set>
                                    <p:animEffect filter="dissolve" transition="in">
                                      <p:cBhvr>
                                        <p:cTn id="10" dur="1000"/>
                                        <p:tgtEl>
                                          <p:spTgt spid="213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34">
                                            <p:txEl>
                                              <p:pRg st="1" end="1"/>
                                            </p:txEl>
                                          </p:spTgt>
                                        </p:tgtEl>
                                        <p:attrNameLst>
                                          <p:attrName>style.visibility</p:attrName>
                                        </p:attrNameLst>
                                      </p:cBhvr>
                                      <p:to>
                                        <p:strVal val="visible"/>
                                      </p:to>
                                    </p:set>
                                    <p:animEffect filter="dissolve" transition="in">
                                      <p:cBhvr>
                                        <p:cTn id="15" dur="1000"/>
                                        <p:tgtEl>
                                          <p:spTgt spid="21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34">
                                            <p:txEl>
                                              <p:pRg st="2" end="2"/>
                                            </p:txEl>
                                          </p:spTgt>
                                        </p:tgtEl>
                                        <p:attrNameLst>
                                          <p:attrName>style.visibility</p:attrName>
                                        </p:attrNameLst>
                                      </p:cBhvr>
                                      <p:to>
                                        <p:strVal val="visible"/>
                                      </p:to>
                                    </p:set>
                                    <p:animEffect filter="dissolve" transition="in">
                                      <p:cBhvr>
                                        <p:cTn id="20" dur="1000"/>
                                        <p:tgtEl>
                                          <p:spTgt spid="213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34">
                                            <p:txEl>
                                              <p:pRg st="3" end="3"/>
                                            </p:txEl>
                                          </p:spTgt>
                                        </p:tgtEl>
                                        <p:attrNameLst>
                                          <p:attrName>style.visibility</p:attrName>
                                        </p:attrNameLst>
                                      </p:cBhvr>
                                      <p:to>
                                        <p:strVal val="visible"/>
                                      </p:to>
                                    </p:set>
                                    <p:animEffect filter="dissolve" transition="in">
                                      <p:cBhvr>
                                        <p:cTn id="25" dur="1000"/>
                                        <p:tgtEl>
                                          <p:spTgt spid="2134">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4" grpId="1"/>
    </p:bldLst>
  </p:timing>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36"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7"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8"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9"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42" name="Group"/>
          <p:cNvGrpSpPr/>
          <p:nvPr/>
        </p:nvGrpSpPr>
        <p:grpSpPr>
          <a:xfrm>
            <a:off x="7089140" y="5329801"/>
            <a:ext cx="294689" cy="503877"/>
            <a:chOff x="0" y="0"/>
            <a:chExt cx="294687" cy="503876"/>
          </a:xfrm>
        </p:grpSpPr>
        <p:sp>
          <p:nvSpPr>
            <p:cNvPr id="214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145" name="Group"/>
          <p:cNvGrpSpPr/>
          <p:nvPr/>
        </p:nvGrpSpPr>
        <p:grpSpPr>
          <a:xfrm>
            <a:off x="7721094" y="5414254"/>
            <a:ext cx="813545" cy="334971"/>
            <a:chOff x="0" y="0"/>
            <a:chExt cx="813543" cy="334970"/>
          </a:xfrm>
        </p:grpSpPr>
        <p:sp>
          <p:nvSpPr>
            <p:cNvPr id="214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146"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49" name="Group"/>
          <p:cNvGrpSpPr/>
          <p:nvPr/>
        </p:nvGrpSpPr>
        <p:grpSpPr>
          <a:xfrm>
            <a:off x="7912036" y="4583774"/>
            <a:ext cx="431662" cy="431662"/>
            <a:chOff x="0" y="0"/>
            <a:chExt cx="431661" cy="431661"/>
          </a:xfrm>
        </p:grpSpPr>
        <p:sp>
          <p:nvSpPr>
            <p:cNvPr id="214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50"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53" name="Group"/>
          <p:cNvGrpSpPr/>
          <p:nvPr/>
        </p:nvGrpSpPr>
        <p:grpSpPr>
          <a:xfrm>
            <a:off x="5297089" y="5329801"/>
            <a:ext cx="294689" cy="503877"/>
            <a:chOff x="0" y="0"/>
            <a:chExt cx="294687" cy="503876"/>
          </a:xfrm>
        </p:grpSpPr>
        <p:sp>
          <p:nvSpPr>
            <p:cNvPr id="215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5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154"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57" name="Group"/>
          <p:cNvGrpSpPr/>
          <p:nvPr/>
        </p:nvGrpSpPr>
        <p:grpSpPr>
          <a:xfrm>
            <a:off x="6197860" y="4618280"/>
            <a:ext cx="431662" cy="431662"/>
            <a:chOff x="0" y="0"/>
            <a:chExt cx="431661" cy="431661"/>
          </a:xfrm>
        </p:grpSpPr>
        <p:sp>
          <p:nvSpPr>
            <p:cNvPr id="215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5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58"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159"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160"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161" name="Gated Recurrent Unit (GRU)"/>
          <p:cNvSpPr txBox="1"/>
          <p:nvPr>
            <p:ph type="title"/>
          </p:nvPr>
        </p:nvSpPr>
        <p:spPr>
          <a:prstGeom prst="rect">
            <a:avLst/>
          </a:prstGeom>
        </p:spPr>
        <p:txBody>
          <a:bodyPr/>
          <a:lstStyle/>
          <a:p>
            <a:pPr/>
            <a:r>
              <a:t>Gated Recurrent Unit (GRU)</a:t>
            </a:r>
          </a:p>
        </p:txBody>
      </p:sp>
      <p:sp>
        <p:nvSpPr>
          <p:cNvPr id="216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163"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4"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5"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166"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7"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68"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69"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72" name="Group"/>
          <p:cNvGrpSpPr/>
          <p:nvPr/>
        </p:nvGrpSpPr>
        <p:grpSpPr>
          <a:xfrm>
            <a:off x="7941216" y="3377207"/>
            <a:ext cx="362887" cy="362887"/>
            <a:chOff x="0" y="0"/>
            <a:chExt cx="362885" cy="362885"/>
          </a:xfrm>
        </p:grpSpPr>
        <p:sp>
          <p:nvSpPr>
            <p:cNvPr id="2170"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71"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75" name="Group"/>
          <p:cNvGrpSpPr/>
          <p:nvPr/>
        </p:nvGrpSpPr>
        <p:grpSpPr>
          <a:xfrm>
            <a:off x="7020655" y="3335150"/>
            <a:ext cx="431662" cy="431662"/>
            <a:chOff x="0" y="0"/>
            <a:chExt cx="431661" cy="431661"/>
          </a:xfrm>
        </p:grpSpPr>
        <p:sp>
          <p:nvSpPr>
            <p:cNvPr id="217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7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76"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7"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8"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9"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182" name="Group"/>
          <p:cNvGrpSpPr/>
          <p:nvPr/>
        </p:nvGrpSpPr>
        <p:grpSpPr>
          <a:xfrm>
            <a:off x="7020655" y="4085712"/>
            <a:ext cx="431662" cy="431662"/>
            <a:chOff x="0" y="0"/>
            <a:chExt cx="431661" cy="431661"/>
          </a:xfrm>
        </p:grpSpPr>
        <p:sp>
          <p:nvSpPr>
            <p:cNvPr id="218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8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183"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84"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85"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98" name="Group"/>
          <p:cNvGrpSpPr/>
          <p:nvPr/>
        </p:nvGrpSpPr>
        <p:grpSpPr>
          <a:xfrm>
            <a:off x="9791266" y="149530"/>
            <a:ext cx="3142313" cy="1628471"/>
            <a:chOff x="0" y="0"/>
            <a:chExt cx="3142312" cy="1628469"/>
          </a:xfrm>
        </p:grpSpPr>
        <p:grpSp>
          <p:nvGrpSpPr>
            <p:cNvPr id="2188" name="Group"/>
            <p:cNvGrpSpPr/>
            <p:nvPr/>
          </p:nvGrpSpPr>
          <p:grpSpPr>
            <a:xfrm>
              <a:off x="0" y="580147"/>
              <a:ext cx="431662" cy="431662"/>
              <a:chOff x="0" y="0"/>
              <a:chExt cx="431661" cy="431661"/>
            </a:xfrm>
          </p:grpSpPr>
          <p:sp>
            <p:nvSpPr>
              <p:cNvPr id="218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8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91" name="Group"/>
            <p:cNvGrpSpPr/>
            <p:nvPr/>
          </p:nvGrpSpPr>
          <p:grpSpPr>
            <a:xfrm>
              <a:off x="34387" y="0"/>
              <a:ext cx="362887" cy="362886"/>
              <a:chOff x="0" y="0"/>
              <a:chExt cx="362885" cy="362885"/>
            </a:xfrm>
          </p:grpSpPr>
          <p:sp>
            <p:nvSpPr>
              <p:cNvPr id="2189"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90"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94" name="Group"/>
            <p:cNvGrpSpPr/>
            <p:nvPr/>
          </p:nvGrpSpPr>
          <p:grpSpPr>
            <a:xfrm>
              <a:off x="0" y="1196808"/>
              <a:ext cx="431662" cy="431662"/>
              <a:chOff x="0" y="0"/>
              <a:chExt cx="431661" cy="431661"/>
            </a:xfrm>
          </p:grpSpPr>
          <p:sp>
            <p:nvSpPr>
              <p:cNvPr id="219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9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195"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196"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197"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199"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0"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02"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3"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4"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5"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08" name="Group"/>
          <p:cNvGrpSpPr/>
          <p:nvPr/>
        </p:nvGrpSpPr>
        <p:grpSpPr>
          <a:xfrm>
            <a:off x="7089140" y="5329801"/>
            <a:ext cx="294689" cy="503877"/>
            <a:chOff x="0" y="0"/>
            <a:chExt cx="294687" cy="503876"/>
          </a:xfrm>
        </p:grpSpPr>
        <p:sp>
          <p:nvSpPr>
            <p:cNvPr id="220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0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211" name="Group"/>
          <p:cNvGrpSpPr/>
          <p:nvPr/>
        </p:nvGrpSpPr>
        <p:grpSpPr>
          <a:xfrm>
            <a:off x="7721094" y="5414254"/>
            <a:ext cx="813545" cy="334971"/>
            <a:chOff x="0" y="0"/>
            <a:chExt cx="813543" cy="334970"/>
          </a:xfrm>
        </p:grpSpPr>
        <p:sp>
          <p:nvSpPr>
            <p:cNvPr id="220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212"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15" name="Group"/>
          <p:cNvGrpSpPr/>
          <p:nvPr/>
        </p:nvGrpSpPr>
        <p:grpSpPr>
          <a:xfrm>
            <a:off x="7912036" y="4583774"/>
            <a:ext cx="431662" cy="431662"/>
            <a:chOff x="0" y="0"/>
            <a:chExt cx="431661" cy="431661"/>
          </a:xfrm>
        </p:grpSpPr>
        <p:sp>
          <p:nvSpPr>
            <p:cNvPr id="221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16"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19" name="Group"/>
          <p:cNvGrpSpPr/>
          <p:nvPr/>
        </p:nvGrpSpPr>
        <p:grpSpPr>
          <a:xfrm>
            <a:off x="5297089" y="5329801"/>
            <a:ext cx="294689" cy="503877"/>
            <a:chOff x="0" y="0"/>
            <a:chExt cx="294687" cy="503876"/>
          </a:xfrm>
        </p:grpSpPr>
        <p:sp>
          <p:nvSpPr>
            <p:cNvPr id="221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220"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23" name="Group"/>
          <p:cNvGrpSpPr/>
          <p:nvPr/>
        </p:nvGrpSpPr>
        <p:grpSpPr>
          <a:xfrm>
            <a:off x="6197860" y="4618280"/>
            <a:ext cx="431662" cy="431662"/>
            <a:chOff x="0" y="0"/>
            <a:chExt cx="431661" cy="431661"/>
          </a:xfrm>
        </p:grpSpPr>
        <p:sp>
          <p:nvSpPr>
            <p:cNvPr id="222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2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24"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225"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226"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227" name="Gated Recurrent Unit (GRU)"/>
          <p:cNvSpPr txBox="1"/>
          <p:nvPr>
            <p:ph type="title"/>
          </p:nvPr>
        </p:nvSpPr>
        <p:spPr>
          <a:prstGeom prst="rect">
            <a:avLst/>
          </a:prstGeom>
        </p:spPr>
        <p:txBody>
          <a:bodyPr/>
          <a:lstStyle/>
          <a:p>
            <a:pPr/>
            <a:r>
              <a:t>Gated Recurrent Unit (GRU)</a:t>
            </a:r>
          </a:p>
        </p:txBody>
      </p:sp>
      <p:sp>
        <p:nvSpPr>
          <p:cNvPr id="222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229"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30"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31"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232"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33"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34"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35"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38" name="Group"/>
          <p:cNvGrpSpPr/>
          <p:nvPr/>
        </p:nvGrpSpPr>
        <p:grpSpPr>
          <a:xfrm>
            <a:off x="7941216" y="3377207"/>
            <a:ext cx="362887" cy="362887"/>
            <a:chOff x="0" y="0"/>
            <a:chExt cx="362885" cy="362885"/>
          </a:xfrm>
        </p:grpSpPr>
        <p:sp>
          <p:nvSpPr>
            <p:cNvPr id="223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3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41" name="Group"/>
          <p:cNvGrpSpPr/>
          <p:nvPr/>
        </p:nvGrpSpPr>
        <p:grpSpPr>
          <a:xfrm>
            <a:off x="7020655" y="3335150"/>
            <a:ext cx="431662" cy="431662"/>
            <a:chOff x="0" y="0"/>
            <a:chExt cx="431661" cy="431661"/>
          </a:xfrm>
        </p:grpSpPr>
        <p:sp>
          <p:nvSpPr>
            <p:cNvPr id="223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4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42"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z</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z</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z</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243"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244"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245"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248" name="Group"/>
          <p:cNvGrpSpPr/>
          <p:nvPr/>
        </p:nvGrpSpPr>
        <p:grpSpPr>
          <a:xfrm>
            <a:off x="7020655" y="4085712"/>
            <a:ext cx="431662" cy="431662"/>
            <a:chOff x="0" y="0"/>
            <a:chExt cx="431661" cy="431661"/>
          </a:xfrm>
        </p:grpSpPr>
        <p:sp>
          <p:nvSpPr>
            <p:cNvPr id="2246"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47"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249"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50"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51"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64" name="Group"/>
          <p:cNvGrpSpPr/>
          <p:nvPr/>
        </p:nvGrpSpPr>
        <p:grpSpPr>
          <a:xfrm>
            <a:off x="9791266" y="149530"/>
            <a:ext cx="3142313" cy="1628471"/>
            <a:chOff x="0" y="0"/>
            <a:chExt cx="3142312" cy="1628469"/>
          </a:xfrm>
        </p:grpSpPr>
        <p:grpSp>
          <p:nvGrpSpPr>
            <p:cNvPr id="2254" name="Group"/>
            <p:cNvGrpSpPr/>
            <p:nvPr/>
          </p:nvGrpSpPr>
          <p:grpSpPr>
            <a:xfrm>
              <a:off x="0" y="580147"/>
              <a:ext cx="431662" cy="431662"/>
              <a:chOff x="0" y="0"/>
              <a:chExt cx="431661" cy="431661"/>
            </a:xfrm>
          </p:grpSpPr>
          <p:sp>
            <p:nvSpPr>
              <p:cNvPr id="225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5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57" name="Group"/>
            <p:cNvGrpSpPr/>
            <p:nvPr/>
          </p:nvGrpSpPr>
          <p:grpSpPr>
            <a:xfrm>
              <a:off x="34387" y="0"/>
              <a:ext cx="362887" cy="362886"/>
              <a:chOff x="0" y="0"/>
              <a:chExt cx="362885" cy="362885"/>
            </a:xfrm>
          </p:grpSpPr>
          <p:sp>
            <p:nvSpPr>
              <p:cNvPr id="225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5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60" name="Group"/>
            <p:cNvGrpSpPr/>
            <p:nvPr/>
          </p:nvGrpSpPr>
          <p:grpSpPr>
            <a:xfrm>
              <a:off x="0" y="1196808"/>
              <a:ext cx="431662" cy="431662"/>
              <a:chOff x="0" y="0"/>
              <a:chExt cx="431661" cy="431661"/>
            </a:xfrm>
          </p:grpSpPr>
          <p:sp>
            <p:nvSpPr>
              <p:cNvPr id="225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5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261"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262"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263"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265"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6"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7" name="Rectangle"/>
          <p:cNvSpPr/>
          <p:nvPr/>
        </p:nvSpPr>
        <p:spPr>
          <a:xfrm>
            <a:off x="6877193" y="4905796"/>
            <a:ext cx="703554" cy="135188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8" name="Update gate: How much of the previous state should be kept?"/>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Update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state</a:t>
            </a:r>
            <a:r>
              <a:t> should be kept?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70"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71"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72"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73"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76" name="Group"/>
          <p:cNvGrpSpPr/>
          <p:nvPr/>
        </p:nvGrpSpPr>
        <p:grpSpPr>
          <a:xfrm>
            <a:off x="7089140" y="5329801"/>
            <a:ext cx="294689" cy="503877"/>
            <a:chOff x="0" y="0"/>
            <a:chExt cx="294687" cy="503876"/>
          </a:xfrm>
        </p:grpSpPr>
        <p:sp>
          <p:nvSpPr>
            <p:cNvPr id="2274"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75"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279" name="Group"/>
          <p:cNvGrpSpPr/>
          <p:nvPr/>
        </p:nvGrpSpPr>
        <p:grpSpPr>
          <a:xfrm>
            <a:off x="7721094" y="5414254"/>
            <a:ext cx="813545" cy="334971"/>
            <a:chOff x="0" y="0"/>
            <a:chExt cx="813543" cy="334970"/>
          </a:xfrm>
        </p:grpSpPr>
        <p:sp>
          <p:nvSpPr>
            <p:cNvPr id="227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7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280"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83" name="Group"/>
          <p:cNvGrpSpPr/>
          <p:nvPr/>
        </p:nvGrpSpPr>
        <p:grpSpPr>
          <a:xfrm>
            <a:off x="7912036" y="4583774"/>
            <a:ext cx="431662" cy="431662"/>
            <a:chOff x="0" y="0"/>
            <a:chExt cx="431661" cy="431661"/>
          </a:xfrm>
        </p:grpSpPr>
        <p:sp>
          <p:nvSpPr>
            <p:cNvPr id="228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8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84"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87" name="Group"/>
          <p:cNvGrpSpPr/>
          <p:nvPr/>
        </p:nvGrpSpPr>
        <p:grpSpPr>
          <a:xfrm>
            <a:off x="5297089" y="5329801"/>
            <a:ext cx="294689" cy="503877"/>
            <a:chOff x="0" y="0"/>
            <a:chExt cx="294687" cy="503876"/>
          </a:xfrm>
        </p:grpSpPr>
        <p:sp>
          <p:nvSpPr>
            <p:cNvPr id="228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8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288"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91" name="Group"/>
          <p:cNvGrpSpPr/>
          <p:nvPr/>
        </p:nvGrpSpPr>
        <p:grpSpPr>
          <a:xfrm>
            <a:off x="6197860" y="4618280"/>
            <a:ext cx="431662" cy="431662"/>
            <a:chOff x="0" y="0"/>
            <a:chExt cx="431661" cy="431661"/>
          </a:xfrm>
        </p:grpSpPr>
        <p:sp>
          <p:nvSpPr>
            <p:cNvPr id="228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9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92"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293"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294"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295" name="Gated Recurrent Unit (GRU)"/>
          <p:cNvSpPr txBox="1"/>
          <p:nvPr>
            <p:ph type="title"/>
          </p:nvPr>
        </p:nvSpPr>
        <p:spPr>
          <a:prstGeom prst="rect">
            <a:avLst/>
          </a:prstGeom>
        </p:spPr>
        <p:txBody>
          <a:bodyPr/>
          <a:lstStyle/>
          <a:p>
            <a:pPr/>
            <a:r>
              <a:t>Gated Recurrent Unit (GRU)</a:t>
            </a:r>
          </a:p>
        </p:txBody>
      </p:sp>
      <p:sp>
        <p:nvSpPr>
          <p:cNvPr id="229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297"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98"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99"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300"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01"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02"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03"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06" name="Group"/>
          <p:cNvGrpSpPr/>
          <p:nvPr/>
        </p:nvGrpSpPr>
        <p:grpSpPr>
          <a:xfrm>
            <a:off x="7941216" y="3377207"/>
            <a:ext cx="362887" cy="362887"/>
            <a:chOff x="0" y="0"/>
            <a:chExt cx="362885" cy="362885"/>
          </a:xfrm>
        </p:grpSpPr>
        <p:sp>
          <p:nvSpPr>
            <p:cNvPr id="2304"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05"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09" name="Group"/>
          <p:cNvGrpSpPr/>
          <p:nvPr/>
        </p:nvGrpSpPr>
        <p:grpSpPr>
          <a:xfrm>
            <a:off x="7020655" y="3335150"/>
            <a:ext cx="431662" cy="431662"/>
            <a:chOff x="0" y="0"/>
            <a:chExt cx="431661" cy="431661"/>
          </a:xfrm>
        </p:grpSpPr>
        <p:sp>
          <p:nvSpPr>
            <p:cNvPr id="230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0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10"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11"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r</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r</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r</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312"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13"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316" name="Group"/>
          <p:cNvGrpSpPr/>
          <p:nvPr/>
        </p:nvGrpSpPr>
        <p:grpSpPr>
          <a:xfrm>
            <a:off x="7020655" y="4085712"/>
            <a:ext cx="431662" cy="431662"/>
            <a:chOff x="0" y="0"/>
            <a:chExt cx="431661" cy="431661"/>
          </a:xfrm>
        </p:grpSpPr>
        <p:sp>
          <p:nvSpPr>
            <p:cNvPr id="231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1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17"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18"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19"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32" name="Group"/>
          <p:cNvGrpSpPr/>
          <p:nvPr/>
        </p:nvGrpSpPr>
        <p:grpSpPr>
          <a:xfrm>
            <a:off x="9791266" y="149530"/>
            <a:ext cx="3142313" cy="1628471"/>
            <a:chOff x="0" y="0"/>
            <a:chExt cx="3142312" cy="1628469"/>
          </a:xfrm>
        </p:grpSpPr>
        <p:grpSp>
          <p:nvGrpSpPr>
            <p:cNvPr id="2322" name="Group"/>
            <p:cNvGrpSpPr/>
            <p:nvPr/>
          </p:nvGrpSpPr>
          <p:grpSpPr>
            <a:xfrm>
              <a:off x="0" y="580147"/>
              <a:ext cx="431662" cy="431662"/>
              <a:chOff x="0" y="0"/>
              <a:chExt cx="431661" cy="431661"/>
            </a:xfrm>
          </p:grpSpPr>
          <p:sp>
            <p:nvSpPr>
              <p:cNvPr id="232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2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25" name="Group"/>
            <p:cNvGrpSpPr/>
            <p:nvPr/>
          </p:nvGrpSpPr>
          <p:grpSpPr>
            <a:xfrm>
              <a:off x="34387" y="0"/>
              <a:ext cx="362887" cy="362886"/>
              <a:chOff x="0" y="0"/>
              <a:chExt cx="362885" cy="362885"/>
            </a:xfrm>
          </p:grpSpPr>
          <p:sp>
            <p:nvSpPr>
              <p:cNvPr id="2323"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24"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28" name="Group"/>
            <p:cNvGrpSpPr/>
            <p:nvPr/>
          </p:nvGrpSpPr>
          <p:grpSpPr>
            <a:xfrm>
              <a:off x="0" y="1196808"/>
              <a:ext cx="431662" cy="431662"/>
              <a:chOff x="0" y="0"/>
              <a:chExt cx="431661" cy="431661"/>
            </a:xfrm>
          </p:grpSpPr>
          <p:sp>
            <p:nvSpPr>
              <p:cNvPr id="2326"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27"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29"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330"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331"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333"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4"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5" name="Rectangle"/>
          <p:cNvSpPr/>
          <p:nvPr/>
        </p:nvSpPr>
        <p:spPr>
          <a:xfrm>
            <a:off x="5202450" y="4485906"/>
            <a:ext cx="822323" cy="1485847"/>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6" name="Reset gate: How much of the previous output should be removed?"/>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Reset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should be removed?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38"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9"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40"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41"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44" name="Group"/>
          <p:cNvGrpSpPr/>
          <p:nvPr/>
        </p:nvGrpSpPr>
        <p:grpSpPr>
          <a:xfrm>
            <a:off x="7089140" y="5329801"/>
            <a:ext cx="294689" cy="503877"/>
            <a:chOff x="0" y="0"/>
            <a:chExt cx="294687" cy="503876"/>
          </a:xfrm>
        </p:grpSpPr>
        <p:sp>
          <p:nvSpPr>
            <p:cNvPr id="234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4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347" name="Group"/>
          <p:cNvGrpSpPr/>
          <p:nvPr/>
        </p:nvGrpSpPr>
        <p:grpSpPr>
          <a:xfrm>
            <a:off x="7721094" y="5414254"/>
            <a:ext cx="813545" cy="334971"/>
            <a:chOff x="0" y="0"/>
            <a:chExt cx="813543" cy="334970"/>
          </a:xfrm>
        </p:grpSpPr>
        <p:sp>
          <p:nvSpPr>
            <p:cNvPr id="2345"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46"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348"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51" name="Group"/>
          <p:cNvGrpSpPr/>
          <p:nvPr/>
        </p:nvGrpSpPr>
        <p:grpSpPr>
          <a:xfrm>
            <a:off x="7912036" y="4583774"/>
            <a:ext cx="431662" cy="431662"/>
            <a:chOff x="0" y="0"/>
            <a:chExt cx="431661" cy="431661"/>
          </a:xfrm>
        </p:grpSpPr>
        <p:sp>
          <p:nvSpPr>
            <p:cNvPr id="234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5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52"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55" name="Group"/>
          <p:cNvGrpSpPr/>
          <p:nvPr/>
        </p:nvGrpSpPr>
        <p:grpSpPr>
          <a:xfrm>
            <a:off x="5297089" y="5329801"/>
            <a:ext cx="294689" cy="503877"/>
            <a:chOff x="0" y="0"/>
            <a:chExt cx="294687" cy="503876"/>
          </a:xfrm>
        </p:grpSpPr>
        <p:sp>
          <p:nvSpPr>
            <p:cNvPr id="235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5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356"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59" name="Group"/>
          <p:cNvGrpSpPr/>
          <p:nvPr/>
        </p:nvGrpSpPr>
        <p:grpSpPr>
          <a:xfrm>
            <a:off x="6197860" y="4618280"/>
            <a:ext cx="431662" cy="431662"/>
            <a:chOff x="0" y="0"/>
            <a:chExt cx="431661" cy="431661"/>
          </a:xfrm>
        </p:grpSpPr>
        <p:sp>
          <p:nvSpPr>
            <p:cNvPr id="235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5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60"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361"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362"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363" name="Gated Recurrent Unit (GRU)"/>
          <p:cNvSpPr txBox="1"/>
          <p:nvPr>
            <p:ph type="title"/>
          </p:nvPr>
        </p:nvSpPr>
        <p:spPr>
          <a:prstGeom prst="rect">
            <a:avLst/>
          </a:prstGeom>
        </p:spPr>
        <p:txBody>
          <a:bodyPr/>
          <a:lstStyle/>
          <a:p>
            <a:pPr/>
            <a:r>
              <a:t>Gated Recurrent Unit (GRU)</a:t>
            </a:r>
          </a:p>
        </p:txBody>
      </p:sp>
      <p:sp>
        <p:nvSpPr>
          <p:cNvPr id="236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365"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6"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7"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368"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9"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70"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71"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74" name="Group"/>
          <p:cNvGrpSpPr/>
          <p:nvPr/>
        </p:nvGrpSpPr>
        <p:grpSpPr>
          <a:xfrm>
            <a:off x="7941216" y="3377207"/>
            <a:ext cx="362887" cy="362887"/>
            <a:chOff x="0" y="0"/>
            <a:chExt cx="362885" cy="362885"/>
          </a:xfrm>
        </p:grpSpPr>
        <p:sp>
          <p:nvSpPr>
            <p:cNvPr id="237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7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77" name="Group"/>
          <p:cNvGrpSpPr/>
          <p:nvPr/>
        </p:nvGrpSpPr>
        <p:grpSpPr>
          <a:xfrm>
            <a:off x="7020655" y="3335150"/>
            <a:ext cx="431662" cy="431662"/>
            <a:chOff x="0" y="0"/>
            <a:chExt cx="431661" cy="431661"/>
          </a:xfrm>
        </p:grpSpPr>
        <p:sp>
          <p:nvSpPr>
            <p:cNvPr id="237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7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78"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79"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80"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c</m:t>
                  </m:r>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c</m:t>
                          </m:r>
                        </m:sub>
                      </m:sSub>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r</m:t>
                          </m:r>
                        </m:e>
                      </m:d>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c</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381"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384" name="Group"/>
          <p:cNvGrpSpPr/>
          <p:nvPr/>
        </p:nvGrpSpPr>
        <p:grpSpPr>
          <a:xfrm>
            <a:off x="7020655" y="4085712"/>
            <a:ext cx="431662" cy="431662"/>
            <a:chOff x="0" y="0"/>
            <a:chExt cx="431661" cy="431661"/>
          </a:xfrm>
        </p:grpSpPr>
        <p:sp>
          <p:nvSpPr>
            <p:cNvPr id="238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8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85"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86"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87"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00" name="Group"/>
          <p:cNvGrpSpPr/>
          <p:nvPr/>
        </p:nvGrpSpPr>
        <p:grpSpPr>
          <a:xfrm>
            <a:off x="9791266" y="149530"/>
            <a:ext cx="3142313" cy="1628471"/>
            <a:chOff x="0" y="0"/>
            <a:chExt cx="3142312" cy="1628469"/>
          </a:xfrm>
        </p:grpSpPr>
        <p:grpSp>
          <p:nvGrpSpPr>
            <p:cNvPr id="2390" name="Group"/>
            <p:cNvGrpSpPr/>
            <p:nvPr/>
          </p:nvGrpSpPr>
          <p:grpSpPr>
            <a:xfrm>
              <a:off x="0" y="580147"/>
              <a:ext cx="431662" cy="431662"/>
              <a:chOff x="0" y="0"/>
              <a:chExt cx="431661" cy="431661"/>
            </a:xfrm>
          </p:grpSpPr>
          <p:sp>
            <p:nvSpPr>
              <p:cNvPr id="238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8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93" name="Group"/>
            <p:cNvGrpSpPr/>
            <p:nvPr/>
          </p:nvGrpSpPr>
          <p:grpSpPr>
            <a:xfrm>
              <a:off x="34387" y="0"/>
              <a:ext cx="362887" cy="362886"/>
              <a:chOff x="0" y="0"/>
              <a:chExt cx="362885" cy="362885"/>
            </a:xfrm>
          </p:grpSpPr>
          <p:sp>
            <p:nvSpPr>
              <p:cNvPr id="239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9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96" name="Group"/>
            <p:cNvGrpSpPr/>
            <p:nvPr/>
          </p:nvGrpSpPr>
          <p:grpSpPr>
            <a:xfrm>
              <a:off x="0" y="1196808"/>
              <a:ext cx="431662" cy="431662"/>
              <a:chOff x="0" y="0"/>
              <a:chExt cx="431661" cy="431661"/>
            </a:xfrm>
          </p:grpSpPr>
          <p:sp>
            <p:nvSpPr>
              <p:cNvPr id="239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9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97"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398"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399"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401"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2"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3" name="Rectangle"/>
          <p:cNvSpPr/>
          <p:nvPr/>
        </p:nvSpPr>
        <p:spPr>
          <a:xfrm>
            <a:off x="5988682" y="5211607"/>
            <a:ext cx="822323" cy="1275890"/>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4" name="Current memory: What information do we remember right now?"/>
          <p:cNvSpPr txBox="1"/>
          <p:nvPr/>
        </p:nvSpPr>
        <p:spPr>
          <a:xfrm>
            <a:off x="656889" y="3965413"/>
            <a:ext cx="1516263" cy="18227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Current memory:</a:t>
            </a:r>
            <a:br/>
            <a:r>
              <a:t>What information do we remember right now?</a:t>
            </a:r>
          </a:p>
        </p:txBody>
      </p:sp>
      <p:sp>
        <p:nvSpPr>
          <p:cNvPr id="2405" name="Rectangle"/>
          <p:cNvSpPr/>
          <p:nvPr/>
        </p:nvSpPr>
        <p:spPr>
          <a:xfrm>
            <a:off x="7586977" y="5080578"/>
            <a:ext cx="1081780" cy="1406918"/>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4" name="Title"/>
          <p:cNvSpPr txBox="1"/>
          <p:nvPr>
            <p:ph type="title"/>
          </p:nvPr>
        </p:nvSpPr>
        <p:spPr>
          <a:prstGeom prst="rect">
            <a:avLst/>
          </a:prstGeom>
        </p:spPr>
        <p:txBody>
          <a:bodyPr/>
          <a:lstStyle/>
          <a:p>
            <a:pPr/>
          </a:p>
        </p:txBody>
      </p:sp>
      <p:sp>
        <p:nvSpPr>
          <p:cNvPr id="27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76" name="continents-28616_960_720.png" descr="continents-28616_960_720.png"/>
          <p:cNvPicPr>
            <a:picLocks noChangeAspect="1"/>
          </p:cNvPicPr>
          <p:nvPr/>
        </p:nvPicPr>
        <p:blipFill>
          <a:blip r:embed="rId2">
            <a:extLst/>
          </a:blip>
          <a:stretch>
            <a:fillRect/>
          </a:stretch>
        </p:blipFill>
        <p:spPr>
          <a:xfrm>
            <a:off x="406400" y="2336800"/>
            <a:ext cx="12192000" cy="6553200"/>
          </a:xfrm>
          <a:prstGeom prst="rect">
            <a:avLst/>
          </a:prstGeom>
          <a:ln w="3175">
            <a:miter lim="400000"/>
          </a:ln>
        </p:spPr>
      </p:pic>
      <p:pic>
        <p:nvPicPr>
          <p:cNvPr id="277" name="punaise-mauve.png" descr="punaise-mauve.png"/>
          <p:cNvPicPr>
            <a:picLocks noChangeAspect="1"/>
          </p:cNvPicPr>
          <p:nvPr/>
        </p:nvPicPr>
        <p:blipFill>
          <a:blip r:embed="rId3">
            <a:extLst/>
          </a:blip>
          <a:stretch>
            <a:fillRect/>
          </a:stretch>
        </p:blipFill>
        <p:spPr>
          <a:xfrm>
            <a:off x="5752986" y="4543361"/>
            <a:ext cx="219140" cy="219139"/>
          </a:xfrm>
          <a:prstGeom prst="rect">
            <a:avLst/>
          </a:prstGeom>
          <a:ln w="3175">
            <a:miter lim="400000"/>
          </a:ln>
        </p:spPr>
      </p:pic>
      <p:pic>
        <p:nvPicPr>
          <p:cNvPr id="278" name="punaise-mauve.png" descr="punaise-mauve.png"/>
          <p:cNvPicPr>
            <a:picLocks noChangeAspect="1"/>
          </p:cNvPicPr>
          <p:nvPr/>
        </p:nvPicPr>
        <p:blipFill>
          <a:blip r:embed="rId3">
            <a:extLst/>
          </a:blip>
          <a:stretch>
            <a:fillRect/>
          </a:stretch>
        </p:blipFill>
        <p:spPr>
          <a:xfrm>
            <a:off x="3174886" y="4911661"/>
            <a:ext cx="219140" cy="219139"/>
          </a:xfrm>
          <a:prstGeom prst="rect">
            <a:avLst/>
          </a:prstGeom>
          <a:ln w="3175">
            <a:miter lim="400000"/>
          </a:ln>
        </p:spPr>
      </p:pic>
      <p:pic>
        <p:nvPicPr>
          <p:cNvPr id="279" name="punaise-mauve.png" descr="punaise-mauve.png"/>
          <p:cNvPicPr>
            <a:picLocks noChangeAspect="1"/>
          </p:cNvPicPr>
          <p:nvPr/>
        </p:nvPicPr>
        <p:blipFill>
          <a:blip r:embed="rId3">
            <a:extLst/>
          </a:blip>
          <a:stretch>
            <a:fillRect/>
          </a:stretch>
        </p:blipFill>
        <p:spPr>
          <a:xfrm>
            <a:off x="3174886" y="4657661"/>
            <a:ext cx="219140" cy="219139"/>
          </a:xfrm>
          <a:prstGeom prst="rect">
            <a:avLst/>
          </a:prstGeom>
          <a:ln w="3175">
            <a:miter lim="400000"/>
          </a:ln>
        </p:spPr>
      </p:pic>
      <p:pic>
        <p:nvPicPr>
          <p:cNvPr id="280" name="punaise-mauve.png" descr="punaise-mauve.png"/>
          <p:cNvPicPr>
            <a:picLocks noChangeAspect="1"/>
          </p:cNvPicPr>
          <p:nvPr/>
        </p:nvPicPr>
        <p:blipFill>
          <a:blip r:embed="rId3">
            <a:extLst/>
          </a:blip>
          <a:stretch>
            <a:fillRect/>
          </a:stretch>
        </p:blipFill>
        <p:spPr>
          <a:xfrm>
            <a:off x="6235586" y="4429061"/>
            <a:ext cx="219140" cy="219139"/>
          </a:xfrm>
          <a:prstGeom prst="rect">
            <a:avLst/>
          </a:prstGeom>
          <a:ln w="3175">
            <a:miter lim="400000"/>
          </a:ln>
        </p:spPr>
      </p:pic>
      <p:pic>
        <p:nvPicPr>
          <p:cNvPr id="281" name="punaise-mauve.png" descr="punaise-mauve.png"/>
          <p:cNvPicPr>
            <a:picLocks noChangeAspect="1"/>
          </p:cNvPicPr>
          <p:nvPr/>
        </p:nvPicPr>
        <p:blipFill>
          <a:blip r:embed="rId3">
            <a:extLst/>
          </a:blip>
          <a:stretch>
            <a:fillRect/>
          </a:stretch>
        </p:blipFill>
        <p:spPr>
          <a:xfrm>
            <a:off x="3593986" y="4492561"/>
            <a:ext cx="219140" cy="219139"/>
          </a:xfrm>
          <a:prstGeom prst="rect">
            <a:avLst/>
          </a:prstGeom>
          <a:ln w="3175">
            <a:miter lim="400000"/>
          </a:ln>
        </p:spPr>
      </p:pic>
      <p:pic>
        <p:nvPicPr>
          <p:cNvPr id="282" name="punaise-mauve.png" descr="punaise-mauve.png"/>
          <p:cNvPicPr>
            <a:picLocks noChangeAspect="1"/>
          </p:cNvPicPr>
          <p:nvPr/>
        </p:nvPicPr>
        <p:blipFill>
          <a:blip r:embed="rId3">
            <a:extLst/>
          </a:blip>
          <a:stretch>
            <a:fillRect/>
          </a:stretch>
        </p:blipFill>
        <p:spPr>
          <a:xfrm>
            <a:off x="3482861" y="4594161"/>
            <a:ext cx="219140" cy="219139"/>
          </a:xfrm>
          <a:prstGeom prst="rect">
            <a:avLst/>
          </a:prstGeom>
          <a:ln w="3175">
            <a:miter lim="400000"/>
          </a:ln>
        </p:spPr>
      </p:pic>
      <p:sp>
        <p:nvSpPr>
          <p:cNvPr id="283" name="Line"/>
          <p:cNvSpPr/>
          <p:nvPr/>
        </p:nvSpPr>
        <p:spPr>
          <a:xfrm flipV="1">
            <a:off x="3337892" y="4749686"/>
            <a:ext cx="2586658" cy="386164"/>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4" name="Line"/>
          <p:cNvSpPr/>
          <p:nvPr/>
        </p:nvSpPr>
        <p:spPr>
          <a:xfrm flipH="1" flipV="1">
            <a:off x="3327499" y="4866789"/>
            <a:ext cx="16769" cy="264596"/>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5" name="Line"/>
          <p:cNvSpPr/>
          <p:nvPr/>
        </p:nvSpPr>
        <p:spPr>
          <a:xfrm flipV="1">
            <a:off x="3327201" y="4713322"/>
            <a:ext cx="441574" cy="140995"/>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6" name="Line"/>
          <p:cNvSpPr/>
          <p:nvPr/>
        </p:nvSpPr>
        <p:spPr>
          <a:xfrm flipV="1">
            <a:off x="3774206" y="4643224"/>
            <a:ext cx="2612233" cy="74692"/>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7" name="Line"/>
          <p:cNvSpPr/>
          <p:nvPr/>
        </p:nvSpPr>
        <p:spPr>
          <a:xfrm flipV="1">
            <a:off x="3638549" y="4638114"/>
            <a:ext cx="2759399" cy="156870"/>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2" name="DataFrame Exploration"/>
          <p:cNvSpPr txBox="1"/>
          <p:nvPr>
            <p:ph type="title"/>
          </p:nvPr>
        </p:nvSpPr>
        <p:spPr>
          <a:prstGeom prst="rect">
            <a:avLst/>
          </a:prstGeom>
        </p:spPr>
        <p:txBody>
          <a:bodyPr/>
          <a:lstStyle/>
          <a:p>
            <a:pPr/>
            <a:r>
              <a:t>DataFrame Exploration</a:t>
            </a:r>
          </a:p>
        </p:txBody>
      </p:sp>
      <p:sp>
        <p:nvSpPr>
          <p:cNvPr id="393" name="We get information about the contents of a DataFrame using several simple methods:…"/>
          <p:cNvSpPr txBox="1"/>
          <p:nvPr>
            <p:ph type="body" idx="1"/>
          </p:nvPr>
        </p:nvSpPr>
        <p:spPr>
          <a:prstGeom prst="rect">
            <a:avLst/>
          </a:prstGeom>
        </p:spPr>
        <p:txBody>
          <a:bodyPr/>
          <a:lstStyle/>
          <a:p>
            <a:pPr/>
            <a:r>
              <a:t>We get information about the contents of a </a:t>
            </a:r>
            <a:r>
              <a:rPr>
                <a:solidFill>
                  <a:schemeClr val="accent6">
                    <a:satOff val="24555"/>
                    <a:lumOff val="22232"/>
                  </a:schemeClr>
                </a:solidFill>
                <a:latin typeface="Helvetica Neue Light"/>
                <a:ea typeface="Helvetica Neue Light"/>
                <a:cs typeface="Helvetica Neue Light"/>
                <a:sym typeface="Helvetica Neue Light"/>
              </a:rPr>
              <a:t>DataFrame</a:t>
            </a:r>
            <a:r>
              <a:t> using several simple methods:</a:t>
            </a:r>
          </a:p>
          <a:p>
            <a:pPr lvl="1"/>
            <a:r>
              <a:rPr>
                <a:solidFill>
                  <a:schemeClr val="accent1">
                    <a:satOff val="-3355"/>
                    <a:lumOff val="26614"/>
                  </a:schemeClr>
                </a:solidFill>
                <a:latin typeface="Helvetica Neue Light"/>
                <a:ea typeface="Helvetica Neue Light"/>
                <a:cs typeface="Helvetica Neue Light"/>
                <a:sym typeface="Helvetica Neue Light"/>
              </a:rPr>
              <a:t>head()</a:t>
            </a:r>
            <a:r>
              <a:t> - display the top 5 rows</a:t>
            </a:r>
          </a:p>
          <a:p>
            <a:pPr lvl="1"/>
            <a:r>
              <a:rPr>
                <a:solidFill>
                  <a:schemeClr val="accent1">
                    <a:satOff val="-3355"/>
                    <a:lumOff val="26614"/>
                  </a:schemeClr>
                </a:solidFill>
                <a:latin typeface="Helvetica Neue Light"/>
                <a:ea typeface="Helvetica Neue Light"/>
                <a:cs typeface="Helvetica Neue Light"/>
                <a:sym typeface="Helvetica Neue Light"/>
              </a:rPr>
              <a:t>tail()</a:t>
            </a:r>
            <a:r>
              <a:t> - display the bottom 5 rows</a:t>
            </a:r>
          </a:p>
          <a:p>
            <a:pPr lvl="1"/>
            <a:r>
              <a:rPr>
                <a:solidFill>
                  <a:schemeClr val="accent1">
                    <a:satOff val="-3355"/>
                    <a:lumOff val="26614"/>
                  </a:schemeClr>
                </a:solidFill>
                <a:latin typeface="Helvetica Neue Light"/>
                <a:ea typeface="Helvetica Neue Light"/>
                <a:cs typeface="Helvetica Neue Light"/>
                <a:sym typeface="Helvetica Neue Light"/>
              </a:rPr>
              <a:t>info()</a:t>
            </a:r>
            <a:r>
              <a:t> - Print a concise summary of a DataFrame</a:t>
            </a:r>
          </a:p>
          <a:p>
            <a:pPr lvl="1"/>
            <a:r>
              <a:rPr>
                <a:solidFill>
                  <a:schemeClr val="accent1">
                    <a:satOff val="-3355"/>
                    <a:lumOff val="26614"/>
                  </a:schemeClr>
                </a:solidFill>
                <a:latin typeface="Helvetica Neue Light"/>
                <a:ea typeface="Helvetica Neue Light"/>
                <a:cs typeface="Helvetica Neue Light"/>
                <a:sym typeface="Helvetica Neue Light"/>
              </a:rPr>
              <a:t>describe()</a:t>
            </a:r>
            <a:r>
              <a:t> - Generate descriptive statistics that summarize the data</a:t>
            </a:r>
          </a:p>
        </p:txBody>
      </p:sp>
      <p:sp>
        <p:nvSpPr>
          <p:cNvPr id="39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07"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8"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9"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10"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13" name="Group"/>
          <p:cNvGrpSpPr/>
          <p:nvPr/>
        </p:nvGrpSpPr>
        <p:grpSpPr>
          <a:xfrm>
            <a:off x="7089140" y="5329801"/>
            <a:ext cx="294689" cy="503877"/>
            <a:chOff x="0" y="0"/>
            <a:chExt cx="294687" cy="503876"/>
          </a:xfrm>
        </p:grpSpPr>
        <p:sp>
          <p:nvSpPr>
            <p:cNvPr id="241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416" name="Group"/>
          <p:cNvGrpSpPr/>
          <p:nvPr/>
        </p:nvGrpSpPr>
        <p:grpSpPr>
          <a:xfrm>
            <a:off x="7721094" y="5414254"/>
            <a:ext cx="813545" cy="334971"/>
            <a:chOff x="0" y="0"/>
            <a:chExt cx="813543" cy="334970"/>
          </a:xfrm>
        </p:grpSpPr>
        <p:sp>
          <p:nvSpPr>
            <p:cNvPr id="2414"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5"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417"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20" name="Group"/>
          <p:cNvGrpSpPr/>
          <p:nvPr/>
        </p:nvGrpSpPr>
        <p:grpSpPr>
          <a:xfrm>
            <a:off x="7912036" y="4583774"/>
            <a:ext cx="431662" cy="431662"/>
            <a:chOff x="0" y="0"/>
            <a:chExt cx="431661" cy="431661"/>
          </a:xfrm>
        </p:grpSpPr>
        <p:sp>
          <p:nvSpPr>
            <p:cNvPr id="241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21"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24" name="Group"/>
          <p:cNvGrpSpPr/>
          <p:nvPr/>
        </p:nvGrpSpPr>
        <p:grpSpPr>
          <a:xfrm>
            <a:off x="5297089" y="5329801"/>
            <a:ext cx="294689" cy="503877"/>
            <a:chOff x="0" y="0"/>
            <a:chExt cx="294687" cy="503876"/>
          </a:xfrm>
        </p:grpSpPr>
        <p:sp>
          <p:nvSpPr>
            <p:cNvPr id="242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2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425"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28" name="Group"/>
          <p:cNvGrpSpPr/>
          <p:nvPr/>
        </p:nvGrpSpPr>
        <p:grpSpPr>
          <a:xfrm>
            <a:off x="6197860" y="4618280"/>
            <a:ext cx="431662" cy="431662"/>
            <a:chOff x="0" y="0"/>
            <a:chExt cx="431661" cy="431661"/>
          </a:xfrm>
        </p:grpSpPr>
        <p:sp>
          <p:nvSpPr>
            <p:cNvPr id="242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2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29"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430"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431"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432" name="Gated Recurrent Unit (GRU)"/>
          <p:cNvSpPr txBox="1"/>
          <p:nvPr>
            <p:ph type="title"/>
          </p:nvPr>
        </p:nvSpPr>
        <p:spPr>
          <a:prstGeom prst="rect">
            <a:avLst/>
          </a:prstGeom>
        </p:spPr>
        <p:txBody>
          <a:bodyPr/>
          <a:lstStyle/>
          <a:p>
            <a:pPr/>
            <a:r>
              <a:t>Gated Recurrent Unit (GRU)</a:t>
            </a:r>
          </a:p>
        </p:txBody>
      </p:sp>
      <p:sp>
        <p:nvSpPr>
          <p:cNvPr id="2433"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4"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5"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436"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7"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8"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9"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42" name="Group"/>
          <p:cNvGrpSpPr/>
          <p:nvPr/>
        </p:nvGrpSpPr>
        <p:grpSpPr>
          <a:xfrm>
            <a:off x="7941216" y="3377207"/>
            <a:ext cx="362887" cy="362887"/>
            <a:chOff x="0" y="0"/>
            <a:chExt cx="362885" cy="362885"/>
          </a:xfrm>
        </p:grpSpPr>
        <p:sp>
          <p:nvSpPr>
            <p:cNvPr id="2440"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41"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45" name="Group"/>
          <p:cNvGrpSpPr/>
          <p:nvPr/>
        </p:nvGrpSpPr>
        <p:grpSpPr>
          <a:xfrm>
            <a:off x="7020655" y="3335150"/>
            <a:ext cx="431662" cy="431662"/>
            <a:chOff x="0" y="0"/>
            <a:chExt cx="431661" cy="431661"/>
          </a:xfrm>
        </p:grpSpPr>
        <p:sp>
          <p:nvSpPr>
            <p:cNvPr id="244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4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46"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7"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8"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9"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z</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c</m:t>
                      </m:r>
                    </m:e>
                  </m:d>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1</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z</m:t>
                          </m:r>
                        </m:e>
                      </m:d>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e>
                  </m:d>
                </m:oMath>
              </m:oMathPara>
            </a14:m>
            <a:endParaRPr sz="3000">
              <a:solidFill>
                <a:srgbClr val="51A7F9"/>
              </a:solidFill>
            </a:endParaRPr>
          </a:p>
        </p:txBody>
      </p:sp>
      <p:grpSp>
        <p:nvGrpSpPr>
          <p:cNvPr id="2452" name="Group"/>
          <p:cNvGrpSpPr/>
          <p:nvPr/>
        </p:nvGrpSpPr>
        <p:grpSpPr>
          <a:xfrm>
            <a:off x="7020655" y="4085712"/>
            <a:ext cx="431662" cy="431662"/>
            <a:chOff x="0" y="0"/>
            <a:chExt cx="431661" cy="431661"/>
          </a:xfrm>
        </p:grpSpPr>
        <p:sp>
          <p:nvSpPr>
            <p:cNvPr id="245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5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453"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54"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55"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68" name="Group"/>
          <p:cNvGrpSpPr/>
          <p:nvPr/>
        </p:nvGrpSpPr>
        <p:grpSpPr>
          <a:xfrm>
            <a:off x="9791266" y="149530"/>
            <a:ext cx="3142313" cy="1628471"/>
            <a:chOff x="0" y="0"/>
            <a:chExt cx="3142312" cy="1628469"/>
          </a:xfrm>
        </p:grpSpPr>
        <p:grpSp>
          <p:nvGrpSpPr>
            <p:cNvPr id="2458" name="Group"/>
            <p:cNvGrpSpPr/>
            <p:nvPr/>
          </p:nvGrpSpPr>
          <p:grpSpPr>
            <a:xfrm>
              <a:off x="0" y="580147"/>
              <a:ext cx="431662" cy="431662"/>
              <a:chOff x="0" y="0"/>
              <a:chExt cx="431661" cy="431661"/>
            </a:xfrm>
          </p:grpSpPr>
          <p:sp>
            <p:nvSpPr>
              <p:cNvPr id="245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5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61" name="Group"/>
            <p:cNvGrpSpPr/>
            <p:nvPr/>
          </p:nvGrpSpPr>
          <p:grpSpPr>
            <a:xfrm>
              <a:off x="34387" y="0"/>
              <a:ext cx="362887" cy="362886"/>
              <a:chOff x="0" y="0"/>
              <a:chExt cx="362885" cy="362885"/>
            </a:xfrm>
          </p:grpSpPr>
          <p:sp>
            <p:nvSpPr>
              <p:cNvPr id="2459"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60"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64" name="Group"/>
            <p:cNvGrpSpPr/>
            <p:nvPr/>
          </p:nvGrpSpPr>
          <p:grpSpPr>
            <a:xfrm>
              <a:off x="0" y="1196808"/>
              <a:ext cx="431662" cy="431662"/>
              <a:chOff x="0" y="0"/>
              <a:chExt cx="431661" cy="431661"/>
            </a:xfrm>
          </p:grpSpPr>
          <p:sp>
            <p:nvSpPr>
              <p:cNvPr id="246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6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465"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466"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467"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469"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70"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71" name="Rectangle"/>
          <p:cNvSpPr/>
          <p:nvPr/>
        </p:nvSpPr>
        <p:spPr>
          <a:xfrm>
            <a:off x="6877194" y="3245487"/>
            <a:ext cx="1680140" cy="1895015"/>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72" name="Output: Combine all available information."/>
          <p:cNvSpPr txBox="1"/>
          <p:nvPr/>
        </p:nvSpPr>
        <p:spPr>
          <a:xfrm>
            <a:off x="656889" y="3965413"/>
            <a:ext cx="1510745" cy="12385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a:t>
            </a:r>
            <a:r>
              <a:t>:</a:t>
            </a:r>
            <a:br/>
            <a:r>
              <a:t>Combine all available information.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4" name="Events"/>
          <p:cNvSpPr txBox="1"/>
          <p:nvPr>
            <p:ph type="title"/>
          </p:nvPr>
        </p:nvSpPr>
        <p:spPr>
          <a:prstGeom prst="rect">
            <a:avLst/>
          </a:prstGeom>
        </p:spPr>
        <p:txBody>
          <a:bodyPr/>
          <a:lstStyle/>
          <a:p>
            <a:pPr/>
            <a:r>
              <a:t>Events</a:t>
            </a:r>
          </a:p>
        </p:txBody>
      </p:sp>
      <p:sp>
        <p:nvSpPr>
          <p:cNvPr id="2475" name="www.data4sci.com/newsletter"/>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www.data4sci.com/newsletter</a:t>
            </a:r>
          </a:p>
        </p:txBody>
      </p:sp>
      <p:pic>
        <p:nvPicPr>
          <p:cNvPr id="2476" name="eWlUGtJg_400x400.jpg" descr="eWlUGtJg_400x400.jpg"/>
          <p:cNvPicPr>
            <a:picLocks noChangeAspect="1"/>
          </p:cNvPicPr>
          <p:nvPr/>
        </p:nvPicPr>
        <p:blipFill>
          <a:blip r:embed="rId2">
            <a:extLst/>
          </a:blip>
          <a:stretch>
            <a:fillRect/>
          </a:stretch>
        </p:blipFill>
        <p:spPr>
          <a:xfrm>
            <a:off x="866100" y="2296914"/>
            <a:ext cx="4681566" cy="4681565"/>
          </a:xfrm>
          <a:prstGeom prst="rect">
            <a:avLst/>
          </a:prstGeom>
          <a:ln w="3175">
            <a:miter lim="400000"/>
          </a:ln>
        </p:spPr>
      </p:pic>
      <p:sp>
        <p:nvSpPr>
          <p:cNvPr id="2477" name="Deep Learning For Everyone Mar 27, 2020 - 5am-9am (PST)…"/>
          <p:cNvSpPr txBox="1"/>
          <p:nvPr/>
        </p:nvSpPr>
        <p:spPr>
          <a:xfrm>
            <a:off x="6263284" y="2233414"/>
            <a:ext cx="6183702" cy="6311273"/>
          </a:xfrm>
          <a:prstGeom prst="rect">
            <a:avLst/>
          </a:prstGeom>
          <a:ln w="3175">
            <a:miter lim="400000"/>
          </a:ln>
          <a:extLst>
            <a:ext uri="{C572A759-6A51-4108-AA02-DFA0A04FC94B}">
              <ma14:wrappingTextBoxFlag xmlns:ma14="http://schemas.microsoft.com/office/mac/drawingml/2011/main" val="1"/>
            </a:ext>
          </a:extLst>
        </p:spPr>
        <p:txBody>
          <a:bodyPr lIns="45719" rIns="45719" anchor="ctr"/>
          <a:lstStyle/>
          <a:p>
            <a:pPr algn="l" defTabSz="457200">
              <a:spcBef>
                <a:spcPts val="500"/>
              </a:spcBef>
              <a:defRPr sz="2400">
                <a:latin typeface="Calibri"/>
                <a:ea typeface="Calibri"/>
                <a:cs typeface="Calibri"/>
                <a:sym typeface="Calibri"/>
              </a:defRPr>
            </a:pPr>
            <a:r>
              <a:rPr b="1"/>
              <a:t>Deep Learning For Everyone</a:t>
            </a:r>
            <a:br/>
            <a:r>
              <a:t>Mar 27, 2020 - 5am-9am (PST)</a:t>
            </a:r>
          </a:p>
          <a:p>
            <a:pPr algn="l" defTabSz="457200">
              <a:spcBef>
                <a:spcPts val="500"/>
              </a:spcBef>
              <a:defRPr sz="2400">
                <a:latin typeface="Calibri"/>
                <a:ea typeface="Calibri"/>
                <a:cs typeface="Calibri"/>
                <a:sym typeface="Calibri"/>
              </a:defRPr>
            </a:pPr>
          </a:p>
          <a:p>
            <a:pPr algn="l" defTabSz="457200">
              <a:spcBef>
                <a:spcPts val="500"/>
              </a:spcBef>
              <a:defRPr b="1" sz="2400">
                <a:latin typeface="Calibri"/>
                <a:ea typeface="Calibri"/>
                <a:cs typeface="Calibri"/>
                <a:sym typeface="Calibri"/>
              </a:defRPr>
            </a:pPr>
            <a:r>
              <a:t>Time Series for Everyone</a:t>
            </a:r>
          </a:p>
          <a:p>
            <a:pPr algn="l" defTabSz="457200">
              <a:spcBef>
                <a:spcPts val="500"/>
              </a:spcBef>
              <a:defRPr sz="2400">
                <a:latin typeface="Calibri"/>
                <a:ea typeface="Calibri"/>
                <a:cs typeface="Calibri"/>
                <a:sym typeface="Calibri"/>
              </a:defRPr>
            </a:pPr>
            <a:r>
              <a:t>Apr 8, 2020 - 5am-9am (PST)</a:t>
            </a:r>
          </a:p>
          <a:p>
            <a:pPr algn="l" defTabSz="457200">
              <a:spcBef>
                <a:spcPts val="500"/>
              </a:spcBef>
              <a:defRPr sz="2400">
                <a:latin typeface="Calibri"/>
                <a:ea typeface="Calibri"/>
                <a:cs typeface="Calibri"/>
                <a:sym typeface="Calibri"/>
              </a:defRPr>
            </a:pPr>
          </a:p>
          <a:p>
            <a:pPr algn="l" defTabSz="457200">
              <a:spcBef>
                <a:spcPts val="500"/>
              </a:spcBef>
              <a:defRPr b="1" sz="2400">
                <a:latin typeface="Calibri"/>
                <a:ea typeface="Calibri"/>
                <a:cs typeface="Calibri"/>
                <a:sym typeface="Calibri"/>
              </a:defRPr>
            </a:pPr>
            <a:r>
              <a:t>Applied Probability Theory for Everyone</a:t>
            </a:r>
          </a:p>
          <a:p>
            <a:pPr algn="l" defTabSz="457200">
              <a:spcBef>
                <a:spcPts val="500"/>
              </a:spcBef>
              <a:defRPr sz="2400">
                <a:latin typeface="Calibri"/>
                <a:ea typeface="Calibri"/>
                <a:cs typeface="Calibri"/>
                <a:sym typeface="Calibri"/>
              </a:defRPr>
            </a:pPr>
            <a:r>
              <a:t>Apr 19, 2020 - 5am-9am (PST)</a:t>
            </a:r>
          </a:p>
          <a:p>
            <a:pPr algn="l" defTabSz="457200">
              <a:spcBef>
                <a:spcPts val="500"/>
              </a:spcBef>
              <a:defRPr sz="2400">
                <a:latin typeface="Calibri"/>
                <a:ea typeface="Calibri"/>
                <a:cs typeface="Calibri"/>
                <a:sym typeface="Calibri"/>
              </a:defRPr>
            </a:pPr>
            <a:br/>
            <a:br/>
            <a:br/>
            <a:br/>
            <a:endParaRPr>
              <a:solidFill>
                <a:schemeClr val="accent6">
                  <a:satOff val="24555"/>
                  <a:lumOff val="22232"/>
                </a:schemeClr>
              </a:solidFill>
            </a:endParaRPr>
          </a:p>
          <a:p>
            <a:pPr algn="l" defTabSz="457200">
              <a:spcBef>
                <a:spcPts val="500"/>
              </a:spcBef>
              <a:defRPr b="1" sz="2400">
                <a:latin typeface="Calibri"/>
                <a:ea typeface="Calibri"/>
                <a:cs typeface="Calibri"/>
                <a:sym typeface="Calibri"/>
              </a:defRPr>
            </a:pPr>
            <a:r>
              <a:t>Natural Language Processing (NLP) from Scratch</a:t>
            </a:r>
          </a:p>
          <a:p>
            <a:pPr algn="l" defTabSz="457200">
              <a:spcBef>
                <a:spcPts val="500"/>
              </a:spcBef>
              <a:defRPr sz="2400">
                <a:latin typeface="Calibri"/>
                <a:ea typeface="Calibri"/>
                <a:cs typeface="Calibri"/>
                <a:sym typeface="Calibri"/>
              </a:defRPr>
            </a:pPr>
            <a:r>
              <a:rPr u="sng">
                <a:hlinkClick r:id="rId3" invalidUrl="" action="" tgtFrame="" tooltip="" history="1" highlightClick="0" endSnd="0"/>
              </a:rPr>
              <a:t>http://bit.ly/LiveLessonNLP</a:t>
            </a:r>
            <a:r>
              <a:t> - </a:t>
            </a:r>
            <a:r>
              <a:rPr>
                <a:solidFill>
                  <a:schemeClr val="accent6">
                    <a:satOff val="24555"/>
                    <a:lumOff val="22232"/>
                  </a:schemeClr>
                </a:solidFill>
              </a:rPr>
              <a:t>On Demand</a:t>
            </a:r>
          </a:p>
        </p:txBody>
      </p:sp>
      <p:pic>
        <p:nvPicPr>
          <p:cNvPr id="2478" name="D4Sci_logo_ball.png" descr="D4Sci_logo_ball.png"/>
          <p:cNvPicPr>
            <a:picLocks noChangeAspect="1"/>
          </p:cNvPicPr>
          <p:nvPr/>
        </p:nvPicPr>
        <p:blipFill>
          <a:blip r:embed="rId4">
            <a:extLst/>
          </a:blip>
          <a:stretch>
            <a:fillRect/>
          </a:stretch>
        </p:blipFill>
        <p:spPr>
          <a:xfrm>
            <a:off x="9616801" y="15229"/>
            <a:ext cx="1574903" cy="1583654"/>
          </a:xfrm>
          <a:prstGeom prst="rect">
            <a:avLst/>
          </a:prstGeom>
          <a:ln w="3175">
            <a:miter lim="400000"/>
          </a:ln>
        </p:spPr>
      </p:pic>
      <p:pic>
        <p:nvPicPr>
          <p:cNvPr id="2479" name="Content Placeholder 4" descr="Content Placeholder 4"/>
          <p:cNvPicPr>
            <a:picLocks noChangeAspect="1"/>
          </p:cNvPicPr>
          <p:nvPr/>
        </p:nvPicPr>
        <p:blipFill>
          <a:blip r:embed="rId5">
            <a:extLst/>
          </a:blip>
          <a:stretch>
            <a:fillRect/>
          </a:stretch>
        </p:blipFill>
        <p:spPr>
          <a:xfrm>
            <a:off x="4786972" y="7354572"/>
            <a:ext cx="1319496" cy="1583654"/>
          </a:xfrm>
          <a:prstGeom prst="rect">
            <a:avLst/>
          </a:prstGeom>
          <a:ln w="3175">
            <a:miter lim="400000"/>
          </a:ln>
        </p:spPr>
      </p:pic>
      <p:sp>
        <p:nvSpPr>
          <p:cNvPr id="2480" name="learning.oreilly.com/"/>
          <p:cNvSpPr txBox="1"/>
          <p:nvPr/>
        </p:nvSpPr>
        <p:spPr>
          <a:xfrm>
            <a:off x="5311876" y="1459873"/>
            <a:ext cx="2669338" cy="4356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solidFill>
                  <a:schemeClr val="accent4">
                    <a:hueOff val="384618"/>
                    <a:satOff val="3869"/>
                    <a:lumOff val="5802"/>
                  </a:schemeClr>
                </a:solidFill>
                <a:latin typeface="Helvetica Neue Light"/>
                <a:ea typeface="Helvetica Neue Light"/>
                <a:cs typeface="Helvetica Neue Light"/>
                <a:sym typeface="Helvetica Neue Light"/>
              </a:defRPr>
            </a:lvl1pPr>
          </a:lstStyle>
          <a:p>
            <a:pPr/>
            <a:r>
              <a:t>learning.oreilly.com/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6" name="DataFrame Exploration"/>
          <p:cNvSpPr txBox="1"/>
          <p:nvPr>
            <p:ph type="title"/>
          </p:nvPr>
        </p:nvSpPr>
        <p:spPr>
          <a:prstGeom prst="rect">
            <a:avLst/>
          </a:prstGeom>
        </p:spPr>
        <p:txBody>
          <a:bodyPr/>
          <a:lstStyle/>
          <a:p>
            <a:pPr/>
            <a:r>
              <a:t>DataFrame Exploration</a:t>
            </a:r>
          </a:p>
        </p:txBody>
      </p:sp>
      <p:sp>
        <p:nvSpPr>
          <p:cNvPr id="39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98" name="&gt;&gt;&gt; df.head(2)… &gt;&gt;&gt; df.head(2)&#10;       Name  id&#10;row0    Bob  23&#10;row1  Karen  42&#10;&gt;&gt;&gt; df.tail(2)&#10;      Name  id&#10;row2  Kate  12&#10;row3  Bill  86" descr="&gt;&gt;&gt; df.head(2)… &gt;&gt;&gt; df.head(2)       Name  idrow0    Bob  23row1  Karen  42&gt;&gt;&gt; df.tail(2)      Name  idrow2  Kate  12row3  Bill  86"/>
          <p:cNvPicPr>
            <a:picLocks noChangeAspect="0"/>
          </p:cNvPicPr>
          <p:nvPr>
            <p:ph type="body" idx="15"/>
          </p:nvPr>
        </p:nvPicPr>
        <p:blipFill>
          <a:blip r:embed="rId2">
            <a:extLst/>
          </a:blip>
          <a:stretch>
            <a:fillRect/>
          </a:stretch>
        </p:blipFill>
        <p:spPr>
          <a:xfrm>
            <a:off x="713564" y="2047756"/>
            <a:ext cx="2496993" cy="3177672"/>
          </a:xfrm>
          <a:prstGeom prst="rect">
            <a:avLst/>
          </a:prstGeom>
          <a:ln w="9525">
            <a:round/>
          </a:ln>
          <a:effectLst>
            <a:outerShdw sx="100000" sy="100000" kx="0" ky="0" algn="b" rotWithShape="0" blurRad="12700" dist="0" dir="5400000">
              <a:srgbClr val="000000">
                <a:alpha val="50000"/>
              </a:srgbClr>
            </a:outerShdw>
          </a:effectLst>
        </p:spPr>
      </p:pic>
      <p:pic>
        <p:nvPicPr>
          <p:cNvPr id="399" name="&gt;&gt;&gt; df.info()… &gt;&gt;&gt; df.info()&#10;&lt;class 'pandas.core.frame.DataFrame'&gt;&#10;Index: 4 entries, row0 to row3&#10;Data columns (total 2 columns):&#10;Name    4 non-null object&#10;id      4 non-null int64&#10;dtypes: int64(1), object(1)&#10;memory usage: 96.0+ bytes&#10;&gt;&gt;&gt; df.describe()&#10;              id&#10;count   4.000000&#10;mean   40.750000&#10;std    32.612625&#10;min    12.000000&#10;25%    20.250000&#10;50%    32.500000&#10;75%    53.000000&#10;max    86.000000" descr="&gt;&gt;&gt; df.info()… &gt;&gt;&gt; df.info()&lt;class 'pandas.core.frame.DataFrame'&gt;Index: 4 entries, row0 to row3Data columns (total 2 columns):Name    4 non-null objectid      4 non-null int64dtypes: int64(1), object(1)memory usage: 96.0+ bytes&gt;&gt;&gt; df.describe()              idcount   4.000000mean   40.750000std    32.612625min    12.00000025%    20.25000050%    32.50000075%    53.000000max    86.000000"/>
          <p:cNvPicPr>
            <a:picLocks noChangeAspect="0"/>
          </p:cNvPicPr>
          <p:nvPr/>
        </p:nvPicPr>
        <p:blipFill>
          <a:blip r:embed="rId3">
            <a:extLst/>
          </a:blip>
          <a:stretch>
            <a:fillRect/>
          </a:stretch>
        </p:blipFill>
        <p:spPr>
          <a:xfrm>
            <a:off x="6997041" y="2047756"/>
            <a:ext cx="5640608" cy="6949928"/>
          </a:xfrm>
          <a:prstGeom prst="rect">
            <a:avLst/>
          </a:prstGeom>
          <a:effectLst>
            <a:outerShdw sx="100000" sy="100000" kx="0" ky="0" algn="b" rotWithShape="0" blurRad="12700" dist="0" dir="5400000">
              <a:srgbClr val="000000">
                <a:alpha val="50000"/>
              </a:srgbClr>
            </a:outerShdw>
          </a:effectLst>
        </p:spPr>
      </p:pic>
      <p:sp>
        <p:nvSpPr>
          <p:cNvPr id="400" name="head and tail can take as argument the number…"/>
          <p:cNvSpPr txBox="1"/>
          <p:nvPr/>
        </p:nvSpPr>
        <p:spPr>
          <a:xfrm>
            <a:off x="3388281" y="2060456"/>
            <a:ext cx="1612901" cy="2201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2400"/>
            </a:pPr>
            <a:r>
              <a:t>head and</a:t>
            </a:r>
            <a:br/>
            <a:r>
              <a:t>tail can take</a:t>
            </a:r>
            <a:br/>
            <a:r>
              <a:t>as argument</a:t>
            </a:r>
            <a:br/>
            <a:r>
              <a:t>the number</a:t>
            </a:r>
          </a:p>
          <a:p>
            <a:pPr algn="l">
              <a:defRPr sz="2400"/>
            </a:pPr>
            <a:r>
              <a:t>of rows to</a:t>
            </a:r>
          </a:p>
          <a:p>
            <a:pPr algn="l">
              <a:defRPr sz="2400"/>
            </a:pPr>
            <a:r>
              <a:t>display</a:t>
            </a:r>
          </a:p>
        </p:txBody>
      </p:sp>
      <p:sp>
        <p:nvSpPr>
          <p:cNvPr id="401" name="the output of…"/>
          <p:cNvSpPr txBox="1"/>
          <p:nvPr/>
        </p:nvSpPr>
        <p:spPr>
          <a:xfrm>
            <a:off x="5290769" y="4599733"/>
            <a:ext cx="1641552" cy="18459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pPr>
            <a:r>
              <a:t>the output of</a:t>
            </a:r>
          </a:p>
          <a:p>
            <a:pPr>
              <a:defRPr sz="2400"/>
            </a:pPr>
            <a:r>
              <a:t>describe</a:t>
            </a:r>
            <a:br/>
            <a:r>
              <a:t>only includes</a:t>
            </a:r>
            <a:br/>
            <a:r>
              <a:t>numerical</a:t>
            </a:r>
            <a:br/>
            <a:r>
              <a:t>columns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3" name="Indexing and Slicing"/>
          <p:cNvSpPr txBox="1"/>
          <p:nvPr>
            <p:ph type="title"/>
          </p:nvPr>
        </p:nvSpPr>
        <p:spPr>
          <a:prstGeom prst="rect">
            <a:avLst/>
          </a:prstGeom>
        </p:spPr>
        <p:txBody>
          <a:bodyPr/>
          <a:lstStyle/>
          <a:p>
            <a:pPr/>
            <a:r>
              <a:t>Indexing and Slicing</a:t>
            </a:r>
          </a:p>
        </p:txBody>
      </p:sp>
      <p:sp>
        <p:nvSpPr>
          <p:cNvPr id="404" name="pandas supports various ways of indexing the contents of a DataFrame…"/>
          <p:cNvSpPr txBox="1"/>
          <p:nvPr>
            <p:ph type="body" idx="1"/>
          </p:nvPr>
        </p:nvSpPr>
        <p:spPr>
          <a:prstGeom prst="rect">
            <a:avLst/>
          </a:prstGeom>
        </p:spPr>
        <p:txBody>
          <a:bodyPr/>
          <a:lstStyle/>
          <a:p>
            <a:pPr/>
            <a:r>
              <a:t>pandas supports various ways of indexing the contents of a </a:t>
            </a:r>
            <a:r>
              <a:rPr>
                <a:solidFill>
                  <a:schemeClr val="accent6">
                    <a:satOff val="24555"/>
                    <a:lumOff val="22232"/>
                  </a:schemeClr>
                </a:solidFill>
                <a:latin typeface="Helvetica Neue Light"/>
                <a:ea typeface="Helvetica Neue Light"/>
                <a:cs typeface="Helvetica Neue Light"/>
                <a:sym typeface="Helvetica Neue Light"/>
              </a:rPr>
              <a:t>DataFrame</a:t>
            </a:r>
          </a:p>
          <a:p>
            <a:pP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&lt;column name&gt;</a:t>
            </a:r>
            <a:r>
              <a:rPr>
                <a:latin typeface="Helvetica Neue Light"/>
                <a:ea typeface="Helvetica Neue Light"/>
                <a:cs typeface="Helvetica Neue Light"/>
                <a:sym typeface="Helvetica Neue Light"/>
              </a:rPr>
              <a:t>]</a:t>
            </a:r>
            <a:r>
              <a:t> - select a given column by it's name. column names can also be used as field names </a:t>
            </a:r>
          </a:p>
          <a:p>
            <a:pPr/>
            <a:r>
              <a:rPr>
                <a:solidFill>
                  <a:schemeClr val="accent1">
                    <a:satOff val="-3355"/>
                    <a:lumOff val="26614"/>
                  </a:schemeClr>
                </a:solidFill>
                <a:latin typeface="Helvetica Neue Light"/>
                <a:ea typeface="Helvetica Neue Light"/>
                <a:cs typeface="Helvetica Neue Light"/>
                <a:sym typeface="Helvetica Neue Light"/>
              </a:rPr>
              <a:t>.loc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name&gt;</a:t>
            </a:r>
            <a:r>
              <a:rPr>
                <a:latin typeface="Helvetica Neue Light"/>
                <a:ea typeface="Helvetica Neue Light"/>
                <a:cs typeface="Helvetica Neue Light"/>
                <a:sym typeface="Helvetica Neue Light"/>
              </a:rPr>
              <a:t>]</a:t>
            </a:r>
            <a:r>
              <a:t> - select a given row by it’s (Index) name</a:t>
            </a:r>
          </a:p>
          <a:p>
            <a:pPr/>
            <a:r>
              <a:rPr>
                <a:solidFill>
                  <a:schemeClr val="accent1">
                    <a:satOff val="-3355"/>
                    <a:lumOff val="26614"/>
                  </a:schemeClr>
                </a:solidFill>
                <a:latin typeface="Helvetica Neue Light"/>
                <a:ea typeface="Helvetica Neue Light"/>
                <a:cs typeface="Helvetica Neue Light"/>
                <a:sym typeface="Helvetica Neue Light"/>
              </a:rPr>
              <a:t>.iloc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&lt;position&gt;</a:t>
            </a:r>
            <a:r>
              <a:rPr>
                <a:latin typeface="Helvetica Neue Light"/>
                <a:ea typeface="Helvetica Neue Light"/>
                <a:cs typeface="Helvetica Neue Light"/>
                <a:sym typeface="Helvetica Neue Light"/>
              </a:rPr>
              <a:t>]</a:t>
            </a:r>
            <a:r>
              <a:t> - select a given row by it’s position in the Index, starting at 0</a:t>
            </a:r>
          </a:p>
          <a:p>
            <a:pPr/>
            <a:r>
              <a:rPr>
                <a:solidFill>
                  <a:schemeClr val="accent1">
                    <a:satOff val="-3355"/>
                    <a:lumOff val="26614"/>
                  </a:schemeClr>
                </a:solidFill>
                <a:latin typeface="Helvetica Neue Light"/>
                <a:ea typeface="Helvetica Neue Light"/>
                <a:cs typeface="Helvetica Neue Light"/>
                <a:sym typeface="Helvetica Neue Light"/>
              </a:rPr>
              <a:t>.loc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name&gt;</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 &lt;column name&gt;</a:t>
            </a:r>
            <a:r>
              <a:rPr>
                <a:latin typeface="Helvetica Neue Light"/>
                <a:ea typeface="Helvetica Neue Light"/>
                <a:cs typeface="Helvetica Neue Light"/>
                <a:sym typeface="Helvetica Neue Light"/>
              </a:rPr>
              <a:t>]</a:t>
            </a:r>
            <a:r>
              <a:t> - select an individual element by row and column name</a:t>
            </a:r>
          </a:p>
          <a:p>
            <a:pPr/>
            <a:r>
              <a:rPr>
                <a:solidFill>
                  <a:schemeClr val="accent1">
                    <a:satOff val="-3355"/>
                    <a:lumOff val="26614"/>
                  </a:schemeClr>
                </a:solidFill>
                <a:latin typeface="Helvetica Neue Light"/>
                <a:ea typeface="Helvetica Neue Light"/>
                <a:cs typeface="Helvetica Neue Light"/>
                <a:sym typeface="Helvetica Neue Light"/>
              </a:rPr>
              <a:t>.iloc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position&gt;</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 &lt;row position&gt;</a:t>
            </a:r>
            <a:r>
              <a:rPr>
                <a:latin typeface="Helvetica Neue Light"/>
                <a:ea typeface="Helvetica Neue Light"/>
                <a:cs typeface="Helvetica Neue Light"/>
                <a:sym typeface="Helvetica Neue Light"/>
              </a:rPr>
              <a:t>]</a:t>
            </a:r>
            <a:r>
              <a:t> - select an individual element by row and column position (starting at 0)</a:t>
            </a:r>
          </a:p>
          <a:p>
            <a:pPr/>
            <a:r>
              <a:rPr>
                <a:solidFill>
                  <a:schemeClr val="accent1">
                    <a:satOff val="-3355"/>
                    <a:lumOff val="26614"/>
                  </a:schemeClr>
                </a:solidFill>
                <a:latin typeface="Helvetica Neue Light"/>
                <a:ea typeface="Helvetica Neue Light"/>
                <a:cs typeface="Helvetica Neue Light"/>
                <a:sym typeface="Helvetica Neue Light"/>
              </a:rPr>
              <a:t>.iloc</a:t>
            </a:r>
            <a:r>
              <a:t> also supports ranges and slices similarly to </a:t>
            </a:r>
            <a:r>
              <a:rPr>
                <a:solidFill>
                  <a:schemeClr val="accent6">
                    <a:satOff val="24555"/>
                    <a:lumOff val="22232"/>
                  </a:schemeClr>
                </a:solidFill>
                <a:latin typeface="Helvetica Neue Light"/>
                <a:ea typeface="Helvetica Neue Light"/>
                <a:cs typeface="Helvetica Neue Light"/>
                <a:sym typeface="Helvetica Neue Light"/>
              </a:rPr>
              <a:t>python</a:t>
            </a:r>
            <a:r>
              <a:t> lists or </a:t>
            </a:r>
            <a:r>
              <a:rPr>
                <a:solidFill>
                  <a:schemeClr val="accent6">
                    <a:satOff val="24555"/>
                    <a:lumOff val="22232"/>
                  </a:schemeClr>
                </a:solidFill>
                <a:latin typeface="Helvetica Neue Light"/>
                <a:ea typeface="Helvetica Neue Light"/>
                <a:cs typeface="Helvetica Neue Light"/>
                <a:sym typeface="Helvetica Neue Light"/>
              </a:rPr>
              <a:t>numpy</a:t>
            </a:r>
            <a:r>
              <a:t> arrays</a:t>
            </a:r>
          </a:p>
        </p:txBody>
      </p:sp>
      <p:sp>
        <p:nvSpPr>
          <p:cNvPr id="40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7" name="Indexing and Slicing"/>
          <p:cNvSpPr txBox="1"/>
          <p:nvPr>
            <p:ph type="title"/>
          </p:nvPr>
        </p:nvSpPr>
        <p:spPr>
          <a:prstGeom prst="rect">
            <a:avLst/>
          </a:prstGeom>
        </p:spPr>
        <p:txBody>
          <a:bodyPr/>
          <a:lstStyle/>
          <a:p>
            <a:pPr/>
            <a:r>
              <a:t>Indexing and Slicing</a:t>
            </a:r>
          </a:p>
        </p:txBody>
      </p:sp>
      <p:sp>
        <p:nvSpPr>
          <p:cNvPr id="408"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09" name="&gt;&gt;&gt; df['id']… &gt;&gt;&gt; df['id']&#10;row0    23&#10;row1    42&#10;row2    12&#10;row3    86&#10;Name: id, dtype: int64&#10;&gt;&gt;&gt; df.loc['row2']&#10;Name    Kate&#10;id        12&#10;Name: row2, dtype: object&#10;&gt;&gt;&gt; df.iloc[2]&#10;Name    Kate&#10;id        12&#10;Name: row2, dtype: object&#10;&gt;&gt;&gt; df.iloc[2,0]&#10;‘Kate’&#10;&gt;&gt;&gt; df.loc['row1','Name']&#10;'Karen'" descr="&gt;&gt;&gt; df['id']… &gt;&gt;&gt; df['id']row0    23row1    42row2    12row3    86Name: id, dtype: int64&gt;&gt;&gt; df.loc['row2']Name    Kateid        12Name: row2, dtype: object&gt;&gt;&gt; df.iloc[2]Name    Kateid        12Name: row2, dtype: object&gt;&gt;&gt; df.iloc[2,0]‘Kate’&gt;&gt;&gt; df.loc['row1','Name']'Karen'"/>
          <p:cNvPicPr>
            <a:picLocks noChangeAspect="0"/>
          </p:cNvPicPr>
          <p:nvPr>
            <p:ph type="body" idx="15"/>
          </p:nvPr>
        </p:nvPicPr>
        <p:blipFill>
          <a:blip r:embed="rId2">
            <a:extLst/>
          </a:blip>
          <a:stretch>
            <a:fillRect/>
          </a:stretch>
        </p:blipFill>
        <p:spPr>
          <a:xfrm>
            <a:off x="698017" y="2047756"/>
            <a:ext cx="5617276" cy="6802109"/>
          </a:xfrm>
          <a:prstGeom prst="rect">
            <a:avLst/>
          </a:prstGeom>
          <a:ln w="9525">
            <a:round/>
          </a:ln>
          <a:effectLst>
            <a:outerShdw sx="100000" sy="100000" kx="0" ky="0" algn="b" rotWithShape="0" blurRad="12700" dist="0" dir="5400000">
              <a:srgbClr val="000000">
                <a:alpha val="50000"/>
              </a:srgbClr>
            </a:outerShdw>
          </a:effectLst>
        </p:spPr>
      </p:pic>
      <p:pic>
        <p:nvPicPr>
          <p:cNvPr id="410" name="&gt;&gt;&gt; df.id… &gt;&gt;&gt; df.id&#10;row0    23&#10;row1    42&#10;row2    12&#10;row3    86&#10;Name: id, dtype: int64&#10;&gt;&gt;&gt; df.iloc[1:3]&#10;       Name  id&#10;row1  Karen  42&#10;row2   Kate  12&#10;&gt;&gt;&gt; df.loc[&quot;row1&quot;:&quot;row3&quot;]&#10;       Name  id&#10;row1  Karen  42&#10;row2   Kate  12&#10;row3   Bill  86" descr="&gt;&gt;&gt; df.id… &gt;&gt;&gt; df.idrow0    23row1    42row2    12row3    86Name: id, dtype: int64&gt;&gt;&gt; df.iloc[1:3]       Name  idrow1  Karen  42row2   Kate  12&gt;&gt;&gt; df.loc[&quot;row1&quot;:&quot;row3&quot;]       Name  idrow1  Karen  42row2   Kate  12row3   Bill  86"/>
          <p:cNvPicPr>
            <a:picLocks noChangeAspect="0"/>
          </p:cNvPicPr>
          <p:nvPr/>
        </p:nvPicPr>
        <p:blipFill>
          <a:blip r:embed="rId3">
            <a:extLst/>
          </a:blip>
          <a:stretch>
            <a:fillRect/>
          </a:stretch>
        </p:blipFill>
        <p:spPr>
          <a:xfrm>
            <a:off x="6976127" y="2047756"/>
            <a:ext cx="4133595" cy="5726350"/>
          </a:xfrm>
          <a:prstGeom prst="rect">
            <a:avLst/>
          </a:prstGeom>
          <a:effectLst>
            <a:outerShdw sx="100000" sy="100000" kx="0" ky="0" algn="b" rotWithShape="0" blurRad="12700" dist="0" dir="5400000">
              <a:srgbClr val="000000">
                <a:alpha val="50000"/>
              </a:srgbClr>
            </a:outerShdw>
          </a:effectLst>
        </p:spPr>
      </p:pic>
      <p:sp>
        <p:nvSpPr>
          <p:cNvPr id="411" name=".loc slices include the last element while .iloc slides don’t !!!"/>
          <p:cNvSpPr txBox="1"/>
          <p:nvPr/>
        </p:nvSpPr>
        <p:spPr>
          <a:xfrm>
            <a:off x="7222119" y="7848151"/>
            <a:ext cx="3431242" cy="1184960"/>
          </a:xfrm>
          <a:prstGeom prst="rect">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rPr>
                <a:solidFill>
                  <a:schemeClr val="accent1">
                    <a:satOff val="-3355"/>
                    <a:lumOff val="26614"/>
                  </a:schemeClr>
                </a:solidFill>
                <a:latin typeface="Helvetica Neue Light"/>
                <a:ea typeface="Helvetica Neue Light"/>
                <a:cs typeface="Helvetica Neue Light"/>
                <a:sym typeface="Helvetica Neue Light"/>
              </a:rPr>
              <a:t>.loc</a:t>
            </a:r>
            <a:r>
              <a:t> slices include the last element while </a:t>
            </a:r>
            <a:r>
              <a:rPr>
                <a:solidFill>
                  <a:schemeClr val="accent1">
                    <a:satOff val="-3355"/>
                    <a:lumOff val="26614"/>
                  </a:schemeClr>
                </a:solidFill>
                <a:latin typeface="Helvetica Neue Light"/>
                <a:ea typeface="Helvetica Neue Light"/>
                <a:cs typeface="Helvetica Neue Light"/>
                <a:sym typeface="Helvetica Neue Light"/>
              </a:rPr>
              <a:t>.iloc</a:t>
            </a:r>
            <a:r>
              <a:t> slides don’t </a:t>
            </a:r>
            <a:r>
              <a:rPr>
                <a:solidFill>
                  <a:schemeClr val="accent5"/>
                </a:solidFill>
                <a:latin typeface="Helvetica Neue Light"/>
                <a:ea typeface="Helvetica Neue Light"/>
                <a:cs typeface="Helvetica Neue Light"/>
                <a:sym typeface="Helvetica Neue Light"/>
              </a:rP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3" name="New columns can be added (in place) by simply assigning to them…"/>
          <p:cNvSpPr txBox="1"/>
          <p:nvPr>
            <p:ph type="body" idx="13"/>
          </p:nvPr>
        </p:nvSpPr>
        <p:spPr>
          <a:prstGeom prst="rect">
            <a:avLst/>
          </a:prstGeom>
        </p:spPr>
        <p:txBody>
          <a:bodyPr/>
          <a:lstStyle/>
          <a:p>
            <a:pPr/>
            <a:r>
              <a:t>New columns can be </a:t>
            </a:r>
            <a:r>
              <a:rPr>
                <a:solidFill>
                  <a:schemeClr val="accent1">
                    <a:satOff val="-3355"/>
                    <a:lumOff val="26614"/>
                  </a:schemeClr>
                </a:solidFill>
                <a:latin typeface="Helvetica Neue Light"/>
                <a:ea typeface="Helvetica Neue Light"/>
                <a:cs typeface="Helvetica Neue Light"/>
                <a:sym typeface="Helvetica Neue Light"/>
              </a:rPr>
              <a:t>added</a:t>
            </a:r>
            <a:r>
              <a:rPr>
                <a:solidFill>
                  <a:schemeClr val="accent1">
                    <a:satOff val="-3355"/>
                    <a:lumOff val="26614"/>
                  </a:schemeClr>
                </a:solidFill>
                <a:latin typeface="Helvetica Neue Medium"/>
                <a:ea typeface="Helvetica Neue Medium"/>
                <a:cs typeface="Helvetica Neue Medium"/>
                <a:sym typeface="Helvetica Neue Medium"/>
              </a:rPr>
              <a:t> </a:t>
            </a:r>
            <a:r>
              <a:t>(in place)</a:t>
            </a:r>
            <a:r>
              <a:rPr>
                <a:solidFill>
                  <a:schemeClr val="accent1">
                    <a:satOff val="-3355"/>
                    <a:lumOff val="26614"/>
                  </a:schemeClr>
                </a:solidFill>
                <a:latin typeface="Helvetica Neue Medium"/>
                <a:ea typeface="Helvetica Neue Medium"/>
                <a:cs typeface="Helvetica Neue Medium"/>
                <a:sym typeface="Helvetica Neue Medium"/>
              </a:rPr>
              <a:t> </a:t>
            </a:r>
            <a:r>
              <a:rPr>
                <a:solidFill>
                  <a:schemeClr val="accent1">
                    <a:satOff val="-3355"/>
                    <a:lumOff val="26614"/>
                  </a:schemeClr>
                </a:solidFill>
                <a:latin typeface="Helvetica Neue Light"/>
                <a:ea typeface="Helvetica Neue Light"/>
                <a:cs typeface="Helvetica Neue Light"/>
                <a:sym typeface="Helvetica Neue Light"/>
              </a:rPr>
              <a:t>by</a:t>
            </a:r>
            <a:r>
              <a:t> simply </a:t>
            </a:r>
            <a:r>
              <a:rPr>
                <a:solidFill>
                  <a:schemeClr val="accent1">
                    <a:satOff val="-3355"/>
                    <a:lumOff val="26614"/>
                  </a:schemeClr>
                </a:solidFill>
                <a:latin typeface="Helvetica Neue Light"/>
                <a:ea typeface="Helvetica Neue Light"/>
                <a:cs typeface="Helvetica Neue Light"/>
                <a:sym typeface="Helvetica Neue Light"/>
              </a:rPr>
              <a:t>assigning</a:t>
            </a:r>
            <a:r>
              <a:t> to them</a:t>
            </a:r>
          </a:p>
          <a:p>
            <a:pPr/>
            <a:r>
              <a:t>columns behave like numpy arrays and support mathematical operations</a:t>
            </a:r>
            <a:br/>
            <a:br/>
            <a:br/>
            <a:br/>
            <a:br/>
            <a:br/>
            <a:br/>
            <a:br/>
          </a:p>
          <a:p>
            <a:pPr/>
            <a:r>
              <a:t>New rows can be added in two ways:</a:t>
            </a:r>
          </a:p>
          <a:p>
            <a:pPr lvl="1"/>
            <a:r>
              <a:rPr>
                <a:solidFill>
                  <a:schemeClr val="accent1">
                    <a:satOff val="-3355"/>
                    <a:lumOff val="26614"/>
                  </a:schemeClr>
                </a:solidFill>
                <a:latin typeface="Helvetica Neue Light"/>
                <a:ea typeface="Helvetica Neue Light"/>
                <a:cs typeface="Helvetica Neue Light"/>
                <a:sym typeface="Helvetica Neue Light"/>
              </a:rPr>
              <a:t>append()</a:t>
            </a:r>
            <a:r>
              <a:t> - Append rows to the end of a </a:t>
            </a:r>
            <a:r>
              <a:rPr>
                <a:solidFill>
                  <a:schemeClr val="accent6">
                    <a:satOff val="24555"/>
                    <a:lumOff val="22232"/>
                  </a:schemeClr>
                </a:solidFill>
                <a:latin typeface="Helvetica Neue Light"/>
                <a:ea typeface="Helvetica Neue Light"/>
                <a:cs typeface="Helvetica Neue Light"/>
                <a:sym typeface="Helvetica Neue Light"/>
              </a:rPr>
              <a:t>DataFrame</a:t>
            </a:r>
            <a:r>
              <a:t>, returning a new object</a:t>
            </a:r>
          </a:p>
          <a:p>
            <a:pPr lvl="1"/>
            <a:r>
              <a:rPr>
                <a:solidFill>
                  <a:schemeClr val="accent1">
                    <a:satOff val="-3355"/>
                    <a:lumOff val="26614"/>
                  </a:schemeClr>
                </a:solidFill>
                <a:latin typeface="Helvetica Neue Light"/>
                <a:ea typeface="Helvetica Neue Light"/>
                <a:cs typeface="Helvetica Neue Light"/>
                <a:sym typeface="Helvetica Neue Light"/>
              </a:rPr>
              <a:t>pd.concat()</a:t>
            </a:r>
            <a:r>
              <a:t> - Concatenate two or more DataFrame objects, adding new rows (</a:t>
            </a:r>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0</a:t>
            </a:r>
            <a:r>
              <a:t>) or columns (</a:t>
            </a:r>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1</a:t>
            </a:r>
            <a:r>
              <a:t>). A new object is returned</a:t>
            </a:r>
          </a:p>
        </p:txBody>
      </p:sp>
      <p:sp>
        <p:nvSpPr>
          <p:cNvPr id="414" name="Adding columns and rows"/>
          <p:cNvSpPr txBox="1"/>
          <p:nvPr>
            <p:ph type="title"/>
          </p:nvPr>
        </p:nvSpPr>
        <p:spPr>
          <a:prstGeom prst="rect">
            <a:avLst/>
          </a:prstGeom>
        </p:spPr>
        <p:txBody>
          <a:bodyPr/>
          <a:lstStyle/>
          <a:p>
            <a:pPr/>
            <a:r>
              <a:t>Adding columns and rows</a:t>
            </a:r>
          </a:p>
        </p:txBody>
      </p:sp>
      <p:sp>
        <p:nvSpPr>
          <p:cNvPr id="415"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16" name="&gt;&gt;&gt; df['id2'] = df.id+45… &gt;&gt;&gt; df['id2'] = df.id+45&#10;&gt;&gt;&gt; df&#10;       Name  id  id2&#10;row0    Bob  23   68&#10;row1  Karen  42   87&#10;row2   Kate  12   57&#10;row3   Bill  86  131" descr="&gt;&gt;&gt; df['id2'] = df.id+45… &gt;&gt;&gt; df['id2'] = df.id+45&gt;&gt;&gt; df       Name  id  id2row0    Bob  23   68row1  Karen  42   87row2   Kate  12   57row3   Bill  86  131"/>
          <p:cNvPicPr>
            <a:picLocks noChangeAspect="0"/>
          </p:cNvPicPr>
          <p:nvPr>
            <p:ph type="body" idx="15"/>
          </p:nvPr>
        </p:nvPicPr>
        <p:blipFill>
          <a:blip r:embed="rId2">
            <a:extLst/>
          </a:blip>
          <a:stretch>
            <a:fillRect/>
          </a:stretch>
        </p:blipFill>
        <p:spPr>
          <a:xfrm>
            <a:off x="3615185" y="3397125"/>
            <a:ext cx="5774430" cy="2630338"/>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8" name="Adding columns and rows"/>
          <p:cNvSpPr txBox="1"/>
          <p:nvPr>
            <p:ph type="title"/>
          </p:nvPr>
        </p:nvSpPr>
        <p:spPr>
          <a:prstGeom prst="rect">
            <a:avLst/>
          </a:prstGeom>
        </p:spPr>
        <p:txBody>
          <a:bodyPr/>
          <a:lstStyle/>
          <a:p>
            <a:pPr/>
            <a:r>
              <a:t>Adding columns and rows</a:t>
            </a:r>
          </a:p>
        </p:txBody>
      </p:sp>
      <p:sp>
        <p:nvSpPr>
          <p:cNvPr id="41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420" name="Line"/>
          <p:cNvSpPr/>
          <p:nvPr/>
        </p:nvSpPr>
        <p:spPr>
          <a:xfrm>
            <a:off x="860425" y="9171962"/>
            <a:ext cx="10789408" cy="12"/>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421" name="Rectangle"/>
          <p:cNvSpPr/>
          <p:nvPr/>
        </p:nvSpPr>
        <p:spPr>
          <a:xfrm>
            <a:off x="1455957" y="8900059"/>
            <a:ext cx="9993413" cy="26496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422" name="&gt;&gt;&gt; df.append([{&quot;Name&quot;:&quot;Bruno&quot;, &quot;id&quot;:15, &quot;id2&quot;:30}])… &gt;&gt;&gt; df.append([{&quot;Name&quot;:&quot;Bruno&quot;, &quot;id&quot;:15, &quot;id2&quot;:30}])              &#10;       Name  id  id2&#10;row0    Bob  23   68&#10;row1  Karen  42   87&#10;row2   Kate  12   57&#10;row3   Bill  86  131&#10;0     Bruno  15   30&#10;&gt;&gt;&gt; df2 = pd.concat([df, df])&#10;&gt;&gt;&gt; df2&#10;       Name  id  id2&#10;row0    Bob  23   68&#10;row1  Karen  42   87&#10;row2   Kate  12   57&#10;row3   Bill  86  131&#10;row0    Bob  23   68&#10;row1  Karen  42   87&#10;row2   Kate  12   57&#10;row3   Bill  86  131" descr="&gt;&gt;&gt; df.append([{&quot;Name&quot;:&quot;Bruno&quot;, &quot;id&quot;:15, &quot;id2&quot;:30}])… &gt;&gt;&gt; df.append([{&quot;Name&quot;:&quot;Bruno&quot;, &quot;id&quot;:15, &quot;id2&quot;:30}])                     Name  id  id2row0    Bob  23   68row1  Karen  42   87row2   Kate  12   57row3   Bill  86  1310     Bruno  15   30&gt;&gt;&gt; df2 = pd.concat([df, df])&gt;&gt;&gt; df2       Name  id  id2row0    Bob  23   68row1  Karen  42   87row2   Kate  12   57row3   Bill  86  131row0    Bob  23   68row1  Karen  42   87row2   Kate  12   57row3   Bill  86  131"/>
          <p:cNvPicPr>
            <a:picLocks noChangeAspect="0"/>
          </p:cNvPicPr>
          <p:nvPr>
            <p:ph type="body" idx="15"/>
          </p:nvPr>
        </p:nvPicPr>
        <p:blipFill>
          <a:blip r:embed="rId2">
            <a:extLst/>
          </a:blip>
          <a:stretch>
            <a:fillRect/>
          </a:stretch>
        </p:blipFill>
        <p:spPr>
          <a:xfrm>
            <a:off x="296127" y="2200871"/>
            <a:ext cx="7192753" cy="6825058"/>
          </a:xfrm>
          <a:prstGeom prst="rect">
            <a:avLst/>
          </a:prstGeom>
          <a:ln w="9525">
            <a:round/>
          </a:ln>
          <a:effectLst>
            <a:outerShdw sx="100000" sy="100000" kx="0" ky="0" algn="b" rotWithShape="0" blurRad="12700" dist="0" dir="5400000">
              <a:srgbClr val="000000">
                <a:alpha val="50000"/>
              </a:srgbClr>
            </a:outerShdw>
          </a:effectLst>
        </p:spPr>
      </p:pic>
      <p:pic>
        <p:nvPicPr>
          <p:cNvPr id="423" name="&gt;&gt;&gt; pd.concat([df, df], axis=1)… &gt;&gt;&gt; pd.concat([df, df], axis=1)&#10;       Name  id  id2   Name  id  id2&#10;row0    Bob  23   68    Bob  23   68&#10;row1  Karen  42   87  Karen  42   87&#10;row2   Kate  12   57   Kate  12   57&#10;row3   Bill  86  131   Bill  86  131&#10;0     Bruno  15   30  Bruno  15   30" descr="&gt;&gt;&gt; pd.concat([df, df], axis=1)… &gt;&gt;&gt; pd.concat([df, df], axis=1)       Name  id  id2   Name  id  id2row0    Bob  23   68    Bob  23   68row1  Karen  42   87  Karen  42   87row2   Kate  12   57   Kate  12   57row3   Bill  86  131   Bill  86  1310     Bruno  15   30  Bruno  15   30"/>
          <p:cNvPicPr>
            <a:picLocks noChangeAspect="0"/>
          </p:cNvPicPr>
          <p:nvPr/>
        </p:nvPicPr>
        <p:blipFill>
          <a:blip r:embed="rId3">
            <a:extLst/>
          </a:blip>
          <a:stretch>
            <a:fillRect/>
          </a:stretch>
        </p:blipFill>
        <p:spPr>
          <a:xfrm>
            <a:off x="7823922" y="2200871"/>
            <a:ext cx="5013572" cy="2833195"/>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5" name="Rows and columns can be deleted using the drop() function.…"/>
          <p:cNvSpPr txBox="1"/>
          <p:nvPr>
            <p:ph type="body" idx="13"/>
          </p:nvPr>
        </p:nvSpPr>
        <p:spPr>
          <a:prstGeom prst="rect">
            <a:avLst/>
          </a:prstGeom>
        </p:spPr>
        <p:txBody>
          <a:bodyPr/>
          <a:lstStyle/>
          <a:p>
            <a:pPr/>
            <a:r>
              <a:t>Rows and columns can be deleted using the </a:t>
            </a:r>
            <a:r>
              <a:rPr>
                <a:solidFill>
                  <a:schemeClr val="accent1">
                    <a:satOff val="-3355"/>
                    <a:lumOff val="26614"/>
                  </a:schemeClr>
                </a:solidFill>
                <a:latin typeface="Helvetica Neue Light"/>
                <a:ea typeface="Helvetica Neue Light"/>
                <a:cs typeface="Helvetica Neue Light"/>
                <a:sym typeface="Helvetica Neue Light"/>
              </a:rPr>
              <a:t>drop()</a:t>
            </a:r>
            <a:r>
              <a:t> function.</a:t>
            </a:r>
          </a:p>
          <a:p>
            <a:pPr/>
            <a:r>
              <a:t>The </a:t>
            </a:r>
            <a:r>
              <a:rPr>
                <a:solidFill>
                  <a:schemeClr val="accent1">
                    <a:satOff val="-3355"/>
                    <a:lumOff val="26614"/>
                  </a:schemeClr>
                </a:solidFill>
                <a:latin typeface="Helvetica Neue Light"/>
                <a:ea typeface="Helvetica Neue Light"/>
                <a:cs typeface="Helvetica Neue Light"/>
                <a:sym typeface="Helvetica Neue Light"/>
              </a:rPr>
              <a:t>drop()</a:t>
            </a:r>
            <a:r>
              <a:t> function takes the row/column name as an argument</a:t>
            </a:r>
          </a:p>
          <a:p>
            <a:pPr/>
            <a:r>
              <a:t>The </a:t>
            </a:r>
            <a:r>
              <a:rPr>
                <a:latin typeface="Helvetica Neue Light"/>
                <a:ea typeface="Helvetica Neue Light"/>
                <a:cs typeface="Helvetica Neue Light"/>
                <a:sym typeface="Helvetica Neue Light"/>
              </a:rPr>
              <a:t>axis</a:t>
            </a:r>
            <a:r>
              <a:t> argument indicates wether we mean </a:t>
            </a:r>
            <a:r>
              <a:rPr>
                <a:solidFill>
                  <a:schemeClr val="accent6">
                    <a:satOff val="24555"/>
                    <a:lumOff val="22232"/>
                  </a:schemeClr>
                </a:solidFill>
                <a:latin typeface="Helvetica Neue Light"/>
                <a:ea typeface="Helvetica Neue Light"/>
                <a:cs typeface="Helvetica Neue Light"/>
                <a:sym typeface="Helvetica Neue Light"/>
              </a:rPr>
              <a:t>rows</a:t>
            </a:r>
            <a:r>
              <a:t> or </a:t>
            </a:r>
            <a:r>
              <a:rPr>
                <a:solidFill>
                  <a:schemeClr val="accent6">
                    <a:satOff val="24555"/>
                    <a:lumOff val="22232"/>
                  </a:schemeClr>
                </a:solidFill>
                <a:latin typeface="Helvetica Neue Light"/>
                <a:ea typeface="Helvetica Neue Light"/>
                <a:cs typeface="Helvetica Neue Light"/>
                <a:sym typeface="Helvetica Neue Light"/>
              </a:rPr>
              <a:t>columns</a:t>
            </a:r>
            <a:r>
              <a:t>:</a:t>
            </a:r>
          </a:p>
          <a:p>
            <a:pPr lvl="1"/>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0</a:t>
            </a:r>
            <a:r>
              <a:t> - rows (the default)</a:t>
            </a:r>
          </a:p>
          <a:p>
            <a:pPr lvl="1"/>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1</a:t>
            </a:r>
            <a:r>
              <a:t> - columns</a:t>
            </a:r>
            <a:br/>
            <a:br/>
            <a:br/>
            <a:br/>
          </a:p>
          <a:p>
            <a:pPr/>
            <a:r>
              <a:t>In both cases, a new object is returned</a:t>
            </a:r>
          </a:p>
        </p:txBody>
      </p:sp>
      <p:sp>
        <p:nvSpPr>
          <p:cNvPr id="426" name="Deleting columns and rows"/>
          <p:cNvSpPr txBox="1"/>
          <p:nvPr>
            <p:ph type="title"/>
          </p:nvPr>
        </p:nvSpPr>
        <p:spPr>
          <a:prstGeom prst="rect">
            <a:avLst/>
          </a:prstGeom>
        </p:spPr>
        <p:txBody>
          <a:bodyPr/>
          <a:lstStyle/>
          <a:p>
            <a:pPr/>
            <a:r>
              <a:t>Deleting columns and rows</a:t>
            </a:r>
          </a:p>
        </p:txBody>
      </p:sp>
      <p:sp>
        <p:nvSpPr>
          <p:cNvPr id="42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28" name="&gt;&gt;&gt; df.drop('row2')… &gt;&gt;&gt; df.drop('row2')&#10;       Name  id  id2&#10;row0    Bob  23   68&#10;row1  Karen  42   87&#10;row3   Bill  86  131" descr="&gt;&gt;&gt; df.drop('row2')… &gt;&gt;&gt; df.drop('row2')       Name  id  id2row0    Bob  23   68row1  Karen  42   87row3   Bill  86  131"/>
          <p:cNvPicPr>
            <a:picLocks noChangeAspect="0"/>
          </p:cNvPicPr>
          <p:nvPr>
            <p:ph type="body" idx="15"/>
          </p:nvPr>
        </p:nvPicPr>
        <p:blipFill>
          <a:blip r:embed="rId2">
            <a:extLst/>
          </a:blip>
          <a:stretch>
            <a:fillRect/>
          </a:stretch>
        </p:blipFill>
        <p:spPr>
          <a:xfrm>
            <a:off x="4018435" y="4726877"/>
            <a:ext cx="2987218" cy="2073052"/>
          </a:xfrm>
          <a:prstGeom prst="rect">
            <a:avLst/>
          </a:prstGeom>
          <a:ln w="9525">
            <a:round/>
          </a:ln>
          <a:effectLst>
            <a:outerShdw sx="100000" sy="100000" kx="0" ky="0" algn="b" rotWithShape="0" blurRad="12700" dist="0" dir="5400000">
              <a:srgbClr val="000000">
                <a:alpha val="50000"/>
              </a:srgbClr>
            </a:outerShdw>
          </a:effectLst>
        </p:spPr>
      </p:pic>
      <p:pic>
        <p:nvPicPr>
          <p:cNvPr id="429" name="&gt;&gt;&gt; df.drop('id2', axis=1)… &gt;&gt;&gt; df.drop('id2', axis=1)&#10;       Name  id&#10;row0    Bob  23&#10;row1  Karen  42&#10;row2   Kate  12&#10;row3   Bill  86" descr="&gt;&gt;&gt; df.drop('id2', axis=1)… &gt;&gt;&gt; df.drop('id2', axis=1)       Name  idrow0    Bob  23row1  Karen  42row2   Kate  12row3   Bill  86"/>
          <p:cNvPicPr>
            <a:picLocks noChangeAspect="0"/>
          </p:cNvPicPr>
          <p:nvPr/>
        </p:nvPicPr>
        <p:blipFill>
          <a:blip r:embed="rId3">
            <a:extLst/>
          </a:blip>
          <a:stretch>
            <a:fillRect/>
          </a:stretch>
        </p:blipFill>
        <p:spPr>
          <a:xfrm>
            <a:off x="7575605" y="6654975"/>
            <a:ext cx="3683001" cy="2444642"/>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Importing and Exporting Data"/>
          <p:cNvSpPr txBox="1"/>
          <p:nvPr>
            <p:ph type="title"/>
          </p:nvPr>
        </p:nvSpPr>
        <p:spPr>
          <a:prstGeom prst="rect">
            <a:avLst/>
          </a:prstGeom>
        </p:spPr>
        <p:txBody>
          <a:bodyPr/>
          <a:lstStyle/>
          <a:p>
            <a:pPr/>
            <a:r>
              <a:t>Importing and Exporting Data</a:t>
            </a:r>
          </a:p>
        </p:txBody>
      </p:sp>
      <p:sp>
        <p:nvSpPr>
          <p:cNvPr id="432" name="pandas has powerful methods to read and write data from multiple sources…"/>
          <p:cNvSpPr txBox="1"/>
          <p:nvPr>
            <p:ph type="body" idx="1"/>
          </p:nvPr>
        </p:nvSpPr>
        <p:spPr>
          <a:prstGeom prst="rect">
            <a:avLst/>
          </a:prstGeom>
        </p:spPr>
        <p:txBody>
          <a:bodyPr/>
          <a:lstStyle/>
          <a:p>
            <a:pPr>
              <a:spcBef>
                <a:spcPts val="1700"/>
              </a:spcBef>
            </a:pPr>
            <a:r>
              <a:t>pandas has powerful methods to read and write data from multiple sources</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pd.read_csv()</a:t>
            </a:r>
            <a:r>
              <a:t> - Read a comma-separated values file</a:t>
            </a:r>
          </a:p>
          <a:p>
            <a:pPr lvl="2">
              <a:spcBef>
                <a:spcPts val="1700"/>
              </a:spcBef>
            </a:pPr>
            <a:r>
              <a:rPr>
                <a:latin typeface="Helvetica Neue Light"/>
                <a:ea typeface="Helvetica Neue Light"/>
                <a:cs typeface="Helvetica Neue Light"/>
                <a:sym typeface="Helvetica Neue Light"/>
              </a:rPr>
              <a:t>sep=</a:t>
            </a:r>
            <a:r>
              <a:rPr>
                <a:solidFill>
                  <a:schemeClr val="accent2">
                    <a:hueOff val="-2473792"/>
                    <a:satOff val="-50209"/>
                    <a:lumOff val="23543"/>
                  </a:schemeClr>
                </a:solidFill>
                <a:latin typeface="Helvetica Neue Light"/>
                <a:ea typeface="Helvetica Neue Light"/>
                <a:cs typeface="Helvetica Neue Light"/>
                <a:sym typeface="Helvetica Neue Light"/>
              </a:rPr>
              <a:t>‘ ’</a:t>
            </a:r>
            <a:r>
              <a:t> - Define the separator to use. ‘,’ is the default</a:t>
            </a:r>
          </a:p>
          <a:p>
            <a:pPr lvl="2">
              <a:spcBef>
                <a:spcPts val="1700"/>
              </a:spcBef>
            </a:pPr>
            <a:r>
              <a:rPr>
                <a:latin typeface="Helvetica Neue Light"/>
                <a:ea typeface="Helvetica Neue Light"/>
                <a:cs typeface="Helvetica Neue Light"/>
                <a:sym typeface="Helvetica Neue Light"/>
              </a:rPr>
              <a:t>header=</a:t>
            </a:r>
            <a:r>
              <a:rPr>
                <a:solidFill>
                  <a:schemeClr val="accent2">
                    <a:hueOff val="-2473792"/>
                    <a:satOff val="-50209"/>
                    <a:lumOff val="23543"/>
                  </a:schemeClr>
                </a:solidFill>
                <a:latin typeface="Helvetica Neue Light"/>
                <a:ea typeface="Helvetica Neue Light"/>
                <a:cs typeface="Helvetica Neue Light"/>
                <a:sym typeface="Helvetica Neue Light"/>
              </a:rPr>
              <a:t>0</a:t>
            </a:r>
            <a:r>
              <a:t> - Row number to use as column names </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pd.read_excel()</a:t>
            </a:r>
            <a:r>
              <a:t> - Read an Excel file </a:t>
            </a:r>
          </a:p>
          <a:p>
            <a:pPr lvl="2">
              <a:spcBef>
                <a:spcPts val="1700"/>
              </a:spcBef>
            </a:pPr>
            <a:r>
              <a:rPr>
                <a:latin typeface="Helvetica Neue Light"/>
                <a:ea typeface="Helvetica Neue Light"/>
                <a:cs typeface="Helvetica Neue Light"/>
                <a:sym typeface="Helvetica Neue Light"/>
              </a:rPr>
              <a:t>sheet_name</a:t>
            </a:r>
            <a:r>
              <a:t> - The sheet name to load</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pd.read_html()</a:t>
            </a:r>
            <a:r>
              <a:t> - Read tabular data from a URL (or local html file)</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pd.read_pickle()</a:t>
            </a:r>
            <a:r>
              <a:t> - Read a Pickle file </a:t>
            </a:r>
          </a:p>
          <a:p>
            <a:pPr>
              <a:spcBef>
                <a:spcPts val="1700"/>
              </a:spcBef>
              <a:buClr>
                <a:srgbClr val="000000"/>
              </a:buClr>
              <a:defRPr>
                <a:solidFill>
                  <a:schemeClr val="accent1">
                    <a:satOff val="-3355"/>
                    <a:lumOff val="26614"/>
                  </a:schemeClr>
                </a:solidFill>
              </a:defRPr>
            </a:pPr>
            <a:r>
              <a:rPr>
                <a:solidFill>
                  <a:srgbClr val="000000"/>
                </a:solidFill>
              </a:rPr>
              <a:t>Each of these functions accepts a large number of options and parameters controlling its behavior. Use</a:t>
            </a:r>
            <a:r>
              <a:t> </a:t>
            </a:r>
            <a:r>
              <a:rPr>
                <a:latin typeface="Helvetica Neue Light"/>
                <a:ea typeface="Helvetica Neue Light"/>
                <a:cs typeface="Helvetica Neue Light"/>
                <a:sym typeface="Helvetica Neue Light"/>
              </a:rPr>
              <a:t>help(</a:t>
            </a:r>
            <a:r>
              <a:rPr>
                <a:solidFill>
                  <a:schemeClr val="accent2">
                    <a:hueOff val="-2473792"/>
                    <a:satOff val="-50209"/>
                    <a:lumOff val="23543"/>
                  </a:schemeClr>
                </a:solidFill>
                <a:latin typeface="Helvetica Neue Light"/>
                <a:ea typeface="Helvetica Neue Light"/>
                <a:cs typeface="Helvetica Neue Light"/>
                <a:sym typeface="Helvetica Neue Light"/>
              </a:rPr>
              <a:t>&lt;function name</a:t>
            </a:r>
            <a:r>
              <a:rPr>
                <a:latin typeface="Helvetica Neue Light"/>
                <a:ea typeface="Helvetica Neue Light"/>
                <a:cs typeface="Helvetica Neue Light"/>
                <a:sym typeface="Helvetica Neue Light"/>
              </a:rPr>
              <a:t>&gt;)</a:t>
            </a:r>
            <a:r>
              <a:t> </a:t>
            </a:r>
            <a:r>
              <a:rPr>
                <a:solidFill>
                  <a:srgbClr val="000000"/>
                </a:solidFill>
              </a:rPr>
              <a:t>to explore further.</a:t>
            </a:r>
            <a:endParaRPr>
              <a:solidFill>
                <a:srgbClr val="000000"/>
              </a:solidFill>
            </a:endParaRPr>
          </a:p>
          <a:p>
            <a:pPr>
              <a:spcBef>
                <a:spcPts val="1700"/>
              </a:spcBef>
              <a:buClr>
                <a:srgbClr val="000000"/>
              </a:buClr>
              <a:defRPr>
                <a:solidFill>
                  <a:schemeClr val="accent1">
                    <a:satOff val="-3355"/>
                    <a:lumOff val="26614"/>
                  </a:schemeClr>
                </a:solidFill>
              </a:defRPr>
            </a:pPr>
            <a:r>
              <a:rPr>
                <a:solidFill>
                  <a:srgbClr val="000000"/>
                </a:solidFill>
              </a:rPr>
              <a:t>Each </a:t>
            </a:r>
            <a:r>
              <a:rPr>
                <a:latin typeface="Helvetica Neue Light"/>
                <a:ea typeface="Helvetica Neue Light"/>
                <a:cs typeface="Helvetica Neue Light"/>
                <a:sym typeface="Helvetica Neue Light"/>
              </a:rPr>
              <a:t>read_*()</a:t>
            </a:r>
            <a:r>
              <a:rPr>
                <a:solidFill>
                  <a:srgbClr val="000000"/>
                </a:solidFill>
              </a:rPr>
              <a:t> function has a complementary</a:t>
            </a:r>
            <a:r>
              <a:rPr>
                <a:solidFill>
                  <a:srgbClr val="000000"/>
                </a:solidFill>
                <a:latin typeface="Helvetica Neue Light"/>
                <a:ea typeface="Helvetica Neue Light"/>
                <a:cs typeface="Helvetica Neue Light"/>
                <a:sym typeface="Helvetica Neue Light"/>
              </a:rPr>
              <a:t> </a:t>
            </a:r>
            <a:r>
              <a:rPr>
                <a:latin typeface="Helvetica Neue Light"/>
                <a:ea typeface="Helvetica Neue Light"/>
                <a:cs typeface="Helvetica Neue Light"/>
                <a:sym typeface="Helvetica Neue Light"/>
              </a:rPr>
              <a:t>to_*()</a:t>
            </a:r>
            <a:r>
              <a:rPr>
                <a:solidFill>
                  <a:srgbClr val="000000"/>
                </a:solidFill>
              </a:rPr>
              <a:t> function to write out a </a:t>
            </a:r>
            <a:r>
              <a:rPr>
                <a:solidFill>
                  <a:schemeClr val="accent6">
                    <a:satOff val="24555"/>
                    <a:lumOff val="22232"/>
                  </a:schemeClr>
                </a:solidFill>
                <a:latin typeface="Helvetica Neue Light"/>
                <a:ea typeface="Helvetica Neue Light"/>
                <a:cs typeface="Helvetica Neue Light"/>
                <a:sym typeface="Helvetica Neue Light"/>
              </a:rPr>
              <a:t>DataFrame</a:t>
            </a:r>
            <a:r>
              <a:rPr>
                <a:solidFill>
                  <a:srgbClr val="000000"/>
                </a:solidFill>
              </a:rPr>
              <a:t> to disk. The </a:t>
            </a:r>
            <a:r>
              <a:rPr>
                <a:latin typeface="Helvetica Neue Light"/>
                <a:ea typeface="Helvetica Neue Light"/>
                <a:cs typeface="Helvetica Neue Light"/>
                <a:sym typeface="Helvetica Neue Light"/>
              </a:rPr>
              <a:t>to_*()</a:t>
            </a:r>
            <a:r>
              <a:rPr>
                <a:solidFill>
                  <a:srgbClr val="000000"/>
                </a:solidFill>
              </a:rPr>
              <a:t> functions are members of the </a:t>
            </a:r>
            <a:r>
              <a:rPr>
                <a:solidFill>
                  <a:schemeClr val="accent6">
                    <a:satOff val="24555"/>
                    <a:lumOff val="22232"/>
                  </a:schemeClr>
                </a:solidFill>
                <a:latin typeface="Helvetica Neue Light"/>
                <a:ea typeface="Helvetica Neue Light"/>
                <a:cs typeface="Helvetica Neue Light"/>
                <a:sym typeface="Helvetica Neue Light"/>
              </a:rPr>
              <a:t>DataFrame</a:t>
            </a:r>
            <a:r>
              <a:rPr>
                <a:solidFill>
                  <a:srgbClr val="000000"/>
                </a:solidFill>
              </a:rPr>
              <a:t> object</a:t>
            </a:r>
          </a:p>
        </p:txBody>
      </p:sp>
      <p:sp>
        <p:nvSpPr>
          <p:cNvPr id="43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ime series"/>
          <p:cNvSpPr txBox="1"/>
          <p:nvPr>
            <p:ph type="title"/>
          </p:nvPr>
        </p:nvSpPr>
        <p:spPr>
          <a:prstGeom prst="rect">
            <a:avLst/>
          </a:prstGeom>
        </p:spPr>
        <p:txBody>
          <a:bodyPr/>
          <a:lstStyle/>
          <a:p>
            <a:pPr/>
            <a:r>
              <a:t>Time series</a:t>
            </a:r>
          </a:p>
        </p:txBody>
      </p:sp>
      <p:sp>
        <p:nvSpPr>
          <p:cNvPr id="436" name="pandas was originally developed to handle financial data…"/>
          <p:cNvSpPr txBox="1"/>
          <p:nvPr>
            <p:ph type="body" idx="1"/>
          </p:nvPr>
        </p:nvSpPr>
        <p:spPr>
          <a:xfrm>
            <a:off x="733425" y="2060575"/>
            <a:ext cx="11537951" cy="6827565"/>
          </a:xfrm>
          <a:prstGeom prst="rect">
            <a:avLst/>
          </a:prstGeom>
        </p:spPr>
        <p:txBody>
          <a:bodyPr/>
          <a:lstStyle/>
          <a:p>
            <a:pPr>
              <a:spcBef>
                <a:spcPts val="1700"/>
              </a:spcBef>
            </a:pPr>
            <a:r>
              <a:t>pandas was originally developed to handle financial data</a:t>
            </a:r>
          </a:p>
          <a:p>
            <a:pPr>
              <a:spcBef>
                <a:spcPts val="1700"/>
              </a:spcBef>
            </a:pPr>
            <a:r>
              <a:t>Temporal sequences (time series) are a common type of data encountered in financial applications, so, naturally, pandas has good support for the most common time series operations.</a:t>
            </a:r>
          </a:p>
          <a:p>
            <a:pPr>
              <a:spcBef>
                <a:spcPts val="1700"/>
              </a:spcBef>
            </a:pPr>
            <a:r>
              <a:rPr>
                <a:solidFill>
                  <a:schemeClr val="accent1">
                    <a:satOff val="-3355"/>
                    <a:lumOff val="26614"/>
                  </a:schemeClr>
                </a:solidFill>
                <a:latin typeface="Helvetica Neue Light"/>
                <a:ea typeface="Helvetica Neue Light"/>
                <a:cs typeface="Helvetica Neue Light"/>
                <a:sym typeface="Helvetica Neue Light"/>
              </a:rPr>
              <a:t>pd.to_datetime</a:t>
            </a:r>
            <a:r>
              <a:t> - converts a Series or value into a date time timestamp. </a:t>
            </a:r>
          </a:p>
          <a:p>
            <a:pPr lvl="1">
              <a:spcBef>
                <a:spcPts val="1700"/>
              </a:spcBef>
            </a:pPr>
            <a:r>
              <a:t>Format is inferred by looking at the entire Series data</a:t>
            </a:r>
          </a:p>
          <a:p>
            <a:pPr lvl="1">
              <a:spcBef>
                <a:spcPts val="1700"/>
              </a:spcBef>
            </a:pPr>
            <a:r>
              <a:t>Format can also be manually specified using specific arguments:</a:t>
            </a:r>
          </a:p>
          <a:p>
            <a:pPr lvl="2">
              <a:spcBef>
                <a:spcPts val="1700"/>
              </a:spcBef>
            </a:pPr>
            <a:r>
              <a:rPr>
                <a:solidFill>
                  <a:schemeClr val="accent5"/>
                </a:solidFill>
                <a:latin typeface="Helvetica Neue Light"/>
                <a:ea typeface="Helvetica Neue Light"/>
                <a:cs typeface="Helvetica Neue Light"/>
                <a:sym typeface="Helvetica Neue Light"/>
              </a:rPr>
              <a:t>format</a:t>
            </a:r>
            <a:r>
              <a:t> - detailed string specifying the full format</a:t>
            </a:r>
          </a:p>
          <a:p>
            <a:pPr lvl="2">
              <a:spcBef>
                <a:spcPts val="1700"/>
              </a:spcBef>
            </a:pPr>
            <a:r>
              <a:rPr>
                <a:solidFill>
                  <a:schemeClr val="accent5"/>
                </a:solidFill>
                <a:latin typeface="Helvetica Neue Light"/>
                <a:ea typeface="Helvetica Neue Light"/>
                <a:cs typeface="Helvetica Neue Light"/>
                <a:sym typeface="Helvetica Neue Light"/>
              </a:rPr>
              <a:t>dayfirst=</a:t>
            </a:r>
            <a:r>
              <a:rPr>
                <a:solidFill>
                  <a:schemeClr val="accent2">
                    <a:hueOff val="-2473792"/>
                    <a:satOff val="-50209"/>
                    <a:lumOff val="23543"/>
                  </a:schemeClr>
                </a:solidFill>
                <a:latin typeface="Helvetica Neue Light"/>
                <a:ea typeface="Helvetica Neue Light"/>
                <a:cs typeface="Helvetica Neue Light"/>
                <a:sym typeface="Helvetica Neue Light"/>
              </a:rPr>
              <a:t>True</a:t>
            </a:r>
            <a:r>
              <a:t> - parse 10/11/12 as Nov 10, 2012</a:t>
            </a:r>
          </a:p>
          <a:p>
            <a:pPr lvl="2">
              <a:spcBef>
                <a:spcPts val="1700"/>
              </a:spcBef>
            </a:pPr>
            <a:r>
              <a:rPr>
                <a:solidFill>
                  <a:schemeClr val="accent5"/>
                </a:solidFill>
                <a:latin typeface="Helvetica Neue Light"/>
                <a:ea typeface="Helvetica Neue Light"/>
                <a:cs typeface="Helvetica Neue Light"/>
                <a:sym typeface="Helvetica Neue Light"/>
              </a:rPr>
              <a:t>yearfirst=</a:t>
            </a:r>
            <a:r>
              <a:rPr>
                <a:solidFill>
                  <a:schemeClr val="accent2">
                    <a:hueOff val="-2473792"/>
                    <a:satOff val="-50209"/>
                    <a:lumOff val="23543"/>
                  </a:schemeClr>
                </a:solidFill>
                <a:latin typeface="Helvetica Neue Light"/>
                <a:ea typeface="Helvetica Neue Light"/>
                <a:cs typeface="Helvetica Neue Light"/>
                <a:sym typeface="Helvetica Neue Light"/>
              </a:rPr>
              <a:t>True</a:t>
            </a:r>
            <a:r>
              <a:t> - parse 10/11/12 as Nov 12, 2010</a:t>
            </a:r>
          </a:p>
          <a:p>
            <a:pPr>
              <a:spcBef>
                <a:spcPts val="1700"/>
              </a:spcBef>
            </a:pPr>
            <a:r>
              <a:rPr>
                <a:solidFill>
                  <a:schemeClr val="accent1">
                    <a:satOff val="-3355"/>
                    <a:lumOff val="26614"/>
                  </a:schemeClr>
                </a:solidFill>
                <a:latin typeface="Helvetica Neue Light"/>
                <a:ea typeface="Helvetica Neue Light"/>
                <a:cs typeface="Helvetica Neue Light"/>
                <a:sym typeface="Helvetica Neue Light"/>
              </a:rPr>
              <a:t>pd.to_timedelta</a:t>
            </a:r>
            <a:r>
              <a:t> - converts a Series into an absolute difference in time</a:t>
            </a:r>
          </a:p>
          <a:p>
            <a:pPr>
              <a:spcBef>
                <a:spcPts val="1700"/>
              </a:spcBef>
            </a:pPr>
            <a:r>
              <a:t>Dates can also be parse automatically at read time by passing a list of the columns containing dates to the </a:t>
            </a:r>
            <a:r>
              <a:rPr>
                <a:solidFill>
                  <a:schemeClr val="accent5"/>
                </a:solidFill>
                <a:latin typeface="Helvetica Neue Light"/>
                <a:ea typeface="Helvetica Neue Light"/>
                <a:cs typeface="Helvetica Neue Light"/>
                <a:sym typeface="Helvetica Neue Light"/>
              </a:rPr>
              <a:t>parse_dates</a:t>
            </a:r>
            <a:r>
              <a:t> argument of</a:t>
            </a:r>
            <a:r>
              <a:rPr>
                <a:solidFill>
                  <a:schemeClr val="accent1">
                    <a:satOff val="-3355"/>
                    <a:lumOff val="26614"/>
                  </a:schemeClr>
                </a:solidFill>
              </a:rPr>
              <a:t> </a:t>
            </a:r>
            <a:r>
              <a:rPr>
                <a:solidFill>
                  <a:schemeClr val="accent1">
                    <a:satOff val="-3355"/>
                    <a:lumOff val="26614"/>
                  </a:schemeClr>
                </a:solidFill>
                <a:latin typeface="Helvetica Neue Light"/>
                <a:ea typeface="Helvetica Neue Light"/>
                <a:cs typeface="Helvetica Neue Light"/>
                <a:sym typeface="Helvetica Neue Light"/>
              </a:rPr>
              <a:t>pd.read_csv</a:t>
            </a:r>
          </a:p>
        </p:txBody>
      </p:sp>
      <p:sp>
        <p:nvSpPr>
          <p:cNvPr id="43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Time series"/>
          <p:cNvSpPr txBox="1"/>
          <p:nvPr>
            <p:ph type="title"/>
          </p:nvPr>
        </p:nvSpPr>
        <p:spPr>
          <a:prstGeom prst="rect">
            <a:avLst/>
          </a:prstGeom>
        </p:spPr>
        <p:txBody>
          <a:bodyPr/>
          <a:lstStyle/>
          <a:p>
            <a:pPr/>
            <a:r>
              <a:t>Time series</a:t>
            </a:r>
          </a:p>
        </p:txBody>
      </p:sp>
      <p:sp>
        <p:nvSpPr>
          <p:cNvPr id="440"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41" name="&gt;&gt;&gt; data = pd.read_csv(‘data/AAPL.csv')… &gt;&gt;&gt; data = pd.read_csv(‘data/AAPL.csv')&#10;&gt;&gt;&gt; data['Date'] = pd.to_datetime(data['Date'].astype('str'))&#10;&gt;&gt;&gt; data.dtypes&#10;Date         datetime64[ns]&#10;Open                float64&#10;High                float64&#10;Low                 float64&#10;Close               float64&#10;Adj Close           float64&#10;Volume              float64&#10;dtype: object&#10;&gt;&gt;&gt; data = pd.read_csv(‘data/AAPL.csv’, parse_dates=[‘Date’])&#10;&gt;&gt;&gt; data.dtypes&#10;Date         datetime64[ns]&#10;Open                float64&#10;High                float64&#10;Low                 float64&#10;Close               float64&#10;Adj Close           float64&#10;Volume              float64&#10;dtype: object&#10;&#10;dtype: object" descr="&gt;&gt;&gt; data = pd.read_csv(‘data/AAPL.csv')… &gt;&gt;&gt; data = pd.read_csv(‘data/AAPL.csv')&gt;&gt;&gt; data['Date'] = pd.to_datetime(data['Date'].astype('str'))&gt;&gt;&gt; data.dtypesDate         datetime64[ns]Open                float64High                float64Low                 float64Close               float64Adj Close           float64Volume              float64dtype: object&gt;&gt;&gt; data = pd.read_csv(‘data/AAPL.csv’, parse_dates=[‘Date’])&gt;&gt;&gt; data.dtypesDate         datetime64[ns]Open                float64High                float64Low                 float64Close               float64Adj Close           float64Volume              float64dtype: objectdtype: object"/>
          <p:cNvPicPr>
            <a:picLocks noChangeAspect="0"/>
          </p:cNvPicPr>
          <p:nvPr>
            <p:ph type="body" idx="15"/>
          </p:nvPr>
        </p:nvPicPr>
        <p:blipFill>
          <a:blip r:embed="rId2">
            <a:extLst/>
          </a:blip>
          <a:stretch>
            <a:fillRect/>
          </a:stretch>
        </p:blipFill>
        <p:spPr>
          <a:xfrm>
            <a:off x="1845177" y="1941276"/>
            <a:ext cx="9314446" cy="7904108"/>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p:cNvSpPr txBox="1"/>
          <p:nvPr>
            <p:ph type="title"/>
          </p:nvPr>
        </p:nvSpPr>
        <p:spPr>
          <a:prstGeom prst="rect">
            <a:avLst/>
          </a:prstGeom>
        </p:spPr>
        <p:txBody>
          <a:bodyPr/>
          <a:lstStyle/>
          <a:p>
            <a:pPr/>
          </a:p>
        </p:txBody>
      </p:sp>
      <p:sp>
        <p:nvSpPr>
          <p:cNvPr id="290" name="Body"/>
          <p:cNvSpPr txBox="1"/>
          <p:nvPr>
            <p:ph type="body" idx="1"/>
          </p:nvPr>
        </p:nvSpPr>
        <p:spPr>
          <a:prstGeom prst="rect">
            <a:avLst/>
          </a:prstGeom>
        </p:spPr>
        <p:txBody>
          <a:bodyPr/>
          <a:lstStyle/>
          <a:p>
            <a:pPr/>
          </a:p>
        </p:txBody>
      </p:sp>
      <p:sp>
        <p:nvSpPr>
          <p:cNvPr id="29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92" name="Image" descr="Image"/>
          <p:cNvPicPr>
            <a:picLocks noChangeAspect="1"/>
          </p:cNvPicPr>
          <p:nvPr/>
        </p:nvPicPr>
        <p:blipFill>
          <a:blip r:embed="rId2">
            <a:extLst/>
          </a:blip>
          <a:stretch>
            <a:fillRect/>
          </a:stretch>
        </p:blipFill>
        <p:spPr>
          <a:xfrm>
            <a:off x="0" y="16049"/>
            <a:ext cx="13004800" cy="9721502"/>
          </a:xfrm>
          <a:prstGeom prst="rect">
            <a:avLst/>
          </a:prstGeom>
          <a:ln w="3175">
            <a:miter lim="400000"/>
          </a:ln>
        </p:spPr>
      </p:pic>
      <p:sp>
        <p:nvSpPr>
          <p:cNvPr id="293" name="Rectangle"/>
          <p:cNvSpPr/>
          <p:nvPr/>
        </p:nvSpPr>
        <p:spPr>
          <a:xfrm>
            <a:off x="11424631" y="215900"/>
            <a:ext cx="1471713" cy="219300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94" name="Image" descr="Image"/>
          <p:cNvPicPr>
            <a:picLocks noChangeAspect="1"/>
          </p:cNvPicPr>
          <p:nvPr/>
        </p:nvPicPr>
        <p:blipFill>
          <a:blip r:embed="rId3">
            <a:extLst/>
          </a:blip>
          <a:srcRect l="56191" t="11988" r="1695" b="12068"/>
          <a:stretch>
            <a:fillRect/>
          </a:stretch>
        </p:blipFill>
        <p:spPr>
          <a:xfrm>
            <a:off x="4329441" y="8369444"/>
            <a:ext cx="1182179" cy="1193859"/>
          </a:xfrm>
          <a:custGeom>
            <a:avLst/>
            <a:gdLst/>
            <a:ahLst/>
            <a:cxnLst>
              <a:cxn ang="0">
                <a:pos x="wd2" y="hd2"/>
              </a:cxn>
              <a:cxn ang="5400000">
                <a:pos x="wd2" y="hd2"/>
              </a:cxn>
              <a:cxn ang="10800000">
                <a:pos x="wd2" y="hd2"/>
              </a:cxn>
              <a:cxn ang="16200000">
                <a:pos x="wd2" y="hd2"/>
              </a:cxn>
            </a:cxnLst>
            <a:rect l="0" t="0" r="r" b="b"/>
            <a:pathLst>
              <a:path w="21505" h="21542" fill="norm" stroke="1" extrusionOk="0">
                <a:moveTo>
                  <a:pt x="7615" y="14"/>
                </a:moveTo>
                <a:cubicBezTo>
                  <a:pt x="7615" y="205"/>
                  <a:pt x="7593" y="269"/>
                  <a:pt x="7428" y="450"/>
                </a:cubicBezTo>
                <a:cubicBezTo>
                  <a:pt x="7305" y="584"/>
                  <a:pt x="7154" y="628"/>
                  <a:pt x="6958" y="579"/>
                </a:cubicBezTo>
                <a:cubicBezTo>
                  <a:pt x="6765" y="531"/>
                  <a:pt x="6704" y="545"/>
                  <a:pt x="6756" y="629"/>
                </a:cubicBezTo>
                <a:cubicBezTo>
                  <a:pt x="6828" y="744"/>
                  <a:pt x="6187" y="1177"/>
                  <a:pt x="6012" y="1131"/>
                </a:cubicBezTo>
                <a:cubicBezTo>
                  <a:pt x="5972" y="1120"/>
                  <a:pt x="5843" y="1294"/>
                  <a:pt x="5731" y="1525"/>
                </a:cubicBezTo>
                <a:cubicBezTo>
                  <a:pt x="5581" y="1832"/>
                  <a:pt x="5517" y="2328"/>
                  <a:pt x="5471" y="3386"/>
                </a:cubicBezTo>
                <a:cubicBezTo>
                  <a:pt x="5411" y="4771"/>
                  <a:pt x="5417" y="4837"/>
                  <a:pt x="5659" y="5062"/>
                </a:cubicBezTo>
                <a:cubicBezTo>
                  <a:pt x="5797" y="5191"/>
                  <a:pt x="5883" y="5337"/>
                  <a:pt x="5854" y="5384"/>
                </a:cubicBezTo>
                <a:cubicBezTo>
                  <a:pt x="5824" y="5432"/>
                  <a:pt x="5188" y="5474"/>
                  <a:pt x="4439" y="5478"/>
                </a:cubicBezTo>
                <a:cubicBezTo>
                  <a:pt x="3689" y="5481"/>
                  <a:pt x="2976" y="5540"/>
                  <a:pt x="2850" y="5606"/>
                </a:cubicBezTo>
                <a:cubicBezTo>
                  <a:pt x="2595" y="5742"/>
                  <a:pt x="2352" y="5656"/>
                  <a:pt x="2468" y="5470"/>
                </a:cubicBezTo>
                <a:cubicBezTo>
                  <a:pt x="2509" y="5404"/>
                  <a:pt x="2330" y="5558"/>
                  <a:pt x="2063" y="5814"/>
                </a:cubicBezTo>
                <a:cubicBezTo>
                  <a:pt x="1797" y="6070"/>
                  <a:pt x="1532" y="6280"/>
                  <a:pt x="1478" y="6280"/>
                </a:cubicBezTo>
                <a:cubicBezTo>
                  <a:pt x="1424" y="6280"/>
                  <a:pt x="1246" y="6484"/>
                  <a:pt x="1081" y="6731"/>
                </a:cubicBezTo>
                <a:cubicBezTo>
                  <a:pt x="917" y="6977"/>
                  <a:pt x="728" y="7143"/>
                  <a:pt x="663" y="7103"/>
                </a:cubicBezTo>
                <a:cubicBezTo>
                  <a:pt x="591" y="7059"/>
                  <a:pt x="572" y="7099"/>
                  <a:pt x="612" y="7203"/>
                </a:cubicBezTo>
                <a:cubicBezTo>
                  <a:pt x="649" y="7299"/>
                  <a:pt x="623" y="7436"/>
                  <a:pt x="554" y="7504"/>
                </a:cubicBezTo>
                <a:cubicBezTo>
                  <a:pt x="486" y="7572"/>
                  <a:pt x="419" y="7743"/>
                  <a:pt x="403" y="7884"/>
                </a:cubicBezTo>
                <a:cubicBezTo>
                  <a:pt x="367" y="8200"/>
                  <a:pt x="246" y="8753"/>
                  <a:pt x="164" y="8979"/>
                </a:cubicBezTo>
                <a:cubicBezTo>
                  <a:pt x="-65" y="9618"/>
                  <a:pt x="-54" y="10934"/>
                  <a:pt x="193" y="12474"/>
                </a:cubicBezTo>
                <a:cubicBezTo>
                  <a:pt x="417" y="13864"/>
                  <a:pt x="445" y="13957"/>
                  <a:pt x="706" y="14307"/>
                </a:cubicBezTo>
                <a:cubicBezTo>
                  <a:pt x="837" y="14483"/>
                  <a:pt x="915" y="14702"/>
                  <a:pt x="879" y="14794"/>
                </a:cubicBezTo>
                <a:cubicBezTo>
                  <a:pt x="844" y="14886"/>
                  <a:pt x="852" y="14931"/>
                  <a:pt x="901" y="14902"/>
                </a:cubicBezTo>
                <a:cubicBezTo>
                  <a:pt x="949" y="14872"/>
                  <a:pt x="1152" y="15017"/>
                  <a:pt x="1356" y="15224"/>
                </a:cubicBezTo>
                <a:cubicBezTo>
                  <a:pt x="2016" y="15894"/>
                  <a:pt x="2400" y="16014"/>
                  <a:pt x="3984" y="16033"/>
                </a:cubicBezTo>
                <a:lnTo>
                  <a:pt x="5406" y="16047"/>
                </a:lnTo>
                <a:lnTo>
                  <a:pt x="5464" y="17566"/>
                </a:lnTo>
                <a:cubicBezTo>
                  <a:pt x="5503" y="18612"/>
                  <a:pt x="5565" y="19134"/>
                  <a:pt x="5673" y="19263"/>
                </a:cubicBezTo>
                <a:cubicBezTo>
                  <a:pt x="5759" y="19365"/>
                  <a:pt x="5797" y="19449"/>
                  <a:pt x="5753" y="19449"/>
                </a:cubicBezTo>
                <a:cubicBezTo>
                  <a:pt x="5708" y="19449"/>
                  <a:pt x="5835" y="19651"/>
                  <a:pt x="6034" y="19900"/>
                </a:cubicBezTo>
                <a:cubicBezTo>
                  <a:pt x="6276" y="20203"/>
                  <a:pt x="6371" y="20433"/>
                  <a:pt x="6330" y="20588"/>
                </a:cubicBezTo>
                <a:cubicBezTo>
                  <a:pt x="6273" y="20804"/>
                  <a:pt x="6285" y="20808"/>
                  <a:pt x="6475" y="20638"/>
                </a:cubicBezTo>
                <a:cubicBezTo>
                  <a:pt x="6659" y="20473"/>
                  <a:pt x="6694" y="20470"/>
                  <a:pt x="6828" y="20631"/>
                </a:cubicBezTo>
                <a:cubicBezTo>
                  <a:pt x="6910" y="20728"/>
                  <a:pt x="7046" y="20785"/>
                  <a:pt x="7131" y="20752"/>
                </a:cubicBezTo>
                <a:cubicBezTo>
                  <a:pt x="7217" y="20720"/>
                  <a:pt x="7314" y="20764"/>
                  <a:pt x="7348" y="20853"/>
                </a:cubicBezTo>
                <a:cubicBezTo>
                  <a:pt x="7389" y="20960"/>
                  <a:pt x="7546" y="21002"/>
                  <a:pt x="7810" y="20982"/>
                </a:cubicBezTo>
                <a:cubicBezTo>
                  <a:pt x="8061" y="20962"/>
                  <a:pt x="8229" y="21010"/>
                  <a:pt x="8265" y="21103"/>
                </a:cubicBezTo>
                <a:cubicBezTo>
                  <a:pt x="8297" y="21185"/>
                  <a:pt x="8412" y="21254"/>
                  <a:pt x="8518" y="21254"/>
                </a:cubicBezTo>
                <a:cubicBezTo>
                  <a:pt x="8623" y="21254"/>
                  <a:pt x="8780" y="21312"/>
                  <a:pt x="8864" y="21390"/>
                </a:cubicBezTo>
                <a:cubicBezTo>
                  <a:pt x="8967" y="21485"/>
                  <a:pt x="8987" y="21487"/>
                  <a:pt x="8936" y="21397"/>
                </a:cubicBezTo>
                <a:cubicBezTo>
                  <a:pt x="8828" y="21205"/>
                  <a:pt x="9073" y="21098"/>
                  <a:pt x="9261" y="21254"/>
                </a:cubicBezTo>
                <a:cubicBezTo>
                  <a:pt x="9349" y="21326"/>
                  <a:pt x="9742" y="21409"/>
                  <a:pt x="10135" y="21440"/>
                </a:cubicBezTo>
                <a:cubicBezTo>
                  <a:pt x="10528" y="21471"/>
                  <a:pt x="10869" y="21510"/>
                  <a:pt x="10886" y="21526"/>
                </a:cubicBezTo>
                <a:cubicBezTo>
                  <a:pt x="10934" y="21573"/>
                  <a:pt x="11632" y="21509"/>
                  <a:pt x="11817" y="21440"/>
                </a:cubicBezTo>
                <a:cubicBezTo>
                  <a:pt x="12050" y="21353"/>
                  <a:pt x="12701" y="21246"/>
                  <a:pt x="13182" y="21218"/>
                </a:cubicBezTo>
                <a:cubicBezTo>
                  <a:pt x="13400" y="21205"/>
                  <a:pt x="13625" y="21163"/>
                  <a:pt x="13687" y="21125"/>
                </a:cubicBezTo>
                <a:cubicBezTo>
                  <a:pt x="13802" y="21054"/>
                  <a:pt x="14656" y="20761"/>
                  <a:pt x="14770" y="20752"/>
                </a:cubicBezTo>
                <a:cubicBezTo>
                  <a:pt x="14981" y="20736"/>
                  <a:pt x="15822" y="19927"/>
                  <a:pt x="15954" y="19614"/>
                </a:cubicBezTo>
                <a:cubicBezTo>
                  <a:pt x="16136" y="19181"/>
                  <a:pt x="16231" y="16340"/>
                  <a:pt x="16062" y="16370"/>
                </a:cubicBezTo>
                <a:cubicBezTo>
                  <a:pt x="15913" y="16396"/>
                  <a:pt x="15666" y="16179"/>
                  <a:pt x="15730" y="16076"/>
                </a:cubicBezTo>
                <a:cubicBezTo>
                  <a:pt x="15760" y="16028"/>
                  <a:pt x="16363" y="15983"/>
                  <a:pt x="17066" y="15976"/>
                </a:cubicBezTo>
                <a:cubicBezTo>
                  <a:pt x="18597" y="15959"/>
                  <a:pt x="18665" y="15944"/>
                  <a:pt x="19542" y="15553"/>
                </a:cubicBezTo>
                <a:cubicBezTo>
                  <a:pt x="20322" y="15206"/>
                  <a:pt x="20679" y="14782"/>
                  <a:pt x="21181" y="13598"/>
                </a:cubicBezTo>
                <a:cubicBezTo>
                  <a:pt x="21410" y="13058"/>
                  <a:pt x="21470" y="12767"/>
                  <a:pt x="21419" y="12453"/>
                </a:cubicBezTo>
                <a:cubicBezTo>
                  <a:pt x="21382" y="12221"/>
                  <a:pt x="21387" y="12009"/>
                  <a:pt x="21434" y="11980"/>
                </a:cubicBezTo>
                <a:cubicBezTo>
                  <a:pt x="21481" y="11951"/>
                  <a:pt x="21490" y="11252"/>
                  <a:pt x="21455" y="10426"/>
                </a:cubicBezTo>
                <a:cubicBezTo>
                  <a:pt x="21421" y="9600"/>
                  <a:pt x="21434" y="8869"/>
                  <a:pt x="21484" y="8800"/>
                </a:cubicBezTo>
                <a:cubicBezTo>
                  <a:pt x="21535" y="8731"/>
                  <a:pt x="21490" y="8477"/>
                  <a:pt x="21383" y="8235"/>
                </a:cubicBezTo>
                <a:cubicBezTo>
                  <a:pt x="21277" y="7994"/>
                  <a:pt x="21183" y="7771"/>
                  <a:pt x="21174" y="7740"/>
                </a:cubicBezTo>
                <a:cubicBezTo>
                  <a:pt x="21165" y="7710"/>
                  <a:pt x="21090" y="7532"/>
                  <a:pt x="21008" y="7347"/>
                </a:cubicBezTo>
                <a:cubicBezTo>
                  <a:pt x="20925" y="7161"/>
                  <a:pt x="20844" y="6944"/>
                  <a:pt x="20827" y="6860"/>
                </a:cubicBezTo>
                <a:cubicBezTo>
                  <a:pt x="20810" y="6775"/>
                  <a:pt x="20640" y="6571"/>
                  <a:pt x="20445" y="6409"/>
                </a:cubicBezTo>
                <a:cubicBezTo>
                  <a:pt x="20249" y="6246"/>
                  <a:pt x="20074" y="6010"/>
                  <a:pt x="20055" y="5886"/>
                </a:cubicBezTo>
                <a:cubicBezTo>
                  <a:pt x="20034" y="5750"/>
                  <a:pt x="19949" y="5673"/>
                  <a:pt x="19838" y="5692"/>
                </a:cubicBezTo>
                <a:cubicBezTo>
                  <a:pt x="19737" y="5710"/>
                  <a:pt x="19526" y="5644"/>
                  <a:pt x="19369" y="5542"/>
                </a:cubicBezTo>
                <a:cubicBezTo>
                  <a:pt x="19212" y="5440"/>
                  <a:pt x="18995" y="5388"/>
                  <a:pt x="18892" y="5427"/>
                </a:cubicBezTo>
                <a:cubicBezTo>
                  <a:pt x="18789" y="5467"/>
                  <a:pt x="18582" y="5418"/>
                  <a:pt x="18430" y="5320"/>
                </a:cubicBezTo>
                <a:cubicBezTo>
                  <a:pt x="18213" y="5179"/>
                  <a:pt x="18120" y="5170"/>
                  <a:pt x="17990" y="5277"/>
                </a:cubicBezTo>
                <a:cubicBezTo>
                  <a:pt x="17743" y="5480"/>
                  <a:pt x="16351" y="5343"/>
                  <a:pt x="16171" y="5098"/>
                </a:cubicBezTo>
                <a:cubicBezTo>
                  <a:pt x="16080" y="4975"/>
                  <a:pt x="16037" y="4503"/>
                  <a:pt x="16041" y="3759"/>
                </a:cubicBezTo>
                <a:cubicBezTo>
                  <a:pt x="16043" y="3125"/>
                  <a:pt x="16011" y="2446"/>
                  <a:pt x="15968" y="2255"/>
                </a:cubicBezTo>
                <a:cubicBezTo>
                  <a:pt x="15923" y="2049"/>
                  <a:pt x="15941" y="1883"/>
                  <a:pt x="16012" y="1840"/>
                </a:cubicBezTo>
                <a:cubicBezTo>
                  <a:pt x="16229" y="1707"/>
                  <a:pt x="16149" y="1535"/>
                  <a:pt x="15925" y="1653"/>
                </a:cubicBezTo>
                <a:cubicBezTo>
                  <a:pt x="15761" y="1740"/>
                  <a:pt x="15658" y="1702"/>
                  <a:pt x="15441" y="1460"/>
                </a:cubicBezTo>
                <a:cubicBezTo>
                  <a:pt x="15129" y="1113"/>
                  <a:pt x="14385" y="651"/>
                  <a:pt x="14135" y="651"/>
                </a:cubicBezTo>
                <a:cubicBezTo>
                  <a:pt x="14043" y="651"/>
                  <a:pt x="13934" y="570"/>
                  <a:pt x="13896" y="472"/>
                </a:cubicBezTo>
                <a:cubicBezTo>
                  <a:pt x="13854" y="363"/>
                  <a:pt x="13742" y="315"/>
                  <a:pt x="13608" y="350"/>
                </a:cubicBezTo>
                <a:cubicBezTo>
                  <a:pt x="13460" y="388"/>
                  <a:pt x="13361" y="339"/>
                  <a:pt x="13304" y="185"/>
                </a:cubicBezTo>
                <a:cubicBezTo>
                  <a:pt x="13229" y="-18"/>
                  <a:pt x="13207" y="-24"/>
                  <a:pt x="13073" y="135"/>
                </a:cubicBezTo>
                <a:cubicBezTo>
                  <a:pt x="12992" y="233"/>
                  <a:pt x="12871" y="283"/>
                  <a:pt x="12806" y="243"/>
                </a:cubicBezTo>
                <a:cubicBezTo>
                  <a:pt x="12575" y="101"/>
                  <a:pt x="10484" y="17"/>
                  <a:pt x="9947" y="128"/>
                </a:cubicBezTo>
                <a:cubicBezTo>
                  <a:pt x="9822" y="154"/>
                  <a:pt x="9657" y="125"/>
                  <a:pt x="9579" y="64"/>
                </a:cubicBezTo>
                <a:cubicBezTo>
                  <a:pt x="9489" y="-8"/>
                  <a:pt x="9380" y="-12"/>
                  <a:pt x="9290" y="57"/>
                </a:cubicBezTo>
                <a:cubicBezTo>
                  <a:pt x="9212" y="115"/>
                  <a:pt x="8950" y="172"/>
                  <a:pt x="8705" y="185"/>
                </a:cubicBezTo>
                <a:cubicBezTo>
                  <a:pt x="8461" y="199"/>
                  <a:pt x="8213" y="237"/>
                  <a:pt x="8157" y="271"/>
                </a:cubicBezTo>
                <a:cubicBezTo>
                  <a:pt x="8101" y="306"/>
                  <a:pt x="7960" y="244"/>
                  <a:pt x="7839" y="135"/>
                </a:cubicBezTo>
                <a:cubicBezTo>
                  <a:pt x="7718" y="27"/>
                  <a:pt x="7615" y="-27"/>
                  <a:pt x="7615" y="14"/>
                </a:cubicBezTo>
                <a:close/>
              </a:path>
            </a:pathLst>
          </a:custGeom>
          <a:ln w="3175">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me series"/>
          <p:cNvSpPr txBox="1"/>
          <p:nvPr>
            <p:ph type="title"/>
          </p:nvPr>
        </p:nvSpPr>
        <p:spPr>
          <a:prstGeom prst="rect">
            <a:avLst/>
          </a:prstGeom>
        </p:spPr>
        <p:txBody>
          <a:bodyPr/>
          <a:lstStyle/>
          <a:p>
            <a:pPr/>
            <a:r>
              <a:t>Time series</a:t>
            </a:r>
          </a:p>
        </p:txBody>
      </p:sp>
      <p:sp>
        <p:nvSpPr>
          <p:cNvPr id="444" name="Sequences of dates/times can be created using pd.date_range(), similar to np.arange()…"/>
          <p:cNvSpPr txBox="1"/>
          <p:nvPr>
            <p:ph type="body" idx="1"/>
          </p:nvPr>
        </p:nvSpPr>
        <p:spPr>
          <a:prstGeom prst="rect">
            <a:avLst/>
          </a:prstGeom>
        </p:spPr>
        <p:txBody>
          <a:bodyPr/>
          <a:lstStyle/>
          <a:p>
            <a:pPr>
              <a:spcBef>
                <a:spcPts val="0"/>
              </a:spcBef>
            </a:pPr>
            <a:r>
              <a:t>Sequences of dates/times can be created using </a:t>
            </a:r>
            <a:r>
              <a:rPr>
                <a:solidFill>
                  <a:schemeClr val="accent1">
                    <a:satOff val="-3355"/>
                    <a:lumOff val="26614"/>
                  </a:schemeClr>
                </a:solidFill>
                <a:latin typeface="Helvetica Neue Light"/>
                <a:ea typeface="Helvetica Neue Light"/>
                <a:cs typeface="Helvetica Neue Light"/>
                <a:sym typeface="Helvetica Neue Light"/>
              </a:rPr>
              <a:t>pd.date_range()</a:t>
            </a:r>
            <a:r>
              <a:t>, similar to </a:t>
            </a:r>
            <a:r>
              <a:rPr>
                <a:solidFill>
                  <a:schemeClr val="accent1">
                    <a:satOff val="-3355"/>
                    <a:lumOff val="26614"/>
                  </a:schemeClr>
                </a:solidFill>
                <a:latin typeface="Helvetica Neue Light"/>
                <a:ea typeface="Helvetica Neue Light"/>
                <a:cs typeface="Helvetica Neue Light"/>
                <a:sym typeface="Helvetica Neue Light"/>
              </a:rPr>
              <a:t>np.arange()</a:t>
            </a:r>
            <a:endParaRPr>
              <a:solidFill>
                <a:schemeClr val="accent1">
                  <a:satOff val="-3355"/>
                  <a:lumOff val="26614"/>
                </a:schemeClr>
              </a:solidFill>
            </a:endParaRPr>
          </a:p>
          <a:p>
            <a:pPr lvl="1">
              <a:spcBef>
                <a:spcPts val="0"/>
              </a:spcBef>
            </a:pPr>
            <a:r>
              <a:rPr>
                <a:solidFill>
                  <a:schemeClr val="accent5"/>
                </a:solidFill>
                <a:latin typeface="Helvetica Neue Light"/>
                <a:ea typeface="Helvetica Neue Light"/>
                <a:cs typeface="Helvetica Neue Light"/>
                <a:sym typeface="Helvetica Neue Light"/>
              </a:rPr>
              <a:t>start/end</a:t>
            </a:r>
            <a:r>
              <a:t> - specify the limits</a:t>
            </a:r>
          </a:p>
          <a:p>
            <a:pPr lvl="1">
              <a:spcBef>
                <a:spcPts val="0"/>
              </a:spcBef>
            </a:pPr>
            <a:r>
              <a:rPr>
                <a:solidFill>
                  <a:schemeClr val="accent5"/>
                </a:solidFill>
                <a:latin typeface="Helvetica Neue Light"/>
                <a:ea typeface="Helvetica Neue Light"/>
                <a:cs typeface="Helvetica Neue Light"/>
                <a:sym typeface="Helvetica Neue Light"/>
              </a:rPr>
              <a:t>freq</a:t>
            </a:r>
            <a:r>
              <a:t> - specify frequency (step) </a:t>
            </a:r>
          </a:p>
          <a:p>
            <a:pPr lvl="2">
              <a:spcBef>
                <a:spcPts val="0"/>
              </a:spcBef>
            </a:pPr>
            <a:r>
              <a:t>B - business day frequency</a:t>
            </a:r>
          </a:p>
          <a:p>
            <a:pPr lvl="2">
              <a:spcBef>
                <a:spcPts val="0"/>
              </a:spcBef>
            </a:pPr>
            <a:r>
              <a:t>D - calendar day frequency</a:t>
            </a:r>
          </a:p>
          <a:p>
            <a:pPr lvl="2">
              <a:spcBef>
                <a:spcPts val="0"/>
              </a:spcBef>
            </a:pPr>
            <a:r>
              <a:t>W - weekly frequency</a:t>
            </a:r>
          </a:p>
          <a:p>
            <a:pPr lvl="2">
              <a:spcBef>
                <a:spcPts val="0"/>
              </a:spcBef>
            </a:pPr>
            <a:r>
              <a:t>M - month end frequency</a:t>
            </a:r>
          </a:p>
          <a:p>
            <a:pPr lvl="2">
              <a:spcBef>
                <a:spcPts val="0"/>
              </a:spcBef>
            </a:pPr>
            <a:r>
              <a:t>Q - quarter end frequency</a:t>
            </a:r>
          </a:p>
          <a:p>
            <a:pPr lvl="2">
              <a:spcBef>
                <a:spcPts val="0"/>
              </a:spcBef>
            </a:pPr>
            <a:r>
              <a:t>A - year end frequency</a:t>
            </a:r>
          </a:p>
          <a:p>
            <a:pPr lvl="2">
              <a:spcBef>
                <a:spcPts val="0"/>
              </a:spcBef>
            </a:pPr>
            <a:r>
              <a:t>H - hourly frequency</a:t>
            </a:r>
          </a:p>
          <a:p>
            <a:pPr lvl="2">
              <a:spcBef>
                <a:spcPts val="0"/>
              </a:spcBef>
            </a:pPr>
            <a:r>
              <a:t>T - minutely frequency</a:t>
            </a:r>
          </a:p>
          <a:p>
            <a:pPr lvl="2">
              <a:spcBef>
                <a:spcPts val="0"/>
              </a:spcBef>
            </a:pPr>
            <a:r>
              <a:t>S - secondly frequency</a:t>
            </a:r>
          </a:p>
          <a:p>
            <a:pPr>
              <a:spcBef>
                <a:spcPts val="0"/>
              </a:spcBef>
            </a:pPr>
            <a:r>
              <a:t>By setting the index to be a date time, we turn the </a:t>
            </a:r>
            <a:r>
              <a:rPr>
                <a:solidFill>
                  <a:schemeClr val="accent6">
                    <a:satOff val="24555"/>
                    <a:lumOff val="22232"/>
                  </a:schemeClr>
                </a:solidFill>
                <a:latin typeface="+mn-lt"/>
                <a:ea typeface="+mn-ea"/>
                <a:cs typeface="+mn-cs"/>
                <a:sym typeface="Helvetica Neue"/>
              </a:rPr>
              <a:t>DataFrame</a:t>
            </a:r>
            <a:r>
              <a:t> into a </a:t>
            </a:r>
            <a:r>
              <a:rPr>
                <a:solidFill>
                  <a:schemeClr val="accent6">
                    <a:satOff val="24555"/>
                    <a:lumOff val="22232"/>
                  </a:schemeClr>
                </a:solidFill>
                <a:latin typeface="Helvetica Neue Light"/>
                <a:ea typeface="Helvetica Neue Light"/>
                <a:cs typeface="Helvetica Neue Light"/>
                <a:sym typeface="Helvetica Neue Light"/>
              </a:rPr>
              <a:t>Timeseries</a:t>
            </a:r>
            <a:r>
              <a:t>.</a:t>
            </a:r>
          </a:p>
          <a:p>
            <a:pPr>
              <a:spcBef>
                <a:spcPts val="0"/>
              </a:spcBef>
            </a:pPr>
            <a:r>
              <a:t>Pandas has several methods that are specialized to this case</a:t>
            </a:r>
          </a:p>
          <a:p>
            <a:pPr>
              <a:spcBef>
                <a:spcPts val="0"/>
              </a:spcBef>
            </a:pPr>
            <a:r>
              <a:rPr>
                <a:solidFill>
                  <a:schemeClr val="accent1">
                    <a:satOff val="-3355"/>
                    <a:lumOff val="26614"/>
                  </a:schemeClr>
                </a:solidFill>
                <a:latin typeface="Helvetica Neue Light"/>
                <a:ea typeface="Helvetica Neue Light"/>
                <a:cs typeface="Helvetica Neue Light"/>
                <a:sym typeface="Helvetica Neue Light"/>
              </a:rPr>
              <a:t>index.day/index.month/index.year</a:t>
            </a:r>
            <a:r>
              <a:t> - return the day, month and year of the time series index value</a:t>
            </a:r>
          </a:p>
        </p:txBody>
      </p:sp>
      <p:sp>
        <p:nvSpPr>
          <p:cNvPr id="4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ime series"/>
          <p:cNvSpPr txBox="1"/>
          <p:nvPr>
            <p:ph type="title"/>
          </p:nvPr>
        </p:nvSpPr>
        <p:spPr>
          <a:prstGeom prst="rect">
            <a:avLst/>
          </a:prstGeom>
        </p:spPr>
        <p:txBody>
          <a:bodyPr/>
          <a:lstStyle/>
          <a:p>
            <a:pPr/>
            <a:r>
              <a:t>Time series</a:t>
            </a:r>
          </a:p>
        </p:txBody>
      </p:sp>
      <p:sp>
        <p:nvSpPr>
          <p:cNvPr id="448"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49" name="&gt;&gt;&gt; data.set_index('date', inplace=True)… &gt;&gt;&gt; data.set_index('date', inplace=True)&#10;&gt;&gt;&gt; data.index.month&#10;Int64Index([9, 9, 9, 9, 9, 9, 9, 9, 9, 9,&#10;            ...&#10;            8, 8, 9, 9, 9, 9, 9, 9, 9, 9],&#10;           dtype='int64', name=u'date', length=252)&#10;&gt;&gt;&gt; data.index.year&#10;Int64Index([2018, 2018, 2018, 2018, 2018, 2018, 2018, 2018, 2018, 2018,&#10;            ...&#10;            2019, 2019, 2019, 2019, 2019, 2019, 2019, 2019, 2019, 2019],&#10;           dtype='int64', name=u'date', length=252)&#10;&gt;&gt;&gt; data.index.day&#10;Int64Index([12, 13, 14, 17, 18, 19, 20, 21, 24, 25,&#10;            ...&#10;            29, 30,  3,  4,  5,  6,  9, 10, 11, 12],&#10;           dtype='int64', name=u'date', length=252)" descr="&gt;&gt;&gt; data.set_index('date', inplace=True)… &gt;&gt;&gt; data.set_index('date', inplace=True)&gt;&gt;&gt; data.index.monthInt64Index([9, 9, 9, 9, 9, 9, 9, 9, 9, 9,            ...            8, 8, 9, 9, 9, 9, 9, 9, 9, 9],           dtype='int64', name=u'date', length=252)&gt;&gt;&gt; data.index.yearInt64Index([2018, 2018, 2018, 2018, 2018, 2018, 2018, 2018, 2018, 2018,            ...            2019, 2019, 2019, 2019, 2019, 2019, 2019, 2019, 2019, 2019],           dtype='int64', name=u'date', length=252)&gt;&gt;&gt; data.index.dayInt64Index([12, 13, 14, 17, 18, 19, 20, 21, 24, 25,            ...            29, 30,  3,  4,  5,  6,  9, 10, 11, 12],           dtype='int64', name=u'date', length=252)"/>
          <p:cNvPicPr>
            <a:picLocks noChangeAspect="0"/>
          </p:cNvPicPr>
          <p:nvPr>
            <p:ph type="body" idx="15"/>
          </p:nvPr>
        </p:nvPicPr>
        <p:blipFill>
          <a:blip r:embed="rId2">
            <a:extLst/>
          </a:blip>
          <a:stretch>
            <a:fillRect/>
          </a:stretch>
        </p:blipFill>
        <p:spPr>
          <a:xfrm>
            <a:off x="1428272" y="2255902"/>
            <a:ext cx="10148256" cy="6188985"/>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DataFrame manipulations"/>
          <p:cNvSpPr txBox="1"/>
          <p:nvPr>
            <p:ph type="title"/>
          </p:nvPr>
        </p:nvSpPr>
        <p:spPr>
          <a:prstGeom prst="rect">
            <a:avLst/>
          </a:prstGeom>
        </p:spPr>
        <p:txBody>
          <a:bodyPr/>
          <a:lstStyle/>
          <a:p>
            <a:pPr/>
            <a:r>
              <a:t>DataFrame manipulations</a:t>
            </a:r>
          </a:p>
        </p:txBody>
      </p:sp>
      <p:sp>
        <p:nvSpPr>
          <p:cNvPr id="452" name="pd.to_datetime() is just one of several methods that allow us to manipulate and transform the format and contents of Series and DataFrames.…"/>
          <p:cNvSpPr txBox="1"/>
          <p:nvPr>
            <p:ph type="body" idx="1"/>
          </p:nvPr>
        </p:nvSpPr>
        <p:spPr>
          <a:prstGeom prst="rect">
            <a:avLst/>
          </a:prstGeom>
        </p:spPr>
        <p:txBody>
          <a:bodyPr/>
          <a:lstStyle/>
          <a:p>
            <a:pPr>
              <a:spcBef>
                <a:spcPts val="2200"/>
              </a:spcBef>
            </a:pPr>
            <a:r>
              <a:rPr>
                <a:solidFill>
                  <a:schemeClr val="accent1">
                    <a:satOff val="-3355"/>
                    <a:lumOff val="26614"/>
                  </a:schemeClr>
                </a:solidFill>
                <a:latin typeface="Helvetica Neue Light"/>
                <a:ea typeface="Helvetica Neue Light"/>
                <a:cs typeface="Helvetica Neue Light"/>
                <a:sym typeface="Helvetica Neue Light"/>
              </a:rPr>
              <a:t>pd.to_datetime()</a:t>
            </a:r>
            <a:r>
              <a:t> is just one of several methods that allow us to manipulate and transform the format and contents of </a:t>
            </a:r>
            <a:r>
              <a:rPr>
                <a:solidFill>
                  <a:schemeClr val="accent6">
                    <a:satOff val="24555"/>
                    <a:lumOff val="22232"/>
                  </a:schemeClr>
                </a:solidFill>
                <a:latin typeface="Helvetica Neue Light"/>
                <a:ea typeface="Helvetica Neue Light"/>
                <a:cs typeface="Helvetica Neue Light"/>
                <a:sym typeface="Helvetica Neue Light"/>
              </a:rPr>
              <a:t>Series</a:t>
            </a:r>
            <a:r>
              <a:t> and </a:t>
            </a:r>
            <a:r>
              <a:rPr>
                <a:solidFill>
                  <a:schemeClr val="accent6">
                    <a:satOff val="24555"/>
                    <a:lumOff val="22232"/>
                  </a:schemeClr>
                </a:solidFill>
                <a:latin typeface="Helvetica Neue Light"/>
                <a:ea typeface="Helvetica Neue Light"/>
                <a:cs typeface="Helvetica Neue Light"/>
                <a:sym typeface="Helvetica Neue Light"/>
              </a:rPr>
              <a:t>DataFrame</a:t>
            </a:r>
            <a:r>
              <a:t>s.</a:t>
            </a:r>
          </a:p>
          <a:p>
            <a:pPr>
              <a:spcBef>
                <a:spcPts val="2200"/>
              </a:spcBef>
            </a:pPr>
            <a:r>
              <a:t>other methods include:</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map()</a:t>
            </a:r>
            <a:r>
              <a:t> - Map values of </a:t>
            </a:r>
            <a:r>
              <a:rPr>
                <a:solidFill>
                  <a:schemeClr val="accent6">
                    <a:satOff val="24555"/>
                    <a:lumOff val="22232"/>
                  </a:schemeClr>
                </a:solidFill>
                <a:latin typeface="Helvetica Neue Light"/>
                <a:ea typeface="Helvetica Neue Light"/>
                <a:cs typeface="Helvetica Neue Light"/>
                <a:sym typeface="Helvetica Neue Light"/>
              </a:rPr>
              <a:t>Series</a:t>
            </a:r>
            <a:r>
              <a:t> according to input correspondence.</a:t>
            </a:r>
          </a:p>
          <a:p>
            <a:pPr lvl="2">
              <a:spcBef>
                <a:spcPts val="2200"/>
              </a:spcBef>
            </a:pPr>
            <a:r>
              <a:t>func - </a:t>
            </a:r>
            <a:r>
              <a:rPr>
                <a:solidFill>
                  <a:schemeClr val="accent6">
                    <a:satOff val="24555"/>
                    <a:lumOff val="22232"/>
                  </a:schemeClr>
                </a:solidFill>
                <a:latin typeface="Helvetica Neue Light"/>
                <a:ea typeface="Helvetica Neue Light"/>
                <a:cs typeface="Helvetica Neue Light"/>
                <a:sym typeface="Helvetica Neue Light"/>
              </a:rPr>
              <a:t>function</a:t>
            </a:r>
            <a:r>
              <a:t>, </a:t>
            </a:r>
            <a:r>
              <a:rPr>
                <a:solidFill>
                  <a:schemeClr val="accent6">
                    <a:satOff val="24555"/>
                    <a:lumOff val="22232"/>
                  </a:schemeClr>
                </a:solidFill>
                <a:latin typeface="Helvetica Neue Light"/>
                <a:ea typeface="Helvetica Neue Light"/>
                <a:cs typeface="Helvetica Neue Light"/>
                <a:sym typeface="Helvetica Neue Light"/>
              </a:rPr>
              <a:t>dict</a:t>
            </a:r>
            <a:r>
              <a:t> or </a:t>
            </a:r>
            <a:r>
              <a:rPr>
                <a:solidFill>
                  <a:schemeClr val="accent6">
                    <a:satOff val="24555"/>
                    <a:lumOff val="22232"/>
                  </a:schemeClr>
                </a:solidFill>
                <a:latin typeface="Helvetica Neue Light"/>
                <a:ea typeface="Helvetica Neue Light"/>
                <a:cs typeface="Helvetica Neue Light"/>
                <a:sym typeface="Helvetica Neue Light"/>
              </a:rPr>
              <a:t>Series</a:t>
            </a:r>
            <a:r>
              <a:t> to use for mapping</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transform()</a:t>
            </a:r>
            <a:r>
              <a:rPr>
                <a:solidFill>
                  <a:schemeClr val="accent1">
                    <a:satOff val="-3355"/>
                    <a:lumOff val="26614"/>
                  </a:schemeClr>
                </a:solidFill>
              </a:rPr>
              <a:t> </a:t>
            </a:r>
            <a:r>
              <a:t>- Transform each column/row of the </a:t>
            </a:r>
            <a:r>
              <a:rPr>
                <a:solidFill>
                  <a:schemeClr val="accent6">
                    <a:satOff val="24555"/>
                    <a:lumOff val="22232"/>
                  </a:schemeClr>
                </a:solidFill>
                <a:latin typeface="Helvetica Neue Light"/>
                <a:ea typeface="Helvetica Neue Light"/>
                <a:cs typeface="Helvetica Neue Light"/>
                <a:sym typeface="Helvetica Neue Light"/>
              </a:rPr>
              <a:t>DataFrame</a:t>
            </a:r>
            <a:r>
              <a:t> using a function. Output must have the same shape as the original</a:t>
            </a:r>
          </a:p>
          <a:p>
            <a:pPr lvl="2">
              <a:spcBef>
                <a:spcPts val="2200"/>
              </a:spcBef>
            </a:pPr>
            <a:r>
              <a:rPr>
                <a:latin typeface="Helvetica Neue Light"/>
                <a:ea typeface="Helvetica Neue Light"/>
                <a:cs typeface="Helvetica Neue Light"/>
                <a:sym typeface="Helvetica Neue Light"/>
              </a:rPr>
              <a:t>axis = </a:t>
            </a:r>
            <a:r>
              <a:rPr>
                <a:solidFill>
                  <a:schemeClr val="accent5"/>
                </a:solidFill>
                <a:latin typeface="Helvetica Neue Light"/>
                <a:ea typeface="Helvetica Neue Light"/>
                <a:cs typeface="Helvetica Neue Light"/>
                <a:sym typeface="Helvetica Neue Light"/>
              </a:rPr>
              <a:t>0</a:t>
            </a:r>
            <a:r>
              <a:t> - apply function to columns</a:t>
            </a:r>
          </a:p>
          <a:p>
            <a:pPr lvl="2">
              <a:spcBef>
                <a:spcPts val="2200"/>
              </a:spcBef>
            </a:pPr>
            <a:r>
              <a:rPr>
                <a:latin typeface="Helvetica Neue Light"/>
                <a:ea typeface="Helvetica Neue Light"/>
                <a:cs typeface="Helvetica Neue Light"/>
                <a:sym typeface="Helvetica Neue Light"/>
              </a:rPr>
              <a:t>axis = </a:t>
            </a:r>
            <a:r>
              <a:rPr>
                <a:solidFill>
                  <a:schemeClr val="accent5"/>
                </a:solidFill>
                <a:latin typeface="Helvetica Neue Light"/>
                <a:ea typeface="Helvetica Neue Light"/>
                <a:cs typeface="Helvetica Neue Light"/>
                <a:sym typeface="Helvetica Neue Light"/>
              </a:rPr>
              <a:t>1</a:t>
            </a:r>
            <a:r>
              <a:t> - apply function to rows</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apply()</a:t>
            </a:r>
            <a:r>
              <a:t> - Apply a function along an axis of the </a:t>
            </a:r>
            <a:r>
              <a:rPr>
                <a:solidFill>
                  <a:schemeClr val="accent6">
                    <a:satOff val="24555"/>
                    <a:lumOff val="22232"/>
                  </a:schemeClr>
                </a:solidFill>
                <a:latin typeface="Helvetica Neue Light"/>
                <a:ea typeface="Helvetica Neue Light"/>
                <a:cs typeface="Helvetica Neue Light"/>
                <a:sym typeface="Helvetica Neue Light"/>
              </a:rPr>
              <a:t>DataFrame</a:t>
            </a:r>
          </a:p>
          <a:p>
            <a:pPr lvl="2">
              <a:spcBef>
                <a:spcPts val="2200"/>
              </a:spcBef>
            </a:pPr>
            <a:r>
              <a:t>Similar to transform but without the limitation of preserving the shape</a:t>
            </a:r>
          </a:p>
        </p:txBody>
      </p:sp>
      <p:sp>
        <p:nvSpPr>
          <p:cNvPr id="45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DataFrame manipulations"/>
          <p:cNvSpPr txBox="1"/>
          <p:nvPr>
            <p:ph type="title"/>
          </p:nvPr>
        </p:nvSpPr>
        <p:spPr>
          <a:prstGeom prst="rect">
            <a:avLst/>
          </a:prstGeom>
        </p:spPr>
        <p:txBody>
          <a:bodyPr/>
          <a:lstStyle/>
          <a:p>
            <a:pPr/>
            <a:r>
              <a:t>DataFrame manipulations</a:t>
            </a:r>
          </a:p>
        </p:txBody>
      </p:sp>
      <p:sp>
        <p:nvSpPr>
          <p:cNvPr id="456"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57" name="&gt;&gt;&gt; df = pd.DataFrame({'A': range(3), 'B': range(1, 4)})… &gt;&gt;&gt; df = pd.DataFrame({'A': range(3), 'B': range(1, 4)})&#10;&gt;&gt;&gt; df&#10;   A  B&#10;0  0  1&#10;1  1  2&#10;2  2  3&#10;&gt;&gt;&gt; df['A'].map(lambda x:x+1)&#10;0    1&#10;1    2&#10;2    3&#10;Name: A, dtype: int64&#10;&gt;&gt;&gt; df.transform(lambda x: x + 1)&#10;   A  B&#10;0  1  2&#10;1  2  3&#10;2  3  4&#10;&gt;&gt;&gt; df.apply(np.sum, axis=0)&#10;A    3&#10;B    6&#10;dtype: int64&#10;&gt;&gt;&gt; df.apply(np.sum, axis=1)&#10;0    1&#10;1    3&#10;2    5&#10;dtype: int64" descr="&gt;&gt;&gt; df = pd.DataFrame({'A': range(3), 'B': range(1, 4)})… &gt;&gt;&gt; df = pd.DataFrame({'A': range(3), 'B': range(1, 4)})&gt;&gt;&gt; df   A  B0  0  11  1  22  2  3&gt;&gt;&gt; df['A'].map(lambda x:x+1)0    11    22    3Name: A, dtype: int64&gt;&gt;&gt; df.transform(lambda x: x + 1)   A  B0  1  21  2  32  3  4&gt;&gt;&gt; df.apply(np.sum, axis=0)A    3B    6dtype: int64&gt;&gt;&gt; df.apply(np.sum, axis=1)0    11    32    5dtype: int64"/>
          <p:cNvPicPr>
            <a:picLocks noChangeAspect="0"/>
          </p:cNvPicPr>
          <p:nvPr>
            <p:ph type="body" idx="15"/>
          </p:nvPr>
        </p:nvPicPr>
        <p:blipFill>
          <a:blip r:embed="rId2">
            <a:extLst/>
          </a:blip>
          <a:stretch>
            <a:fillRect/>
          </a:stretch>
        </p:blipFill>
        <p:spPr>
          <a:xfrm>
            <a:off x="3502196" y="1989288"/>
            <a:ext cx="6743721" cy="7117722"/>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groupby"/>
          <p:cNvSpPr txBox="1"/>
          <p:nvPr>
            <p:ph type="title"/>
          </p:nvPr>
        </p:nvSpPr>
        <p:spPr>
          <a:prstGeom prst="rect">
            <a:avLst/>
          </a:prstGeom>
        </p:spPr>
        <p:txBody>
          <a:bodyPr/>
          <a:lstStyle/>
          <a:p>
            <a:pPr/>
            <a:r>
              <a:t>groupby</a:t>
            </a:r>
          </a:p>
        </p:txBody>
      </p:sp>
      <p:sp>
        <p:nvSpPr>
          <p:cNvPr id="460" name="Sometimes we need to calculate statistics for subsets of our data…"/>
          <p:cNvSpPr txBox="1"/>
          <p:nvPr>
            <p:ph type="body" idx="1"/>
          </p:nvPr>
        </p:nvSpPr>
        <p:spPr>
          <a:prstGeom prst="rect">
            <a:avLst/>
          </a:prstGeom>
        </p:spPr>
        <p:txBody>
          <a:bodyPr/>
          <a:lstStyle/>
          <a:p>
            <a:pPr/>
            <a:r>
              <a:t>Sometimes we need to calculate statistics for subsets of our data</a:t>
            </a:r>
          </a:p>
          <a:p>
            <a:pPr/>
            <a:r>
              <a:rPr>
                <a:solidFill>
                  <a:schemeClr val="accent1">
                    <a:satOff val="-3355"/>
                    <a:lumOff val="26614"/>
                  </a:schemeClr>
                </a:solidFill>
                <a:latin typeface="Helvetica Neue Light"/>
                <a:ea typeface="Helvetica Neue Light"/>
                <a:cs typeface="Helvetica Neue Light"/>
                <a:sym typeface="Helvetica Neue Light"/>
              </a:rPr>
              <a:t>groupby()</a:t>
            </a:r>
            <a:r>
              <a:rPr>
                <a:latin typeface="Helvetica Neue Light"/>
                <a:ea typeface="Helvetica Neue Light"/>
                <a:cs typeface="Helvetica Neue Light"/>
                <a:sym typeface="Helvetica Neue Light"/>
              </a:rPr>
              <a:t> </a:t>
            </a:r>
            <a:r>
              <a:t>allows us to group data based on a dict or function</a:t>
            </a:r>
          </a:p>
          <a:p>
            <a:pPr/>
            <a:r>
              <a:rPr>
                <a:solidFill>
                  <a:schemeClr val="accent1">
                    <a:satOff val="-3355"/>
                    <a:lumOff val="26614"/>
                  </a:schemeClr>
                </a:solidFill>
                <a:latin typeface="Helvetica Neue Light"/>
                <a:ea typeface="Helvetica Neue Light"/>
                <a:cs typeface="Helvetica Neue Light"/>
                <a:sym typeface="Helvetica Neue Light"/>
              </a:rPr>
              <a:t>groupby()</a:t>
            </a:r>
            <a:r>
              <a:t> returns a GroupBy object that supports several aggregations functions, including:</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max()/min()/mean()/median()</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transform()/apply()</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sum()/cumsum()</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prod()/cumprod()</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quantile()</a:t>
            </a:r>
          </a:p>
          <a:p>
            <a:pPr/>
            <a:r>
              <a:t>Each of these functions is applied to the contents of each group</a:t>
            </a:r>
          </a:p>
        </p:txBody>
      </p:sp>
      <p:sp>
        <p:nvSpPr>
          <p:cNvPr id="46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62" name="&gt;&gt;&gt; data['year'] = data.index.year… &gt;&gt;&gt; data['year'] = data.index.year&#10;&gt;&gt;&gt; data[['Volume', 'year']].groupby('year').sum()&#10;           VOLUME&#10;year             &#10;1999   1368545700&#10;2000   1967500700&#10;….&#10;2018   3809327400&#10;2019   2155325200" descr="&gt;&gt;&gt; data['year'] = data.index.year… &gt;&gt;&gt; data['year'] = data.index.year&gt;&gt;&gt; data[['Volume', 'year']].groupby('year').sum()           VOLUMEyear             1999   13685457002000   1967500700….2018   38093274002019   2155325200"/>
          <p:cNvPicPr>
            <a:picLocks noChangeAspect="0"/>
          </p:cNvPicPr>
          <p:nvPr/>
        </p:nvPicPr>
        <p:blipFill>
          <a:blip r:embed="rId2">
            <a:extLst/>
          </a:blip>
          <a:stretch>
            <a:fillRect/>
          </a:stretch>
        </p:blipFill>
        <p:spPr>
          <a:xfrm>
            <a:off x="5340194" y="4009894"/>
            <a:ext cx="7252724" cy="3404743"/>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ivot Tables"/>
          <p:cNvSpPr txBox="1"/>
          <p:nvPr>
            <p:ph type="title"/>
          </p:nvPr>
        </p:nvSpPr>
        <p:spPr>
          <a:prstGeom prst="rect">
            <a:avLst/>
          </a:prstGeom>
        </p:spPr>
        <p:txBody>
          <a:bodyPr/>
          <a:lstStyle/>
          <a:p>
            <a:pPr/>
            <a:r>
              <a:t>Pivot Tables</a:t>
            </a:r>
          </a:p>
        </p:txBody>
      </p:sp>
      <p:sp>
        <p:nvSpPr>
          <p:cNvPr id="465" name="Pandas provides an extremely flexible pivot table implementation…"/>
          <p:cNvSpPr txBox="1"/>
          <p:nvPr>
            <p:ph type="body" idx="1"/>
          </p:nvPr>
        </p:nvSpPr>
        <p:spPr>
          <a:prstGeom prst="rect">
            <a:avLst/>
          </a:prstGeom>
        </p:spPr>
        <p:txBody>
          <a:bodyPr/>
          <a:lstStyle/>
          <a:p>
            <a:pPr/>
            <a:r>
              <a:t>Pandas provides an extremely flexible pivot table implementation</a:t>
            </a:r>
          </a:p>
          <a:p>
            <a:pPr/>
            <a:r>
              <a:rPr>
                <a:solidFill>
                  <a:schemeClr val="accent1">
                    <a:satOff val="-3355"/>
                    <a:lumOff val="26614"/>
                  </a:schemeClr>
                </a:solidFill>
                <a:latin typeface="Helvetica Neue Light"/>
                <a:ea typeface="Helvetica Neue Light"/>
                <a:cs typeface="Helvetica Neue Light"/>
                <a:sym typeface="Helvetica Neue Light"/>
              </a:rPr>
              <a:t>pd.pivot_table()</a:t>
            </a:r>
            <a:r>
              <a:t> - Creates a spreadsheet-style pivot table as a </a:t>
            </a:r>
            <a:r>
              <a:rPr>
                <a:solidFill>
                  <a:schemeClr val="accent6">
                    <a:satOff val="24555"/>
                    <a:lumOff val="22232"/>
                  </a:schemeClr>
                </a:solidFill>
                <a:latin typeface="Helvetica Neue Light"/>
                <a:ea typeface="Helvetica Neue Light"/>
                <a:cs typeface="Helvetica Neue Light"/>
                <a:sym typeface="Helvetica Neue Light"/>
              </a:rPr>
              <a:t>DataFrame</a:t>
            </a:r>
            <a:r>
              <a:t>.</a:t>
            </a:r>
          </a:p>
          <a:p>
            <a:pPr/>
            <a:r>
              <a:t>Three important arguments:</a:t>
            </a:r>
          </a:p>
          <a:p>
            <a:pPr lvl="1"/>
            <a:r>
              <a:rPr>
                <a:solidFill>
                  <a:schemeClr val="accent5"/>
                </a:solidFill>
                <a:latin typeface="Helvetica Neue Light"/>
                <a:ea typeface="Helvetica Neue Light"/>
                <a:cs typeface="Helvetica Neue Light"/>
                <a:sym typeface="Helvetica Neue Light"/>
              </a:rPr>
              <a:t>values</a:t>
            </a:r>
            <a:r>
              <a:t> - column to aggregate</a:t>
            </a:r>
          </a:p>
          <a:p>
            <a:pPr lvl="1"/>
            <a:r>
              <a:rPr>
                <a:solidFill>
                  <a:schemeClr val="accent5"/>
                </a:solidFill>
                <a:latin typeface="Helvetica Neue Light"/>
                <a:ea typeface="Helvetica Neue Light"/>
                <a:cs typeface="Helvetica Neue Light"/>
                <a:sym typeface="Helvetica Neue Light"/>
              </a:rPr>
              <a:t>index</a:t>
            </a:r>
            <a:r>
              <a:t> - Keys to group by on the pivot table index. If an array is passed, it is being used as the same manner as column values.</a:t>
            </a:r>
          </a:p>
          <a:p>
            <a:pPr lvl="1"/>
            <a:r>
              <a:rPr>
                <a:solidFill>
                  <a:schemeClr val="accent5"/>
                </a:solidFill>
                <a:latin typeface="Helvetica Neue Light"/>
                <a:ea typeface="Helvetica Neue Light"/>
                <a:cs typeface="Helvetica Neue Light"/>
                <a:sym typeface="Helvetica Neue Light"/>
              </a:rPr>
              <a:t>columns</a:t>
            </a:r>
            <a:r>
              <a:t> - Keys to group by on the pivot table column. </a:t>
            </a:r>
          </a:p>
          <a:p>
            <a:pPr lvl="1"/>
            <a:r>
              <a:rPr>
                <a:solidFill>
                  <a:schemeClr val="accent5"/>
                </a:solidFill>
                <a:latin typeface="Helvetica Neue Light"/>
                <a:ea typeface="Helvetica Neue Light"/>
                <a:cs typeface="Helvetica Neue Light"/>
                <a:sym typeface="Helvetica Neue Light"/>
              </a:rPr>
              <a:t>aggfunc</a:t>
            </a:r>
            <a:r>
              <a:t> - Function to use for aggregation. Defaults to </a:t>
            </a:r>
            <a:r>
              <a:rPr>
                <a:solidFill>
                  <a:schemeClr val="accent1">
                    <a:satOff val="-3355"/>
                    <a:lumOff val="26614"/>
                  </a:schemeClr>
                </a:solidFill>
                <a:latin typeface="Helvetica Neue Light"/>
                <a:ea typeface="Helvetica Neue Light"/>
                <a:cs typeface="Helvetica Neue Light"/>
                <a:sym typeface="Helvetica Neue Light"/>
              </a:rPr>
              <a:t>np.mean()</a:t>
            </a:r>
            <a:endParaRPr>
              <a:solidFill>
                <a:schemeClr val="accent1">
                  <a:satOff val="-3355"/>
                  <a:lumOff val="26614"/>
                </a:schemeClr>
              </a:solidFill>
            </a:endParaRPr>
          </a:p>
          <a:p>
            <a:pPr/>
            <a:r>
              <a:rPr>
                <a:solidFill>
                  <a:schemeClr val="accent5"/>
                </a:solidFill>
                <a:latin typeface="Helvetica Neue Light"/>
                <a:ea typeface="Helvetica Neue Light"/>
                <a:cs typeface="Helvetica Neue Light"/>
                <a:sym typeface="Helvetica Neue Light"/>
              </a:rPr>
              <a:t>index</a:t>
            </a:r>
            <a:r>
              <a:t>,</a:t>
            </a:r>
            <a:r>
              <a:rPr>
                <a:solidFill>
                  <a:schemeClr val="accent5"/>
                </a:solidFill>
              </a:rPr>
              <a:t> </a:t>
            </a:r>
            <a:r>
              <a:rPr>
                <a:solidFill>
                  <a:schemeClr val="accent5"/>
                </a:solidFill>
                <a:latin typeface="Helvetica Neue Light"/>
                <a:ea typeface="Helvetica Neue Light"/>
                <a:cs typeface="Helvetica Neue Light"/>
                <a:sym typeface="Helvetica Neue Light"/>
              </a:rPr>
              <a:t>columns</a:t>
            </a:r>
            <a:r>
              <a:rPr>
                <a:solidFill>
                  <a:schemeClr val="accent5"/>
                </a:solidFill>
              </a:rPr>
              <a:t> </a:t>
            </a:r>
            <a:r>
              <a:t>and</a:t>
            </a:r>
            <a:r>
              <a:rPr>
                <a:solidFill>
                  <a:schemeClr val="accent5"/>
                </a:solidFill>
              </a:rPr>
              <a:t> </a:t>
            </a:r>
            <a:r>
              <a:rPr>
                <a:solidFill>
                  <a:schemeClr val="accent5"/>
                </a:solidFill>
                <a:latin typeface="Helvetica Neue Light"/>
                <a:ea typeface="Helvetica Neue Light"/>
                <a:cs typeface="Helvetica Neue Light"/>
                <a:sym typeface="Helvetica Neue Light"/>
              </a:rPr>
              <a:t>aggfunc</a:t>
            </a:r>
            <a:r>
              <a:t> can also be lists of keys or functions to use.</a:t>
            </a:r>
          </a:p>
        </p:txBody>
      </p:sp>
      <p:sp>
        <p:nvSpPr>
          <p:cNvPr id="46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Pivot Tables"/>
          <p:cNvSpPr txBox="1"/>
          <p:nvPr>
            <p:ph type="title"/>
          </p:nvPr>
        </p:nvSpPr>
        <p:spPr>
          <a:prstGeom prst="rect">
            <a:avLst/>
          </a:prstGeom>
        </p:spPr>
        <p:txBody>
          <a:bodyPr/>
          <a:lstStyle/>
          <a:p>
            <a:pPr/>
            <a:r>
              <a:t>Pivot Tables</a:t>
            </a:r>
          </a:p>
        </p:txBody>
      </p:sp>
      <p:sp>
        <p:nvSpPr>
          <p:cNvPr id="46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70" name="&gt;&gt;&gt; data['month'] = data.index.month… &gt;&gt;&gt; data['month'] = data.index.month&#10;&gt;&gt;&gt; data['year'] = data.index.year&#10;&gt;&gt;&gt; pd.pivot_table(data[data['year']&gt;2014], index='month', columns=‘year', values='OPEN', aggfunc=np.mean)&#10;year        2015         2016            2017            2018             2019&#10;month                                                          &#10;1      57.908000  58.716316   85.655500  112.000000  101.373809&#10;2      58.626315  57.218000   88.327369  114.032105  104.002105&#10;3      61.074091  59.346818   90.325651  113.820476  103.487619&#10;4      62.199524  61.241428   86.497895  110.738572  109.405238&#10;5      65.499499  62.860476   86.172272  110.869545  111.070455&#10;6      67.851363  62.899545   86.418182  108.087620  109.570000&#10;7      68.380000  63.029000   92.108000  109.610000  114.352273&#10;8      66.343810  65.586087   92.194348  115.566521  108.542728&#10;9      62.007619  66.682857   92.259499  115.208947  112.748572&#10;10     62.393636  68.093809   98.246819  109.563479         NaN&#10;11     66.773500  75.084762   99.258094  109.560000         NaN&#10;12     66.276364  84.971906  106.499500  100.535789         NaN" descr="&gt;&gt;&gt; data['month'] = data.index.month… &gt;&gt;&gt; data['month'] = data.index.month&gt;&gt;&gt; data['year'] = data.index.year&gt;&gt;&gt; pd.pivot_table(data[data['year']&gt;2014], index='month', columns=‘year', values='OPEN', aggfunc=np.mean)year        2015         2016            2017            2018             2019month                                                          1      57.908000  58.716316   85.655500  112.000000  101.3738092      58.626315  57.218000   88.327369  114.032105  104.0021053      61.074091  59.346818   90.325651  113.820476  103.4876194      62.199524  61.241428   86.497895  110.738572  109.4052385      65.499499  62.860476   86.172272  110.869545  111.0704556      67.851363  62.899545   86.418182  108.087620  109.5700007      68.380000  63.029000   92.108000  109.610000  114.3522738      66.343810  65.586087   92.194348  115.566521  108.5427289      62.007619  66.682857   92.259499  115.208947  112.74857210     62.393636  68.093809   98.246819  109.563479         NaN11     66.773500  75.084762   99.258094  109.560000         NaN12     66.276364  84.971906  106.499500  100.535789         NaN"/>
          <p:cNvPicPr>
            <a:picLocks noChangeAspect="0"/>
          </p:cNvPicPr>
          <p:nvPr>
            <p:ph type="body" idx="15"/>
          </p:nvPr>
        </p:nvPicPr>
        <p:blipFill>
          <a:blip r:embed="rId2">
            <a:extLst/>
          </a:blip>
          <a:stretch>
            <a:fillRect/>
          </a:stretch>
        </p:blipFill>
        <p:spPr>
          <a:xfrm>
            <a:off x="1081404" y="2163004"/>
            <a:ext cx="10841992" cy="6719433"/>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merge/join"/>
          <p:cNvSpPr txBox="1"/>
          <p:nvPr>
            <p:ph type="title"/>
          </p:nvPr>
        </p:nvSpPr>
        <p:spPr>
          <a:prstGeom prst="rect">
            <a:avLst/>
          </a:prstGeom>
        </p:spPr>
        <p:txBody>
          <a:bodyPr/>
          <a:lstStyle/>
          <a:p>
            <a:pPr/>
            <a:r>
              <a:t>merge/join</a:t>
            </a:r>
          </a:p>
        </p:txBody>
      </p:sp>
      <p:sp>
        <p:nvSpPr>
          <p:cNvPr id="473" name="merge() and join() allows us to perform database-style join operation by columns or indexes (rows)…"/>
          <p:cNvSpPr txBox="1"/>
          <p:nvPr>
            <p:ph type="body" idx="1"/>
          </p:nvPr>
        </p:nvSpPr>
        <p:spPr>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merge()</a:t>
            </a:r>
            <a:r>
              <a:t> and </a:t>
            </a:r>
            <a:r>
              <a:rPr>
                <a:solidFill>
                  <a:schemeClr val="accent1">
                    <a:satOff val="-3355"/>
                    <a:lumOff val="26614"/>
                  </a:schemeClr>
                </a:solidFill>
                <a:latin typeface="Helvetica Neue Light"/>
                <a:ea typeface="Helvetica Neue Light"/>
                <a:cs typeface="Helvetica Neue Light"/>
                <a:sym typeface="Helvetica Neue Light"/>
              </a:rPr>
              <a:t>join()</a:t>
            </a:r>
            <a:r>
              <a:t> allows us to perform database-style join operation by columns or indexes (rows)</a:t>
            </a:r>
          </a:p>
          <a:p>
            <a:pPr/>
            <a:r>
              <a:t>Some of the most important arguments are common to both methods:</a:t>
            </a:r>
          </a:p>
          <a:p>
            <a:pPr lvl="1"/>
            <a:r>
              <a:rPr>
                <a:solidFill>
                  <a:schemeClr val="accent5"/>
                </a:solidFill>
                <a:latin typeface="Helvetica Neue Light"/>
                <a:ea typeface="Helvetica Neue Light"/>
                <a:cs typeface="Helvetica Neue Light"/>
                <a:sym typeface="Helvetica Neue Light"/>
              </a:rPr>
              <a:t>on</a:t>
            </a:r>
            <a:r>
              <a:t> - Column(s) to use for joining, otherwise join on index. Can pass an array as the join key if not already contained in the calling DataFrame. Like an Excel VLOOKUP operation</a:t>
            </a:r>
          </a:p>
          <a:p>
            <a:pPr lvl="1"/>
            <a:r>
              <a:rPr>
                <a:solidFill>
                  <a:schemeClr val="accent5"/>
                </a:solidFill>
                <a:latin typeface="Helvetica Neue Light"/>
                <a:ea typeface="Helvetica Neue Light"/>
                <a:cs typeface="Helvetica Neue Light"/>
                <a:sym typeface="Helvetica Neue Light"/>
              </a:rPr>
              <a:t>how</a:t>
            </a:r>
            <a:r>
              <a:t> - Type of join to perform: </a:t>
            </a:r>
            <a:r>
              <a:rPr>
                <a:latin typeface="Helvetica Neue Light"/>
                <a:ea typeface="Helvetica Neue Light"/>
                <a:cs typeface="Helvetica Neue Light"/>
                <a:sym typeface="Helvetica Neue Light"/>
              </a:rPr>
              <a:t>{</a:t>
            </a:r>
            <a:r>
              <a:rPr>
                <a:solidFill>
                  <a:schemeClr val="accent5"/>
                </a:solidFill>
                <a:latin typeface="Helvetica Neue Light"/>
                <a:ea typeface="Helvetica Neue Light"/>
                <a:cs typeface="Helvetica Neue Light"/>
                <a:sym typeface="Helvetica Neue Light"/>
              </a:rPr>
              <a:t>‘left’</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‘right’</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‘outer’</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‘inner’</a:t>
            </a:r>
            <a:r>
              <a:rPr>
                <a:latin typeface="Helvetica Neue Light"/>
                <a:ea typeface="Helvetica Neue Light"/>
                <a:cs typeface="Helvetica Neue Light"/>
                <a:sym typeface="Helvetica Neue Light"/>
              </a:rPr>
              <a:t>}</a:t>
            </a:r>
          </a:p>
          <a:p>
            <a:pPr/>
            <a:r>
              <a:rPr>
                <a:solidFill>
                  <a:schemeClr val="accent1">
                    <a:satOff val="-3355"/>
                    <a:lumOff val="26614"/>
                  </a:schemeClr>
                </a:solidFill>
                <a:latin typeface="Helvetica Neue Light"/>
                <a:ea typeface="Helvetica Neue Light"/>
                <a:cs typeface="Helvetica Neue Light"/>
                <a:sym typeface="Helvetica Neue Light"/>
              </a:rPr>
              <a:t>merge()</a:t>
            </a:r>
            <a:r>
              <a:t> is more sophisticated and flexible. It also allows us to specify:</a:t>
            </a:r>
          </a:p>
          <a:p>
            <a:pPr lvl="1"/>
            <a:r>
              <a:rPr>
                <a:solidFill>
                  <a:schemeClr val="accent5"/>
                </a:solidFill>
                <a:latin typeface="Helvetica Neue Light"/>
                <a:ea typeface="Helvetica Neue Light"/>
                <a:cs typeface="Helvetica Neue Light"/>
                <a:sym typeface="Helvetica Neue Light"/>
              </a:rPr>
              <a:t>left_on/right_on</a:t>
            </a:r>
            <a:r>
              <a:t> - Field names to join on for each DataFrame</a:t>
            </a:r>
          </a:p>
          <a:p>
            <a:pPr lvl="1"/>
            <a:r>
              <a:rPr>
                <a:solidFill>
                  <a:schemeClr val="accent5"/>
                </a:solidFill>
                <a:latin typeface="Helvetica Neue Light"/>
                <a:ea typeface="Helvetica Neue Light"/>
                <a:cs typeface="Helvetica Neue Light"/>
                <a:sym typeface="Helvetica Neue Light"/>
              </a:rPr>
              <a:t>left_index/right_index</a:t>
            </a:r>
            <a:r>
              <a:t> - Whether or not to use the left/right index as join key(s)</a:t>
            </a:r>
          </a:p>
        </p:txBody>
      </p:sp>
      <p:sp>
        <p:nvSpPr>
          <p:cNvPr id="47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merge/join"/>
          <p:cNvSpPr txBox="1"/>
          <p:nvPr>
            <p:ph type="title"/>
          </p:nvPr>
        </p:nvSpPr>
        <p:spPr>
          <a:prstGeom prst="rect">
            <a:avLst/>
          </a:prstGeom>
        </p:spPr>
        <p:txBody>
          <a:bodyPr/>
          <a:lstStyle/>
          <a:p>
            <a:pPr/>
            <a:r>
              <a:t>merge/join</a:t>
            </a:r>
          </a:p>
        </p:txBody>
      </p:sp>
      <p:sp>
        <p:nvSpPr>
          <p:cNvPr id="47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78" name="&gt;&gt;&gt; A = pd.DataFrame({&quot;lkey&quot;:[&quot;foo&quot;, &quot;bar&quot;, &quot;baz&quot;, &quot;foo&quot;], &quot;value&quot;:[1,2,3,4]})… &gt;&gt;&gt; A = pd.DataFrame({&quot;lkey&quot;:[&quot;foo&quot;, &quot;bar&quot;, &quot;baz&quot;, &quot;foo&quot;], &quot;value&quot;:[1,2,3,4]})&#10;&gt;&gt;&gt; B = pd.DataFrame({&quot;rkey&quot;:[&quot;foo&quot;, &quot;bar&quot;, &quot;qux&quot;, &quot;bar&quot;], &quot;value&quot;:[5,6,7,8]})&#10;&gt;&gt;&gt; A.merge(B, left_on=&quot;lkey&quot;, right_on=&quot;rkey&quot;, how=&quot;outer&quot;)&#10;  lkey  value_x rkey  value_y&#10;0  foo      1.0  foo      5.0&#10;1  foo      4.0  foo      5.0&#10;2  bar      2.0  bar      6.0&#10;3  bar      2.0  bar      8.0&#10;4  baz      3.0  NaN      NaN&#10;5  NaN      NaN  qux      7.0&#10;&gt;&gt;&gt; A.set_index('lkey', inplace=True)&#10;&gt;&gt;&gt; B.set_index('rkey', inplace=True)&#10;&gt;&gt;&gt; A.join(B, lsuffix=&quot;_l&quot;, rsuffix=&quot;_r&quot;, how=&quot;inner&quot;)&#10;     value_l  value_r&#10;bar        2        6&#10;bar        2        8&#10;foo        1        5&#10;foo        4        5" descr="&gt;&gt;&gt; A = pd.DataFrame({&quot;lkey&quot;:[&quot;foo&quot;, &quot;bar&quot;, &quot;baz&quot;, &quot;foo&quot;], &quot;value&quot;:[1,2,3,4]})… &gt;&gt;&gt; A = pd.DataFrame({&quot;lkey&quot;:[&quot;foo&quot;, &quot;bar&quot;, &quot;baz&quot;, &quot;foo&quot;], &quot;value&quot;:[1,2,3,4]})&gt;&gt;&gt; B = pd.DataFrame({&quot;rkey&quot;:[&quot;foo&quot;, &quot;bar&quot;, &quot;qux&quot;, &quot;bar&quot;], &quot;value&quot;:[5,6,7,8]})&gt;&gt;&gt; A.merge(B, left_on=&quot;lkey&quot;, right_on=&quot;rkey&quot;, how=&quot;outer&quot;)  lkey  value_x rkey  value_y0  foo      1.0  foo      5.01  foo      4.0  foo      5.02  bar      2.0  bar      6.03  bar      2.0  bar      8.04  baz      3.0  NaN      NaN5  NaN      NaN  qux      7.0&gt;&gt;&gt; A.set_index('lkey', inplace=True)&gt;&gt;&gt; B.set_index('rkey', inplace=True)&gt;&gt;&gt; A.join(B, lsuffix=&quot;_l&quot;, rsuffix=&quot;_r&quot;, how=&quot;inner&quot;)     value_l  value_rbar        2        6bar        2        8foo        1        5foo        4        5"/>
          <p:cNvPicPr>
            <a:picLocks noChangeAspect="0"/>
          </p:cNvPicPr>
          <p:nvPr>
            <p:ph type="body" idx="15"/>
          </p:nvPr>
        </p:nvPicPr>
        <p:blipFill>
          <a:blip r:embed="rId2">
            <a:extLst/>
          </a:blip>
          <a:stretch>
            <a:fillRect/>
          </a:stretch>
        </p:blipFill>
        <p:spPr>
          <a:xfrm>
            <a:off x="978530" y="2121547"/>
            <a:ext cx="11047740" cy="6802347"/>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plotting"/>
          <p:cNvSpPr txBox="1"/>
          <p:nvPr>
            <p:ph type="title"/>
          </p:nvPr>
        </p:nvSpPr>
        <p:spPr>
          <a:prstGeom prst="rect">
            <a:avLst/>
          </a:prstGeom>
        </p:spPr>
        <p:txBody>
          <a:bodyPr/>
          <a:lstStyle/>
          <a:p>
            <a:pPr/>
            <a:r>
              <a:t>plotting</a:t>
            </a:r>
          </a:p>
        </p:txBody>
      </p:sp>
      <p:sp>
        <p:nvSpPr>
          <p:cNvPr id="481" name="Finally, pandas also provides a simple interface for basic plotting through the plot() function…"/>
          <p:cNvSpPr txBox="1"/>
          <p:nvPr>
            <p:ph type="body" idx="1"/>
          </p:nvPr>
        </p:nvSpPr>
        <p:spPr>
          <a:prstGeom prst="rect">
            <a:avLst/>
          </a:prstGeom>
        </p:spPr>
        <p:txBody>
          <a:bodyPr/>
          <a:lstStyle/>
          <a:p>
            <a:pPr>
              <a:spcBef>
                <a:spcPts val="1300"/>
              </a:spcBef>
            </a:pPr>
            <a:r>
              <a:t>Finally, pandas also provides a simple interface for basic plotting through the </a:t>
            </a:r>
            <a:r>
              <a:rPr>
                <a:solidFill>
                  <a:schemeClr val="accent1">
                    <a:satOff val="-3355"/>
                    <a:lumOff val="26614"/>
                  </a:schemeClr>
                </a:solidFill>
                <a:latin typeface="Helvetica Neue Light"/>
                <a:ea typeface="Helvetica Neue Light"/>
                <a:cs typeface="Helvetica Neue Light"/>
                <a:sym typeface="Helvetica Neue Light"/>
              </a:rPr>
              <a:t>plot()</a:t>
            </a:r>
            <a:r>
              <a:t> function</a:t>
            </a:r>
          </a:p>
          <a:p>
            <a:pPr>
              <a:spcBef>
                <a:spcPts val="1300"/>
              </a:spcBef>
            </a:pPr>
            <a:r>
              <a:t>By specifying some basic parameters the variables plotted and even the kind of plot can be easily modified:</a:t>
            </a:r>
          </a:p>
          <a:p>
            <a:pPr lvl="1">
              <a:spcBef>
                <a:spcPts val="1300"/>
              </a:spcBef>
            </a:pPr>
            <a:r>
              <a:rPr>
                <a:latin typeface="Helvetica Neue Light"/>
                <a:ea typeface="Helvetica Neue Light"/>
                <a:cs typeface="Helvetica Neue Light"/>
                <a:sym typeface="Helvetica Neue Light"/>
              </a:rPr>
              <a:t>x/y</a:t>
            </a:r>
            <a:r>
              <a:t> -column name to use for the </a:t>
            </a:r>
            <a:r>
              <a:rPr>
                <a:latin typeface="Helvetica Neue Light"/>
                <a:ea typeface="Helvetica Neue Light"/>
                <a:cs typeface="Helvetica Neue Light"/>
                <a:sym typeface="Helvetica Neue Light"/>
              </a:rPr>
              <a:t>x/y</a:t>
            </a:r>
            <a:r>
              <a:t> axis</a:t>
            </a:r>
          </a:p>
          <a:p>
            <a:pPr lvl="1">
              <a:spcBef>
                <a:spcPts val="1300"/>
              </a:spcBef>
            </a:pPr>
            <a:r>
              <a:rPr>
                <a:latin typeface="Helvetica Neue Light"/>
                <a:ea typeface="Helvetica Neue Light"/>
                <a:cs typeface="Helvetica Neue Light"/>
                <a:sym typeface="Helvetica Neue Light"/>
              </a:rPr>
              <a:t>kind</a:t>
            </a:r>
            <a:r>
              <a:t> - type of plot</a:t>
            </a:r>
          </a:p>
          <a:p>
            <a:pPr lvl="2">
              <a:spcBef>
                <a:spcPts val="1300"/>
              </a:spcBef>
            </a:pPr>
            <a:r>
              <a:rPr>
                <a:solidFill>
                  <a:schemeClr val="accent5"/>
                </a:solidFill>
                <a:latin typeface="Helvetica Neue Light"/>
                <a:ea typeface="Helvetica Neue Light"/>
                <a:cs typeface="Helvetica Neue Light"/>
                <a:sym typeface="Helvetica Neue Light"/>
              </a:rPr>
              <a:t>‘line’</a:t>
            </a:r>
            <a:r>
              <a:t> - line plot (default)</a:t>
            </a:r>
          </a:p>
          <a:p>
            <a:pPr lvl="2">
              <a:spcBef>
                <a:spcPts val="1300"/>
              </a:spcBef>
            </a:pPr>
            <a:r>
              <a:rPr>
                <a:solidFill>
                  <a:schemeClr val="accent5"/>
                </a:solidFill>
                <a:latin typeface="Helvetica Neue Light"/>
                <a:ea typeface="Helvetica Neue Light"/>
                <a:cs typeface="Helvetica Neue Light"/>
                <a:sym typeface="Helvetica Neue Light"/>
              </a:rPr>
              <a:t>‘bar’</a:t>
            </a:r>
            <a:r>
              <a:t>/</a:t>
            </a:r>
            <a:r>
              <a:rPr>
                <a:solidFill>
                  <a:schemeClr val="accent5"/>
                </a:solidFill>
                <a:latin typeface="Helvetica Neue Light"/>
                <a:ea typeface="Helvetica Neue Light"/>
                <a:cs typeface="Helvetica Neue Light"/>
                <a:sym typeface="Helvetica Neue Light"/>
              </a:rPr>
              <a:t>‘barh’</a:t>
            </a:r>
            <a:r>
              <a:t> - vertical/horizontal bar plot</a:t>
            </a:r>
          </a:p>
          <a:p>
            <a:pPr lvl="2">
              <a:spcBef>
                <a:spcPts val="1300"/>
              </a:spcBef>
            </a:pPr>
            <a:r>
              <a:rPr>
                <a:solidFill>
                  <a:schemeClr val="accent5"/>
                </a:solidFill>
                <a:latin typeface="Helvetica Neue Light"/>
                <a:ea typeface="Helvetica Neue Light"/>
                <a:cs typeface="Helvetica Neue Light"/>
                <a:sym typeface="Helvetica Neue Light"/>
              </a:rPr>
              <a:t>‘hist’</a:t>
            </a:r>
            <a:r>
              <a:t> - histogram</a:t>
            </a:r>
          </a:p>
          <a:p>
            <a:pPr lvl="2">
              <a:spcBef>
                <a:spcPts val="1300"/>
              </a:spcBef>
            </a:pPr>
            <a:r>
              <a:rPr>
                <a:solidFill>
                  <a:schemeClr val="accent5"/>
                </a:solidFill>
                <a:latin typeface="Helvetica Neue Light"/>
                <a:ea typeface="Helvetica Neue Light"/>
                <a:cs typeface="Helvetica Neue Light"/>
                <a:sym typeface="Helvetica Neue Light"/>
              </a:rPr>
              <a:t>‘box’</a:t>
            </a:r>
            <a:r>
              <a:t> - boxplot</a:t>
            </a:r>
          </a:p>
          <a:p>
            <a:pPr lvl="2">
              <a:spcBef>
                <a:spcPts val="1300"/>
              </a:spcBef>
            </a:pPr>
            <a:r>
              <a:rPr>
                <a:solidFill>
                  <a:schemeClr val="accent5"/>
                </a:solidFill>
                <a:latin typeface="Helvetica Neue Light"/>
                <a:ea typeface="Helvetica Neue Light"/>
                <a:cs typeface="Helvetica Neue Light"/>
                <a:sym typeface="Helvetica Neue Light"/>
              </a:rPr>
              <a:t>‘pie’</a:t>
            </a:r>
            <a:r>
              <a:t> - pie plot</a:t>
            </a:r>
          </a:p>
          <a:p>
            <a:pPr lvl="2">
              <a:spcBef>
                <a:spcPts val="1300"/>
              </a:spcBef>
            </a:pPr>
            <a:r>
              <a:rPr>
                <a:solidFill>
                  <a:schemeClr val="accent5"/>
                </a:solidFill>
                <a:latin typeface="Helvetica Neue Light"/>
                <a:ea typeface="Helvetica Neue Light"/>
                <a:cs typeface="Helvetica Neue Light"/>
                <a:sym typeface="Helvetica Neue Light"/>
              </a:rPr>
              <a:t>‘scatter’</a:t>
            </a:r>
            <a:r>
              <a:t> - scatter plot</a:t>
            </a:r>
          </a:p>
          <a:p>
            <a:pPr>
              <a:spcBef>
                <a:spcPts val="1300"/>
              </a:spcBef>
            </a:pPr>
            <a:r>
              <a:t>The </a:t>
            </a:r>
            <a:r>
              <a:rPr>
                <a:solidFill>
                  <a:schemeClr val="accent1">
                    <a:satOff val="-3355"/>
                    <a:lumOff val="26614"/>
                  </a:schemeClr>
                </a:solidFill>
                <a:latin typeface="Helvetica Neue Light"/>
                <a:ea typeface="Helvetica Neue Light"/>
                <a:cs typeface="Helvetica Neue Light"/>
                <a:sym typeface="Helvetica Neue Light"/>
              </a:rPr>
              <a:t>plot()</a:t>
            </a:r>
            <a:r>
              <a:t> function returns a </a:t>
            </a:r>
            <a:r>
              <a:rPr>
                <a:solidFill>
                  <a:schemeClr val="accent6">
                    <a:satOff val="24555"/>
                    <a:lumOff val="22232"/>
                  </a:schemeClr>
                </a:solidFill>
                <a:latin typeface="Helvetica Neue Light"/>
                <a:ea typeface="Helvetica Neue Light"/>
                <a:cs typeface="Helvetica Neue Light"/>
                <a:sym typeface="Helvetica Neue Light"/>
              </a:rPr>
              <a:t>matplotlib</a:t>
            </a:r>
            <a:r>
              <a:t> </a:t>
            </a:r>
            <a:r>
              <a:rPr>
                <a:solidFill>
                  <a:schemeClr val="accent1">
                    <a:satOff val="-3355"/>
                    <a:lumOff val="26614"/>
                  </a:schemeClr>
                </a:solidFill>
                <a:latin typeface="Helvetica Neue Light"/>
                <a:ea typeface="Helvetica Neue Light"/>
                <a:cs typeface="Helvetica Neue Light"/>
                <a:sym typeface="Helvetica Neue Light"/>
              </a:rPr>
              <a:t>Axes</a:t>
            </a:r>
            <a:r>
              <a:t> object</a:t>
            </a:r>
          </a:p>
        </p:txBody>
      </p:sp>
      <p:sp>
        <p:nvSpPr>
          <p:cNvPr id="48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0" y="16049"/>
            <a:ext cx="13004800" cy="9721502"/>
          </a:xfrm>
          <a:prstGeom prst="rect">
            <a:avLst/>
          </a:prstGeom>
          <a:ln w="3175">
            <a:miter lim="400000"/>
          </a:ln>
        </p:spPr>
      </p:pic>
      <p:pic>
        <p:nvPicPr>
          <p:cNvPr id="297" name="Image" descr="Image"/>
          <p:cNvPicPr>
            <a:picLocks noChangeAspect="1"/>
          </p:cNvPicPr>
          <p:nvPr/>
        </p:nvPicPr>
        <p:blipFill>
          <a:blip r:embed="rId3">
            <a:extLst/>
          </a:blip>
          <a:srcRect l="56191" t="11988" r="1695" b="12068"/>
          <a:stretch>
            <a:fillRect/>
          </a:stretch>
        </p:blipFill>
        <p:spPr>
          <a:xfrm>
            <a:off x="4329441" y="8369444"/>
            <a:ext cx="1182179" cy="1193859"/>
          </a:xfrm>
          <a:custGeom>
            <a:avLst/>
            <a:gdLst/>
            <a:ahLst/>
            <a:cxnLst>
              <a:cxn ang="0">
                <a:pos x="wd2" y="hd2"/>
              </a:cxn>
              <a:cxn ang="5400000">
                <a:pos x="wd2" y="hd2"/>
              </a:cxn>
              <a:cxn ang="10800000">
                <a:pos x="wd2" y="hd2"/>
              </a:cxn>
              <a:cxn ang="16200000">
                <a:pos x="wd2" y="hd2"/>
              </a:cxn>
            </a:cxnLst>
            <a:rect l="0" t="0" r="r" b="b"/>
            <a:pathLst>
              <a:path w="21505" h="21542" fill="norm" stroke="1" extrusionOk="0">
                <a:moveTo>
                  <a:pt x="7615" y="14"/>
                </a:moveTo>
                <a:cubicBezTo>
                  <a:pt x="7615" y="205"/>
                  <a:pt x="7593" y="269"/>
                  <a:pt x="7428" y="450"/>
                </a:cubicBezTo>
                <a:cubicBezTo>
                  <a:pt x="7305" y="584"/>
                  <a:pt x="7154" y="628"/>
                  <a:pt x="6958" y="579"/>
                </a:cubicBezTo>
                <a:cubicBezTo>
                  <a:pt x="6765" y="531"/>
                  <a:pt x="6704" y="545"/>
                  <a:pt x="6756" y="629"/>
                </a:cubicBezTo>
                <a:cubicBezTo>
                  <a:pt x="6828" y="744"/>
                  <a:pt x="6187" y="1177"/>
                  <a:pt x="6012" y="1131"/>
                </a:cubicBezTo>
                <a:cubicBezTo>
                  <a:pt x="5972" y="1120"/>
                  <a:pt x="5843" y="1294"/>
                  <a:pt x="5731" y="1525"/>
                </a:cubicBezTo>
                <a:cubicBezTo>
                  <a:pt x="5581" y="1832"/>
                  <a:pt x="5517" y="2328"/>
                  <a:pt x="5471" y="3386"/>
                </a:cubicBezTo>
                <a:cubicBezTo>
                  <a:pt x="5411" y="4771"/>
                  <a:pt x="5417" y="4837"/>
                  <a:pt x="5659" y="5062"/>
                </a:cubicBezTo>
                <a:cubicBezTo>
                  <a:pt x="5797" y="5191"/>
                  <a:pt x="5883" y="5337"/>
                  <a:pt x="5854" y="5384"/>
                </a:cubicBezTo>
                <a:cubicBezTo>
                  <a:pt x="5824" y="5432"/>
                  <a:pt x="5188" y="5474"/>
                  <a:pt x="4439" y="5478"/>
                </a:cubicBezTo>
                <a:cubicBezTo>
                  <a:pt x="3689" y="5481"/>
                  <a:pt x="2976" y="5540"/>
                  <a:pt x="2850" y="5606"/>
                </a:cubicBezTo>
                <a:cubicBezTo>
                  <a:pt x="2595" y="5742"/>
                  <a:pt x="2352" y="5656"/>
                  <a:pt x="2468" y="5470"/>
                </a:cubicBezTo>
                <a:cubicBezTo>
                  <a:pt x="2509" y="5404"/>
                  <a:pt x="2330" y="5558"/>
                  <a:pt x="2063" y="5814"/>
                </a:cubicBezTo>
                <a:cubicBezTo>
                  <a:pt x="1797" y="6070"/>
                  <a:pt x="1532" y="6280"/>
                  <a:pt x="1478" y="6280"/>
                </a:cubicBezTo>
                <a:cubicBezTo>
                  <a:pt x="1424" y="6280"/>
                  <a:pt x="1246" y="6484"/>
                  <a:pt x="1081" y="6731"/>
                </a:cubicBezTo>
                <a:cubicBezTo>
                  <a:pt x="917" y="6977"/>
                  <a:pt x="728" y="7143"/>
                  <a:pt x="663" y="7103"/>
                </a:cubicBezTo>
                <a:cubicBezTo>
                  <a:pt x="591" y="7059"/>
                  <a:pt x="572" y="7099"/>
                  <a:pt x="612" y="7203"/>
                </a:cubicBezTo>
                <a:cubicBezTo>
                  <a:pt x="649" y="7299"/>
                  <a:pt x="623" y="7436"/>
                  <a:pt x="554" y="7504"/>
                </a:cubicBezTo>
                <a:cubicBezTo>
                  <a:pt x="486" y="7572"/>
                  <a:pt x="419" y="7743"/>
                  <a:pt x="403" y="7884"/>
                </a:cubicBezTo>
                <a:cubicBezTo>
                  <a:pt x="367" y="8200"/>
                  <a:pt x="246" y="8753"/>
                  <a:pt x="164" y="8979"/>
                </a:cubicBezTo>
                <a:cubicBezTo>
                  <a:pt x="-65" y="9618"/>
                  <a:pt x="-54" y="10934"/>
                  <a:pt x="193" y="12474"/>
                </a:cubicBezTo>
                <a:cubicBezTo>
                  <a:pt x="417" y="13864"/>
                  <a:pt x="445" y="13957"/>
                  <a:pt x="706" y="14307"/>
                </a:cubicBezTo>
                <a:cubicBezTo>
                  <a:pt x="837" y="14483"/>
                  <a:pt x="915" y="14702"/>
                  <a:pt x="879" y="14794"/>
                </a:cubicBezTo>
                <a:cubicBezTo>
                  <a:pt x="844" y="14886"/>
                  <a:pt x="852" y="14931"/>
                  <a:pt x="901" y="14902"/>
                </a:cubicBezTo>
                <a:cubicBezTo>
                  <a:pt x="949" y="14872"/>
                  <a:pt x="1152" y="15017"/>
                  <a:pt x="1356" y="15224"/>
                </a:cubicBezTo>
                <a:cubicBezTo>
                  <a:pt x="2016" y="15894"/>
                  <a:pt x="2400" y="16014"/>
                  <a:pt x="3984" y="16033"/>
                </a:cubicBezTo>
                <a:lnTo>
                  <a:pt x="5406" y="16047"/>
                </a:lnTo>
                <a:lnTo>
                  <a:pt x="5464" y="17566"/>
                </a:lnTo>
                <a:cubicBezTo>
                  <a:pt x="5503" y="18612"/>
                  <a:pt x="5565" y="19134"/>
                  <a:pt x="5673" y="19263"/>
                </a:cubicBezTo>
                <a:cubicBezTo>
                  <a:pt x="5759" y="19365"/>
                  <a:pt x="5797" y="19449"/>
                  <a:pt x="5753" y="19449"/>
                </a:cubicBezTo>
                <a:cubicBezTo>
                  <a:pt x="5708" y="19449"/>
                  <a:pt x="5835" y="19651"/>
                  <a:pt x="6034" y="19900"/>
                </a:cubicBezTo>
                <a:cubicBezTo>
                  <a:pt x="6276" y="20203"/>
                  <a:pt x="6371" y="20433"/>
                  <a:pt x="6330" y="20588"/>
                </a:cubicBezTo>
                <a:cubicBezTo>
                  <a:pt x="6273" y="20804"/>
                  <a:pt x="6285" y="20808"/>
                  <a:pt x="6475" y="20638"/>
                </a:cubicBezTo>
                <a:cubicBezTo>
                  <a:pt x="6659" y="20473"/>
                  <a:pt x="6694" y="20470"/>
                  <a:pt x="6828" y="20631"/>
                </a:cubicBezTo>
                <a:cubicBezTo>
                  <a:pt x="6910" y="20728"/>
                  <a:pt x="7046" y="20785"/>
                  <a:pt x="7131" y="20752"/>
                </a:cubicBezTo>
                <a:cubicBezTo>
                  <a:pt x="7217" y="20720"/>
                  <a:pt x="7314" y="20764"/>
                  <a:pt x="7348" y="20853"/>
                </a:cubicBezTo>
                <a:cubicBezTo>
                  <a:pt x="7389" y="20960"/>
                  <a:pt x="7546" y="21002"/>
                  <a:pt x="7810" y="20982"/>
                </a:cubicBezTo>
                <a:cubicBezTo>
                  <a:pt x="8061" y="20962"/>
                  <a:pt x="8229" y="21010"/>
                  <a:pt x="8265" y="21103"/>
                </a:cubicBezTo>
                <a:cubicBezTo>
                  <a:pt x="8297" y="21185"/>
                  <a:pt x="8412" y="21254"/>
                  <a:pt x="8518" y="21254"/>
                </a:cubicBezTo>
                <a:cubicBezTo>
                  <a:pt x="8623" y="21254"/>
                  <a:pt x="8780" y="21312"/>
                  <a:pt x="8864" y="21390"/>
                </a:cubicBezTo>
                <a:cubicBezTo>
                  <a:pt x="8967" y="21485"/>
                  <a:pt x="8987" y="21487"/>
                  <a:pt x="8936" y="21397"/>
                </a:cubicBezTo>
                <a:cubicBezTo>
                  <a:pt x="8828" y="21205"/>
                  <a:pt x="9073" y="21098"/>
                  <a:pt x="9261" y="21254"/>
                </a:cubicBezTo>
                <a:cubicBezTo>
                  <a:pt x="9349" y="21326"/>
                  <a:pt x="9742" y="21409"/>
                  <a:pt x="10135" y="21440"/>
                </a:cubicBezTo>
                <a:cubicBezTo>
                  <a:pt x="10528" y="21471"/>
                  <a:pt x="10869" y="21510"/>
                  <a:pt x="10886" y="21526"/>
                </a:cubicBezTo>
                <a:cubicBezTo>
                  <a:pt x="10934" y="21573"/>
                  <a:pt x="11632" y="21509"/>
                  <a:pt x="11817" y="21440"/>
                </a:cubicBezTo>
                <a:cubicBezTo>
                  <a:pt x="12050" y="21353"/>
                  <a:pt x="12701" y="21246"/>
                  <a:pt x="13182" y="21218"/>
                </a:cubicBezTo>
                <a:cubicBezTo>
                  <a:pt x="13400" y="21205"/>
                  <a:pt x="13625" y="21163"/>
                  <a:pt x="13687" y="21125"/>
                </a:cubicBezTo>
                <a:cubicBezTo>
                  <a:pt x="13802" y="21054"/>
                  <a:pt x="14656" y="20761"/>
                  <a:pt x="14770" y="20752"/>
                </a:cubicBezTo>
                <a:cubicBezTo>
                  <a:pt x="14981" y="20736"/>
                  <a:pt x="15822" y="19927"/>
                  <a:pt x="15954" y="19614"/>
                </a:cubicBezTo>
                <a:cubicBezTo>
                  <a:pt x="16136" y="19181"/>
                  <a:pt x="16231" y="16340"/>
                  <a:pt x="16062" y="16370"/>
                </a:cubicBezTo>
                <a:cubicBezTo>
                  <a:pt x="15913" y="16396"/>
                  <a:pt x="15666" y="16179"/>
                  <a:pt x="15730" y="16076"/>
                </a:cubicBezTo>
                <a:cubicBezTo>
                  <a:pt x="15760" y="16028"/>
                  <a:pt x="16363" y="15983"/>
                  <a:pt x="17066" y="15976"/>
                </a:cubicBezTo>
                <a:cubicBezTo>
                  <a:pt x="18597" y="15959"/>
                  <a:pt x="18665" y="15944"/>
                  <a:pt x="19542" y="15553"/>
                </a:cubicBezTo>
                <a:cubicBezTo>
                  <a:pt x="20322" y="15206"/>
                  <a:pt x="20679" y="14782"/>
                  <a:pt x="21181" y="13598"/>
                </a:cubicBezTo>
                <a:cubicBezTo>
                  <a:pt x="21410" y="13058"/>
                  <a:pt x="21470" y="12767"/>
                  <a:pt x="21419" y="12453"/>
                </a:cubicBezTo>
                <a:cubicBezTo>
                  <a:pt x="21382" y="12221"/>
                  <a:pt x="21387" y="12009"/>
                  <a:pt x="21434" y="11980"/>
                </a:cubicBezTo>
                <a:cubicBezTo>
                  <a:pt x="21481" y="11951"/>
                  <a:pt x="21490" y="11252"/>
                  <a:pt x="21455" y="10426"/>
                </a:cubicBezTo>
                <a:cubicBezTo>
                  <a:pt x="21421" y="9600"/>
                  <a:pt x="21434" y="8869"/>
                  <a:pt x="21484" y="8800"/>
                </a:cubicBezTo>
                <a:cubicBezTo>
                  <a:pt x="21535" y="8731"/>
                  <a:pt x="21490" y="8477"/>
                  <a:pt x="21383" y="8235"/>
                </a:cubicBezTo>
                <a:cubicBezTo>
                  <a:pt x="21277" y="7994"/>
                  <a:pt x="21183" y="7771"/>
                  <a:pt x="21174" y="7740"/>
                </a:cubicBezTo>
                <a:cubicBezTo>
                  <a:pt x="21165" y="7710"/>
                  <a:pt x="21090" y="7532"/>
                  <a:pt x="21008" y="7347"/>
                </a:cubicBezTo>
                <a:cubicBezTo>
                  <a:pt x="20925" y="7161"/>
                  <a:pt x="20844" y="6944"/>
                  <a:pt x="20827" y="6860"/>
                </a:cubicBezTo>
                <a:cubicBezTo>
                  <a:pt x="20810" y="6775"/>
                  <a:pt x="20640" y="6571"/>
                  <a:pt x="20445" y="6409"/>
                </a:cubicBezTo>
                <a:cubicBezTo>
                  <a:pt x="20249" y="6246"/>
                  <a:pt x="20074" y="6010"/>
                  <a:pt x="20055" y="5886"/>
                </a:cubicBezTo>
                <a:cubicBezTo>
                  <a:pt x="20034" y="5750"/>
                  <a:pt x="19949" y="5673"/>
                  <a:pt x="19838" y="5692"/>
                </a:cubicBezTo>
                <a:cubicBezTo>
                  <a:pt x="19737" y="5710"/>
                  <a:pt x="19526" y="5644"/>
                  <a:pt x="19369" y="5542"/>
                </a:cubicBezTo>
                <a:cubicBezTo>
                  <a:pt x="19212" y="5440"/>
                  <a:pt x="18995" y="5388"/>
                  <a:pt x="18892" y="5427"/>
                </a:cubicBezTo>
                <a:cubicBezTo>
                  <a:pt x="18789" y="5467"/>
                  <a:pt x="18582" y="5418"/>
                  <a:pt x="18430" y="5320"/>
                </a:cubicBezTo>
                <a:cubicBezTo>
                  <a:pt x="18213" y="5179"/>
                  <a:pt x="18120" y="5170"/>
                  <a:pt x="17990" y="5277"/>
                </a:cubicBezTo>
                <a:cubicBezTo>
                  <a:pt x="17743" y="5480"/>
                  <a:pt x="16351" y="5343"/>
                  <a:pt x="16171" y="5098"/>
                </a:cubicBezTo>
                <a:cubicBezTo>
                  <a:pt x="16080" y="4975"/>
                  <a:pt x="16037" y="4503"/>
                  <a:pt x="16041" y="3759"/>
                </a:cubicBezTo>
                <a:cubicBezTo>
                  <a:pt x="16043" y="3125"/>
                  <a:pt x="16011" y="2446"/>
                  <a:pt x="15968" y="2255"/>
                </a:cubicBezTo>
                <a:cubicBezTo>
                  <a:pt x="15923" y="2049"/>
                  <a:pt x="15941" y="1883"/>
                  <a:pt x="16012" y="1840"/>
                </a:cubicBezTo>
                <a:cubicBezTo>
                  <a:pt x="16229" y="1707"/>
                  <a:pt x="16149" y="1535"/>
                  <a:pt x="15925" y="1653"/>
                </a:cubicBezTo>
                <a:cubicBezTo>
                  <a:pt x="15761" y="1740"/>
                  <a:pt x="15658" y="1702"/>
                  <a:pt x="15441" y="1460"/>
                </a:cubicBezTo>
                <a:cubicBezTo>
                  <a:pt x="15129" y="1113"/>
                  <a:pt x="14385" y="651"/>
                  <a:pt x="14135" y="651"/>
                </a:cubicBezTo>
                <a:cubicBezTo>
                  <a:pt x="14043" y="651"/>
                  <a:pt x="13934" y="570"/>
                  <a:pt x="13896" y="472"/>
                </a:cubicBezTo>
                <a:cubicBezTo>
                  <a:pt x="13854" y="363"/>
                  <a:pt x="13742" y="315"/>
                  <a:pt x="13608" y="350"/>
                </a:cubicBezTo>
                <a:cubicBezTo>
                  <a:pt x="13460" y="388"/>
                  <a:pt x="13361" y="339"/>
                  <a:pt x="13304" y="185"/>
                </a:cubicBezTo>
                <a:cubicBezTo>
                  <a:pt x="13229" y="-18"/>
                  <a:pt x="13207" y="-24"/>
                  <a:pt x="13073" y="135"/>
                </a:cubicBezTo>
                <a:cubicBezTo>
                  <a:pt x="12992" y="233"/>
                  <a:pt x="12871" y="283"/>
                  <a:pt x="12806" y="243"/>
                </a:cubicBezTo>
                <a:cubicBezTo>
                  <a:pt x="12575" y="101"/>
                  <a:pt x="10484" y="17"/>
                  <a:pt x="9947" y="128"/>
                </a:cubicBezTo>
                <a:cubicBezTo>
                  <a:pt x="9822" y="154"/>
                  <a:pt x="9657" y="125"/>
                  <a:pt x="9579" y="64"/>
                </a:cubicBezTo>
                <a:cubicBezTo>
                  <a:pt x="9489" y="-8"/>
                  <a:pt x="9380" y="-12"/>
                  <a:pt x="9290" y="57"/>
                </a:cubicBezTo>
                <a:cubicBezTo>
                  <a:pt x="9212" y="115"/>
                  <a:pt x="8950" y="172"/>
                  <a:pt x="8705" y="185"/>
                </a:cubicBezTo>
                <a:cubicBezTo>
                  <a:pt x="8461" y="199"/>
                  <a:pt x="8213" y="237"/>
                  <a:pt x="8157" y="271"/>
                </a:cubicBezTo>
                <a:cubicBezTo>
                  <a:pt x="8101" y="306"/>
                  <a:pt x="7960" y="244"/>
                  <a:pt x="7839" y="135"/>
                </a:cubicBezTo>
                <a:cubicBezTo>
                  <a:pt x="7718" y="27"/>
                  <a:pt x="7615" y="-27"/>
                  <a:pt x="7615" y="14"/>
                </a:cubicBezTo>
                <a:close/>
              </a:path>
            </a:pathLst>
          </a:custGeom>
          <a:ln w="3175">
            <a:miter lim="400000"/>
          </a:ln>
        </p:spPr>
      </p:pic>
      <p:pic>
        <p:nvPicPr>
          <p:cNvPr id="298" name="Oval Oval" descr="Oval Oval"/>
          <p:cNvPicPr>
            <a:picLocks noChangeAspect="0"/>
          </p:cNvPicPr>
          <p:nvPr/>
        </p:nvPicPr>
        <p:blipFill>
          <a:blip r:embed="rId4">
            <a:extLst/>
          </a:blip>
          <a:stretch>
            <a:fillRect/>
          </a:stretch>
        </p:blipFill>
        <p:spPr>
          <a:xfrm>
            <a:off x="4203700" y="8077497"/>
            <a:ext cx="4857899" cy="1777703"/>
          </a:xfrm>
          <a:prstGeom prst="rect">
            <a:avLst/>
          </a:prstGeom>
        </p:spPr>
      </p:pic>
      <p:pic>
        <p:nvPicPr>
          <p:cNvPr id="300" name="Oval Oval" descr="Oval Oval"/>
          <p:cNvPicPr>
            <a:picLocks noChangeAspect="0"/>
          </p:cNvPicPr>
          <p:nvPr/>
        </p:nvPicPr>
        <p:blipFill>
          <a:blip r:embed="rId5">
            <a:extLst/>
          </a:blip>
          <a:stretch>
            <a:fillRect/>
          </a:stretch>
        </p:blipFill>
        <p:spPr>
          <a:xfrm>
            <a:off x="3626834" y="5981997"/>
            <a:ext cx="3651399" cy="1777703"/>
          </a:xfrm>
          <a:prstGeom prst="rect">
            <a:avLst/>
          </a:prstGeom>
        </p:spPr>
      </p:pic>
      <p:pic>
        <p:nvPicPr>
          <p:cNvPr id="302" name="Oval Oval" descr="Oval Oval"/>
          <p:cNvPicPr>
            <a:picLocks noChangeAspect="0"/>
          </p:cNvPicPr>
          <p:nvPr/>
        </p:nvPicPr>
        <p:blipFill>
          <a:blip r:embed="rId6">
            <a:extLst/>
          </a:blip>
          <a:stretch>
            <a:fillRect/>
          </a:stretch>
        </p:blipFill>
        <p:spPr>
          <a:xfrm>
            <a:off x="7817834" y="4485587"/>
            <a:ext cx="4418410" cy="1777703"/>
          </a:xfrm>
          <a:prstGeom prst="rect">
            <a:avLst/>
          </a:prstGeom>
        </p:spPr>
      </p:pic>
      <p:pic>
        <p:nvPicPr>
          <p:cNvPr id="304" name="Oval Oval" descr="Oval Oval"/>
          <p:cNvPicPr>
            <a:picLocks noChangeAspect="0"/>
          </p:cNvPicPr>
          <p:nvPr/>
        </p:nvPicPr>
        <p:blipFill>
          <a:blip r:embed="rId6">
            <a:extLst/>
          </a:blip>
          <a:stretch>
            <a:fillRect/>
          </a:stretch>
        </p:blipFill>
        <p:spPr>
          <a:xfrm>
            <a:off x="4007834" y="3609287"/>
            <a:ext cx="4418410" cy="1777703"/>
          </a:xfrm>
          <a:prstGeom prst="rect">
            <a:avLst/>
          </a:prstGeom>
        </p:spPr>
      </p:pic>
      <p:sp>
        <p:nvSpPr>
          <p:cNvPr id="306" name="Rectangle"/>
          <p:cNvSpPr/>
          <p:nvPr/>
        </p:nvSpPr>
        <p:spPr>
          <a:xfrm>
            <a:off x="11424631" y="215900"/>
            <a:ext cx="1471713" cy="219300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307" name="Oval Oval" descr="Oval Oval"/>
          <p:cNvPicPr>
            <a:picLocks noChangeAspect="0"/>
          </p:cNvPicPr>
          <p:nvPr/>
        </p:nvPicPr>
        <p:blipFill>
          <a:blip r:embed="rId7">
            <a:extLst/>
          </a:blip>
          <a:stretch>
            <a:fillRect/>
          </a:stretch>
        </p:blipFill>
        <p:spPr>
          <a:xfrm>
            <a:off x="446695" y="2343181"/>
            <a:ext cx="4857899" cy="1777703"/>
          </a:xfrm>
          <a:prstGeom prst="rect">
            <a:avLst/>
          </a:prstGeom>
        </p:spPr>
      </p:pic>
      <p:pic>
        <p:nvPicPr>
          <p:cNvPr id="309" name="Oval Oval" descr="Oval Oval"/>
          <p:cNvPicPr>
            <a:picLocks noChangeAspect="0"/>
          </p:cNvPicPr>
          <p:nvPr/>
        </p:nvPicPr>
        <p:blipFill>
          <a:blip r:embed="rId8">
            <a:extLst/>
          </a:blip>
          <a:stretch>
            <a:fillRect/>
          </a:stretch>
        </p:blipFill>
        <p:spPr>
          <a:xfrm>
            <a:off x="7058769" y="5843392"/>
            <a:ext cx="2205165" cy="2054914"/>
          </a:xfrm>
          <a:prstGeom prst="rect">
            <a:avLst/>
          </a:prstGeom>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plotting"/>
          <p:cNvSpPr txBox="1"/>
          <p:nvPr>
            <p:ph type="title"/>
          </p:nvPr>
        </p:nvSpPr>
        <p:spPr>
          <a:prstGeom prst="rect">
            <a:avLst/>
          </a:prstGeom>
        </p:spPr>
        <p:txBody>
          <a:bodyPr/>
          <a:lstStyle/>
          <a:p>
            <a:pPr/>
            <a:r>
              <a:t>plotting</a:t>
            </a:r>
          </a:p>
        </p:txBody>
      </p:sp>
      <p:sp>
        <p:nvSpPr>
          <p:cNvPr id="485"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86" name="&gt;&gt;&gt; data.plot.scatter(x='Open', y='Close')… &gt;&gt;&gt; data.plot.scatter(x='Open', y='Close')&#10;&lt;matplotlib.axes._subplots.AxesSubplot object at 0x11390f190&gt;&#10;&gt;&gt;&gt; data.groupby('year').mean().plot(y='High')&#10;&lt;matplotlib.axes._subplots.AxesSubplot object at 0x11bf20b50&gt;" descr="&gt;&gt;&gt; data.plot.scatter(x='Open', y='Close')… &gt;&gt;&gt; data.plot.scatter(x='Open', y='Close')&lt;matplotlib.axes._subplots.AxesSubplot object at 0x11390f190&gt;&gt;&gt;&gt; data.groupby('year').mean().plot(y='High')&lt;matplotlib.axes._subplots.AxesSubplot object at 0x11bf20b50&gt;"/>
          <p:cNvPicPr>
            <a:picLocks noChangeAspect="0"/>
          </p:cNvPicPr>
          <p:nvPr>
            <p:ph type="body" idx="15"/>
          </p:nvPr>
        </p:nvPicPr>
        <p:blipFill>
          <a:blip r:embed="rId2">
            <a:extLst/>
          </a:blip>
          <a:stretch>
            <a:fillRect/>
          </a:stretch>
        </p:blipFill>
        <p:spPr>
          <a:xfrm>
            <a:off x="219011" y="4250479"/>
            <a:ext cx="6754754" cy="2396900"/>
          </a:xfrm>
          <a:prstGeom prst="rect">
            <a:avLst/>
          </a:prstGeom>
          <a:ln w="9525">
            <a:round/>
          </a:ln>
          <a:effectLst>
            <a:outerShdw sx="100000" sy="100000" kx="0" ky="0" algn="b" rotWithShape="0" blurRad="12700" dist="0" dir="5400000">
              <a:srgbClr val="000000">
                <a:alpha val="50000"/>
              </a:srgbClr>
            </a:outerShdw>
          </a:effectLst>
        </p:spPr>
      </p:pic>
      <p:pic>
        <p:nvPicPr>
          <p:cNvPr id="487" name="unknown.png" descr="unknown.png"/>
          <p:cNvPicPr>
            <a:picLocks noChangeAspect="1"/>
          </p:cNvPicPr>
          <p:nvPr/>
        </p:nvPicPr>
        <p:blipFill>
          <a:blip r:embed="rId3">
            <a:extLst/>
          </a:blip>
          <a:stretch>
            <a:fillRect/>
          </a:stretch>
        </p:blipFill>
        <p:spPr>
          <a:xfrm>
            <a:off x="7288369" y="2060456"/>
            <a:ext cx="5080001" cy="3425278"/>
          </a:xfrm>
          <a:prstGeom prst="rect">
            <a:avLst/>
          </a:prstGeom>
          <a:ln w="3175">
            <a:miter lim="400000"/>
          </a:ln>
        </p:spPr>
      </p:pic>
      <p:pic>
        <p:nvPicPr>
          <p:cNvPr id="488" name="unknown.png" descr="unknown.png"/>
          <p:cNvPicPr>
            <a:picLocks noChangeAspect="1"/>
          </p:cNvPicPr>
          <p:nvPr/>
        </p:nvPicPr>
        <p:blipFill>
          <a:blip r:embed="rId4">
            <a:extLst/>
          </a:blip>
          <a:stretch>
            <a:fillRect/>
          </a:stretch>
        </p:blipFill>
        <p:spPr>
          <a:xfrm>
            <a:off x="7288369" y="5661709"/>
            <a:ext cx="5080001" cy="3425278"/>
          </a:xfrm>
          <a:prstGeom prst="rect">
            <a:avLst/>
          </a:prstGeom>
          <a:ln w="3175">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Code - Pandas Review…"/>
          <p:cNvSpPr txBox="1"/>
          <p:nvPr>
            <p:ph type="title"/>
          </p:nvPr>
        </p:nvSpPr>
        <p:spPr>
          <a:xfrm>
            <a:off x="5814742" y="3838222"/>
            <a:ext cx="6844615" cy="2077156"/>
          </a:xfrm>
          <a:prstGeom prst="rect">
            <a:avLst/>
          </a:prstGeom>
        </p:spPr>
        <p:txBody>
          <a:bodyPr/>
          <a:lstStyle/>
          <a:p>
            <a:pPr/>
            <a:r>
              <a:t>Code - Pandas Review</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Data Representation"/>
          <p:cNvSpPr txBox="1"/>
          <p:nvPr>
            <p:ph type="title"/>
          </p:nvPr>
        </p:nvSpPr>
        <p:spPr>
          <a:prstGeom prst="rect">
            <a:avLst/>
          </a:prstGeom>
        </p:spPr>
        <p:txBody>
          <a:bodyPr/>
          <a:lstStyle/>
          <a:p>
            <a:pPr/>
            <a:r>
              <a:t>Data Representation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me series"/>
          <p:cNvSpPr txBox="1"/>
          <p:nvPr>
            <p:ph type="title"/>
          </p:nvPr>
        </p:nvSpPr>
        <p:spPr>
          <a:prstGeom prst="rect">
            <a:avLst/>
          </a:prstGeom>
        </p:spPr>
        <p:txBody>
          <a:bodyPr/>
          <a:lstStyle/>
          <a:p>
            <a:pPr/>
            <a:r>
              <a:t>Time series</a:t>
            </a:r>
          </a:p>
        </p:txBody>
      </p:sp>
      <p:sp>
        <p:nvSpPr>
          <p:cNvPr id="495" name="A set of values measured sequentially in time…"/>
          <p:cNvSpPr txBox="1"/>
          <p:nvPr>
            <p:ph type="body" idx="1"/>
          </p:nvPr>
        </p:nvSpPr>
        <p:spPr>
          <a:xfrm>
            <a:off x="733425" y="2060575"/>
            <a:ext cx="11537951" cy="6970385"/>
          </a:xfrm>
          <a:prstGeom prst="rect">
            <a:avLst/>
          </a:prstGeom>
        </p:spPr>
        <p:txBody>
          <a:bodyPr/>
          <a:lstStyle/>
          <a:p>
            <a:pPr>
              <a:spcBef>
                <a:spcPts val="1900"/>
              </a:spcBef>
            </a:pPr>
            <a:r>
              <a:t>A set of values measured </a:t>
            </a:r>
            <a:r>
              <a:rPr>
                <a:solidFill>
                  <a:schemeClr val="accent1">
                    <a:satOff val="-3355"/>
                    <a:lumOff val="26614"/>
                  </a:schemeClr>
                </a:solidFill>
                <a:latin typeface="Helvetica Neue Light"/>
                <a:ea typeface="Helvetica Neue Light"/>
                <a:cs typeface="Helvetica Neue Light"/>
                <a:sym typeface="Helvetica Neue Light"/>
              </a:rPr>
              <a:t>sequentially</a:t>
            </a:r>
            <a:r>
              <a:t> in </a:t>
            </a:r>
            <a:r>
              <a:rPr>
                <a:solidFill>
                  <a:schemeClr val="accent6">
                    <a:satOff val="24555"/>
                    <a:lumOff val="22232"/>
                  </a:schemeClr>
                </a:solidFill>
                <a:latin typeface="Helvetica Neue Light"/>
                <a:ea typeface="Helvetica Neue Light"/>
                <a:cs typeface="Helvetica Neue Light"/>
                <a:sym typeface="Helvetica Neue Light"/>
              </a:rPr>
              <a:t>time</a:t>
            </a:r>
          </a:p>
          <a:p>
            <a:pPr>
              <a:spcBef>
                <a:spcPts val="1900"/>
              </a:spcBef>
            </a:pPr>
            <a:r>
              <a:t>Values are </a:t>
            </a:r>
            <a:r>
              <a:rPr>
                <a:solidFill>
                  <a:schemeClr val="accent1">
                    <a:satOff val="-3355"/>
                    <a:lumOff val="26614"/>
                  </a:schemeClr>
                </a:solidFill>
                <a:latin typeface="Helvetica Neue Light"/>
                <a:ea typeface="Helvetica Neue Light"/>
                <a:cs typeface="Helvetica Neue Light"/>
                <a:sym typeface="Helvetica Neue Light"/>
              </a:rPr>
              <a:t>typically</a:t>
            </a:r>
            <a:r>
              <a:t> (but not always) measured at </a:t>
            </a:r>
            <a:r>
              <a:rPr>
                <a:solidFill>
                  <a:schemeClr val="accent6">
                    <a:satOff val="24555"/>
                    <a:lumOff val="22232"/>
                  </a:schemeClr>
                </a:solidFill>
                <a:latin typeface="Helvetica Neue Light"/>
                <a:ea typeface="Helvetica Neue Light"/>
                <a:cs typeface="Helvetica Neue Light"/>
                <a:sym typeface="Helvetica Neue Light"/>
              </a:rPr>
              <a:t>equal intervals</a:t>
            </a:r>
            <a:r>
              <a:t>, </a:t>
            </a:r>
            <a14:m>
              <m:oMath>
                <m:sSub>
                  <m:e>
                    <m:r>
                      <a:rPr xmlns:a="http://schemas.openxmlformats.org/drawingml/2006/main" sz="3100" i="1">
                        <a:solidFill>
                          <a:srgbClr val="000000"/>
                        </a:solidFill>
                        <a:latin typeface="Cambria Math" panose="02040503050406030204" pitchFamily="18" charset="0"/>
                      </a:rPr>
                      <m:t>x</m:t>
                    </m:r>
                  </m:e>
                  <m:sub>
                    <m:r>
                      <a:rPr xmlns:a="http://schemas.openxmlformats.org/drawingml/2006/main" sz="3100" i="1">
                        <a:solidFill>
                          <a:srgbClr val="000000"/>
                        </a:solidFill>
                        <a:latin typeface="Cambria Math" panose="02040503050406030204" pitchFamily="18" charset="0"/>
                      </a:rPr>
                      <m:t>1</m:t>
                    </m:r>
                  </m:sub>
                </m:sSub>
              </m:oMath>
            </a14:m>
            <a:r>
              <a:t>,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2</m:t>
                    </m:r>
                  </m:sub>
                </m:sSub>
              </m:oMath>
            </a14:m>
            <a:r>
              <a: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3</m:t>
                    </m:r>
                  </m:sub>
                </m:sSub>
              </m:oMath>
            </a14:m>
            <a:r>
              <a: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3</m:t>
                    </m:r>
                  </m:sub>
                </m:sSub>
              </m:oMath>
            </a14:m>
            <a:r>
              <a:t>, etc…</a:t>
            </a:r>
          </a:p>
          <a:p>
            <a:pPr>
              <a:spcBef>
                <a:spcPts val="1900"/>
              </a:spcBef>
            </a:pPr>
            <a:r>
              <a:t>Values can be:</a:t>
            </a:r>
          </a:p>
          <a:p>
            <a:pPr lvl="1">
              <a:spcBef>
                <a:spcPts val="1900"/>
              </a:spcBef>
            </a:pPr>
            <a:r>
              <a:rPr>
                <a:solidFill>
                  <a:schemeClr val="accent6">
                    <a:satOff val="24555"/>
                    <a:lumOff val="22232"/>
                  </a:schemeClr>
                </a:solidFill>
                <a:latin typeface="Helvetica Neue Light"/>
                <a:ea typeface="Helvetica Neue Light"/>
                <a:cs typeface="Helvetica Neue Light"/>
                <a:sym typeface="Helvetica Neue Light"/>
              </a:rPr>
              <a:t>continuous</a:t>
            </a:r>
            <a:endParaRPr>
              <a:solidFill>
                <a:schemeClr val="accent6">
                  <a:satOff val="24555"/>
                  <a:lumOff val="22232"/>
                </a:schemeClr>
              </a:solidFill>
              <a:latin typeface="Helvetica Neue Light"/>
              <a:ea typeface="Helvetica Neue Light"/>
              <a:cs typeface="Helvetica Neue Light"/>
              <a:sym typeface="Helvetica Neue Light"/>
            </a:endParaRPr>
          </a:p>
          <a:p>
            <a:pPr lvl="1">
              <a:spcBef>
                <a:spcPts val="1900"/>
              </a:spcBef>
            </a:pPr>
            <a:r>
              <a:rPr>
                <a:solidFill>
                  <a:schemeClr val="accent6">
                    <a:satOff val="24555"/>
                    <a:lumOff val="22232"/>
                  </a:schemeClr>
                </a:solidFill>
                <a:latin typeface="Helvetica Neue Light"/>
                <a:ea typeface="Helvetica Neue Light"/>
                <a:cs typeface="Helvetica Neue Light"/>
                <a:sym typeface="Helvetica Neue Light"/>
              </a:rPr>
              <a:t>discrete</a:t>
            </a:r>
            <a:r>
              <a:t> or </a:t>
            </a:r>
            <a:r>
              <a:rPr>
                <a:solidFill>
                  <a:schemeClr val="accent6">
                    <a:satOff val="24555"/>
                    <a:lumOff val="22232"/>
                  </a:schemeClr>
                </a:solidFill>
                <a:latin typeface="Helvetica Neue Light"/>
                <a:ea typeface="Helvetica Neue Light"/>
                <a:cs typeface="Helvetica Neue Light"/>
                <a:sym typeface="Helvetica Neue Light"/>
              </a:rPr>
              <a:t>symbolic </a:t>
            </a:r>
            <a:r>
              <a:t>(words).</a:t>
            </a:r>
          </a:p>
          <a:p>
            <a:pPr>
              <a:spcBef>
                <a:spcPts val="1900"/>
              </a:spcBef>
            </a:pPr>
            <a:r>
              <a:t>Associated with </a:t>
            </a:r>
            <a:r>
              <a:rPr>
                <a:solidFill>
                  <a:schemeClr val="accent1">
                    <a:satOff val="-3355"/>
                    <a:lumOff val="26614"/>
                  </a:schemeClr>
                </a:solidFill>
                <a:latin typeface="Helvetica Neue Light"/>
                <a:ea typeface="Helvetica Neue Light"/>
                <a:cs typeface="Helvetica Neue Light"/>
                <a:sym typeface="Helvetica Neue Light"/>
              </a:rPr>
              <a:t>empirical</a:t>
            </a:r>
            <a:r>
              <a:t> observation of time varying phenomena:</a:t>
            </a:r>
          </a:p>
          <a:p>
            <a:pPr lvl="1">
              <a:spcBef>
                <a:spcPts val="1900"/>
              </a:spcBef>
            </a:pPr>
            <a:r>
              <a:t>Stock market prices (</a:t>
            </a:r>
            <a:r>
              <a:rPr>
                <a:solidFill>
                  <a:schemeClr val="accent1">
                    <a:satOff val="-3355"/>
                    <a:lumOff val="26614"/>
                  </a:schemeClr>
                </a:solidFill>
                <a:latin typeface="Helvetica Neue Light"/>
                <a:ea typeface="Helvetica Neue Light"/>
                <a:cs typeface="Helvetica Neue Light"/>
                <a:sym typeface="Helvetica Neue Light"/>
              </a:rPr>
              <a:t>day</a:t>
            </a:r>
            <a:r>
              <a:t>, </a:t>
            </a:r>
            <a:r>
              <a:rPr>
                <a:solidFill>
                  <a:schemeClr val="accent1">
                    <a:satOff val="-3355"/>
                    <a:lumOff val="26614"/>
                  </a:schemeClr>
                </a:solidFill>
                <a:latin typeface="Helvetica Neue Light"/>
                <a:ea typeface="Helvetica Neue Light"/>
                <a:cs typeface="Helvetica Neue Light"/>
                <a:sym typeface="Helvetica Neue Light"/>
              </a:rPr>
              <a:t>hour</a:t>
            </a:r>
            <a:r>
              <a:t>, minute, </a:t>
            </a:r>
            <a:r>
              <a:rPr>
                <a:solidFill>
                  <a:schemeClr val="accent6">
                    <a:satOff val="24555"/>
                    <a:lumOff val="22232"/>
                  </a:schemeClr>
                </a:solidFill>
                <a:latin typeface="Helvetica Neue Light"/>
                <a:ea typeface="Helvetica Neue Light"/>
                <a:cs typeface="Helvetica Neue Light"/>
                <a:sym typeface="Helvetica Neue Light"/>
              </a:rPr>
              <a:t>tick</a:t>
            </a:r>
            <a:r>
              <a:t>, etc…)</a:t>
            </a:r>
          </a:p>
          <a:p>
            <a:pPr lvl="1">
              <a:spcBef>
                <a:spcPts val="1900"/>
              </a:spcBef>
            </a:pPr>
            <a:r>
              <a:t>Temperatures (day, </a:t>
            </a:r>
            <a:r>
              <a:rPr>
                <a:solidFill>
                  <a:schemeClr val="accent1">
                    <a:satOff val="-3355"/>
                    <a:lumOff val="26614"/>
                  </a:schemeClr>
                </a:solidFill>
                <a:latin typeface="Helvetica Neue Light"/>
                <a:ea typeface="Helvetica Neue Light"/>
                <a:cs typeface="Helvetica Neue Light"/>
                <a:sym typeface="Helvetica Neue Light"/>
              </a:rPr>
              <a:t>minute</a:t>
            </a:r>
            <a:r>
              <a:t>, second, etc…)</a:t>
            </a:r>
          </a:p>
          <a:p>
            <a:pPr lvl="1">
              <a:spcBef>
                <a:spcPts val="1900"/>
              </a:spcBef>
            </a:pPr>
            <a:r>
              <a:t>Number of patients (</a:t>
            </a:r>
            <a:r>
              <a:rPr>
                <a:solidFill>
                  <a:schemeClr val="accent1">
                    <a:satOff val="-3355"/>
                    <a:lumOff val="26614"/>
                  </a:schemeClr>
                </a:solidFill>
                <a:latin typeface="Helvetica Neue Light"/>
                <a:ea typeface="Helvetica Neue Light"/>
                <a:cs typeface="Helvetica Neue Light"/>
                <a:sym typeface="Helvetica Neue Light"/>
              </a:rPr>
              <a:t>week</a:t>
            </a:r>
            <a:r>
              <a:t>, </a:t>
            </a:r>
            <a:r>
              <a:rPr>
                <a:solidFill>
                  <a:schemeClr val="accent1">
                    <a:satOff val="-3355"/>
                    <a:lumOff val="26614"/>
                  </a:schemeClr>
                </a:solidFill>
                <a:latin typeface="Helvetica Neue Light"/>
                <a:ea typeface="Helvetica Neue Light"/>
                <a:cs typeface="Helvetica Neue Light"/>
                <a:sym typeface="Helvetica Neue Light"/>
              </a:rPr>
              <a:t>month</a:t>
            </a:r>
            <a:r>
              <a:t>, etc…)</a:t>
            </a:r>
          </a:p>
          <a:p>
            <a:pPr lvl="1">
              <a:spcBef>
                <a:spcPts val="1900"/>
              </a:spcBef>
            </a:pPr>
            <a:r>
              <a:t>GDP (</a:t>
            </a:r>
            <a:r>
              <a:rPr>
                <a:solidFill>
                  <a:schemeClr val="accent1">
                    <a:satOff val="-3355"/>
                    <a:lumOff val="26614"/>
                  </a:schemeClr>
                </a:solidFill>
                <a:latin typeface="Helvetica Neue Light"/>
                <a:ea typeface="Helvetica Neue Light"/>
                <a:cs typeface="Helvetica Neue Light"/>
                <a:sym typeface="Helvetica Neue Light"/>
              </a:rPr>
              <a:t>quarter</a:t>
            </a:r>
            <a:r>
              <a:t>, </a:t>
            </a:r>
            <a:r>
              <a:rPr>
                <a:solidFill>
                  <a:schemeClr val="accent1">
                    <a:satOff val="-3355"/>
                    <a:lumOff val="26614"/>
                  </a:schemeClr>
                </a:solidFill>
                <a:latin typeface="Helvetica Neue Light"/>
                <a:ea typeface="Helvetica Neue Light"/>
                <a:cs typeface="Helvetica Neue Light"/>
                <a:sym typeface="Helvetica Neue Light"/>
              </a:rPr>
              <a:t>year</a:t>
            </a:r>
            <a:r>
              <a:t>, etc…)</a:t>
            </a:r>
          </a:p>
          <a:p>
            <a:pPr>
              <a:spcBef>
                <a:spcPts val="1900"/>
              </a:spcBef>
            </a:pPr>
            <a:r>
              <a:rPr>
                <a:solidFill>
                  <a:schemeClr val="accent1">
                    <a:satOff val="-3355"/>
                    <a:lumOff val="26614"/>
                  </a:schemeClr>
                </a:solidFill>
                <a:latin typeface="Helvetica Neue Light"/>
                <a:ea typeface="Helvetica Neue Light"/>
                <a:cs typeface="Helvetica Neue Light"/>
                <a:sym typeface="Helvetica Neue Light"/>
              </a:rPr>
              <a:t>Forecasting</a:t>
            </a:r>
            <a:r>
              <a:t> requires predicting </a:t>
            </a:r>
            <a:r>
              <a:rPr>
                <a:solidFill>
                  <a:schemeClr val="accent6">
                    <a:satOff val="24555"/>
                    <a:lumOff val="22232"/>
                  </a:schemeClr>
                </a:solidFill>
                <a:latin typeface="Helvetica Neue Light"/>
                <a:ea typeface="Helvetica Neue Light"/>
                <a:cs typeface="Helvetica Neue Light"/>
                <a:sym typeface="Helvetica Neue Light"/>
              </a:rPr>
              <a:t>future</a:t>
            </a:r>
            <a:r>
              <a:t> values based on </a:t>
            </a:r>
            <a:r>
              <a:rPr>
                <a:solidFill>
                  <a:schemeClr val="accent1">
                    <a:satOff val="-3355"/>
                    <a:lumOff val="26614"/>
                  </a:schemeClr>
                </a:solidFill>
                <a:latin typeface="Helvetica Neue Light"/>
                <a:ea typeface="Helvetica Neue Light"/>
                <a:cs typeface="Helvetica Neue Light"/>
                <a:sym typeface="Helvetica Neue Light"/>
              </a:rPr>
              <a:t>past</a:t>
            </a:r>
            <a:r>
              <a:t> behavior</a:t>
            </a:r>
          </a:p>
        </p:txBody>
      </p:sp>
      <p:sp>
        <p:nvSpPr>
          <p:cNvPr id="49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Mathematical Conventions"/>
          <p:cNvSpPr txBox="1"/>
          <p:nvPr>
            <p:ph type="title"/>
          </p:nvPr>
        </p:nvSpPr>
        <p:spPr>
          <a:prstGeom prst="rect">
            <a:avLst/>
          </a:prstGeom>
        </p:spPr>
        <p:txBody>
          <a:bodyPr/>
          <a:lstStyle/>
          <a:p>
            <a:pPr/>
            <a:r>
              <a:t>Mathematical Conventions</a:t>
            </a:r>
          </a:p>
        </p:txBody>
      </p:sp>
      <p:sp>
        <p:nvSpPr>
          <p:cNvPr id="499" name="The value of the time series at time   is given by…"/>
          <p:cNvSpPr txBox="1"/>
          <p:nvPr>
            <p:ph type="body" idx="1"/>
          </p:nvPr>
        </p:nvSpPr>
        <p:spPr>
          <a:prstGeom prst="rect">
            <a:avLst/>
          </a:prstGeom>
        </p:spPr>
        <p:txBody>
          <a:bodyPr/>
          <a:lstStyle/>
          <a:p>
            <a:pPr/>
            <a:r>
              <a:t>The value of the time series at time </a:t>
            </a:r>
            <a14:m>
              <m:oMath>
                <m:r>
                  <a:rPr xmlns:a="http://schemas.openxmlformats.org/drawingml/2006/main" sz="3100" i="1">
                    <a:solidFill>
                      <a:srgbClr val="000000"/>
                    </a:solidFill>
                    <a:latin typeface="Cambria Math" panose="02040503050406030204" pitchFamily="18" charset="0"/>
                  </a:rPr>
                  <m:t>t</m:t>
                </m:r>
              </m:oMath>
            </a14:m>
            <a:r>
              <a:t> is given by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p>
          <a:p>
            <a:pPr/>
            <a:r>
              <a:t>The values at a given lag </a:t>
            </a:r>
            <a14:m>
              <m:oMath>
                <m:r>
                  <a:rPr xmlns:a="http://schemas.openxmlformats.org/drawingml/2006/main" sz="3350" i="1">
                    <a:solidFill>
                      <a:srgbClr val="000000"/>
                    </a:solidFill>
                    <a:latin typeface="Cambria Math" panose="02040503050406030204" pitchFamily="18" charset="0"/>
                  </a:rPr>
                  <m:t>l</m:t>
                </m:r>
              </m:oMath>
            </a14:m>
            <a:r>
              <a:t> are given by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p>
          <a:p>
            <a:pPr/>
            <a:r>
              <a:t>The mean of the overall signal is </a:t>
            </a:r>
            <a14:m>
              <m:oMath>
                <m:r>
                  <a:rPr xmlns:a="http://schemas.openxmlformats.org/drawingml/2006/main" sz="2950" i="1">
                    <a:solidFill>
                      <a:srgbClr val="000000"/>
                    </a:solidFill>
                    <a:latin typeface="Cambria Math" panose="02040503050406030204" pitchFamily="18" charset="0"/>
                  </a:rPr>
                  <m:t>μ</m:t>
                </m:r>
              </m:oMath>
            </a14:m>
            <a:r>
              <a:t> and the corresponding running value is </a:t>
            </a:r>
            <a14:m>
              <m:oMath>
                <m:sSubSup>
                  <m:e>
                    <m:r>
                      <a:rPr xmlns:a="http://schemas.openxmlformats.org/drawingml/2006/main" sz="2850" i="1">
                        <a:solidFill>
                          <a:srgbClr val="000000"/>
                        </a:solidFill>
                        <a:latin typeface="Cambria Math" panose="02040503050406030204" pitchFamily="18" charset="0"/>
                      </a:rPr>
                      <m:t>μ</m:t>
                    </m:r>
                  </m:e>
                  <m:sub>
                    <m:r>
                      <a:rPr xmlns:a="http://schemas.openxmlformats.org/drawingml/2006/main" sz="2850" i="1">
                        <a:solidFill>
                          <a:srgbClr val="000000"/>
                        </a:solidFill>
                        <a:latin typeface="Cambria Math" panose="02040503050406030204" pitchFamily="18" charset="0"/>
                      </a:rPr>
                      <m:t>t</m:t>
                    </m:r>
                  </m:sub>
                  <m:sup>
                    <m:r>
                      <a:rPr xmlns:a="http://schemas.openxmlformats.org/drawingml/2006/main" sz="2850" i="1">
                        <a:solidFill>
                          <a:srgbClr val="000000"/>
                        </a:solidFill>
                        <a:latin typeface="Cambria Math" panose="02040503050406030204" pitchFamily="18" charset="0"/>
                      </a:rPr>
                      <m:t>w</m:t>
                    </m:r>
                  </m:sup>
                </m:sSubSup>
              </m:oMath>
            </a14:m>
          </a:p>
          <a:p>
            <a:pPr/>
            <a:r>
              <a:t>The variance of the overall signal is </a:t>
            </a:r>
            <a14:m>
              <m:oMath>
                <m:r>
                  <a:rPr xmlns:a="http://schemas.openxmlformats.org/drawingml/2006/main" sz="2850" i="1">
                    <a:solidFill>
                      <a:srgbClr val="000000"/>
                    </a:solidFill>
                    <a:latin typeface="Cambria Math" panose="02040503050406030204" pitchFamily="18" charset="0"/>
                  </a:rPr>
                  <m:t>σ</m:t>
                </m:r>
              </m:oMath>
            </a14:m>
            <a:r>
              <a:t> and the corresponding running value is </a:t>
            </a:r>
            <a14:m>
              <m:oMath>
                <m:sSubSup>
                  <m:e>
                    <m:r>
                      <a:rPr xmlns:a="http://schemas.openxmlformats.org/drawingml/2006/main" sz="3000" i="1">
                        <a:solidFill>
                          <a:srgbClr val="000000"/>
                        </a:solidFill>
                        <a:latin typeface="Cambria Math" panose="02040503050406030204" pitchFamily="18" charset="0"/>
                      </a:rPr>
                      <m:t>σ</m:t>
                    </m:r>
                  </m:e>
                  <m:sub>
                    <m:r>
                      <a:rPr xmlns:a="http://schemas.openxmlformats.org/drawingml/2006/main" sz="3000" i="1">
                        <a:solidFill>
                          <a:srgbClr val="000000"/>
                        </a:solidFill>
                        <a:latin typeface="Cambria Math" panose="02040503050406030204" pitchFamily="18" charset="0"/>
                      </a:rPr>
                      <m:t>t</m:t>
                    </m:r>
                  </m:sub>
                  <m:sup>
                    <m:r>
                      <a:rPr xmlns:a="http://schemas.openxmlformats.org/drawingml/2006/main" sz="3000" i="1">
                        <a:solidFill>
                          <a:srgbClr val="000000"/>
                        </a:solidFill>
                        <a:latin typeface="Cambria Math" panose="02040503050406030204" pitchFamily="18" charset="0"/>
                      </a:rPr>
                      <m:t>w</m:t>
                    </m:r>
                  </m:sup>
                </m:sSubSup>
              </m:oMath>
            </a14:m>
          </a:p>
          <a:p>
            <a:pPr/>
            <a:r>
              <a:t>Running values are calculated over a window of width </a:t>
            </a:r>
            <a14:m>
              <m:oMath>
                <m:r>
                  <a:rPr xmlns:a="http://schemas.openxmlformats.org/drawingml/2006/main" sz="3050" i="1">
                    <a:solidFill>
                      <a:srgbClr val="000000"/>
                    </a:solidFill>
                    <a:latin typeface="Cambria Math" panose="02040503050406030204" pitchFamily="18" charset="0"/>
                  </a:rPr>
                  <m:t>w</m:t>
                </m:r>
              </m:oMath>
            </a14:m>
          </a:p>
        </p:txBody>
      </p:sp>
      <p:sp>
        <p:nvSpPr>
          <p:cNvPr id="500" name="Rectangle"/>
          <p:cNvSpPr txBox="1"/>
          <p:nvPr>
            <p:ph type="body" idx="13"/>
          </p:nvPr>
        </p:nvSpPr>
        <p:spPr>
          <a:xfrm>
            <a:off x="3646522" y="1152842"/>
            <a:ext cx="8607972" cy="762115"/>
          </a:xfrm>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me series analysis"/>
          <p:cNvSpPr txBox="1"/>
          <p:nvPr>
            <p:ph type="title"/>
          </p:nvPr>
        </p:nvSpPr>
        <p:spPr>
          <a:prstGeom prst="rect">
            <a:avLst/>
          </a:prstGeom>
        </p:spPr>
        <p:txBody>
          <a:bodyPr/>
          <a:lstStyle/>
          <a:p>
            <a:pPr/>
            <a:r>
              <a:t>Time series analysis</a:t>
            </a:r>
          </a:p>
        </p:txBody>
      </p:sp>
      <p:sp>
        <p:nvSpPr>
          <p:cNvPr id="50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aphicFrame>
        <p:nvGraphicFramePr>
          <p:cNvPr id="504" name="2D Line Chart"/>
          <p:cNvGraphicFramePr/>
          <p:nvPr/>
        </p:nvGraphicFramePr>
        <p:xfrm>
          <a:off x="461485" y="2151101"/>
          <a:ext cx="9491994" cy="6687106"/>
        </p:xfrm>
        <a:graphic xmlns:a="http://schemas.openxmlformats.org/drawingml/2006/main">
          <a:graphicData uri="http://schemas.openxmlformats.org/drawingml/2006/chart">
            <c:chart xmlns:c="http://schemas.openxmlformats.org/drawingml/2006/chart" r:id="rId2"/>
          </a:graphicData>
        </a:graphic>
      </p:graphicFrame>
      <p:sp>
        <p:nvSpPr>
          <p:cNvPr id="505" name="Equation"/>
          <p:cNvSpPr txBox="1"/>
          <p:nvPr/>
        </p:nvSpPr>
        <p:spPr>
          <a:xfrm>
            <a:off x="3521255" y="6833912"/>
            <a:ext cx="197126"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506" name="Equation"/>
          <p:cNvSpPr txBox="1"/>
          <p:nvPr/>
        </p:nvSpPr>
        <p:spPr>
          <a:xfrm>
            <a:off x="3851455" y="7037112"/>
            <a:ext cx="426735" cy="21970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507" name="Equation"/>
          <p:cNvSpPr txBox="1"/>
          <p:nvPr/>
        </p:nvSpPr>
        <p:spPr>
          <a:xfrm>
            <a:off x="2987855" y="6579912"/>
            <a:ext cx="426735"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508" name="The fundamental assumption is that previous values determine  the current value:…"/>
          <p:cNvSpPr txBox="1"/>
          <p:nvPr/>
        </p:nvSpPr>
        <p:spPr>
          <a:xfrm>
            <a:off x="3804798" y="2697369"/>
            <a:ext cx="3931445" cy="3935707"/>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fundamental assumption is that </a:t>
            </a:r>
            <a:r>
              <a:rPr>
                <a:solidFill>
                  <a:schemeClr val="accent1">
                    <a:satOff val="-3355"/>
                    <a:lumOff val="26614"/>
                  </a:schemeClr>
                </a:solidFill>
                <a:latin typeface="Helvetica Neue Light"/>
                <a:ea typeface="Helvetica Neue Light"/>
                <a:cs typeface="Helvetica Neue Light"/>
                <a:sym typeface="Helvetica Neue Light"/>
              </a:rPr>
              <a:t>previous values</a:t>
            </a:r>
            <a:r>
              <a:t> determine  the </a:t>
            </a:r>
            <a:r>
              <a:rPr>
                <a:solidFill>
                  <a:schemeClr val="accent1">
                    <a:satOff val="-3355"/>
                    <a:lumOff val="26614"/>
                  </a:schemeClr>
                </a:solidFill>
                <a:latin typeface="Helvetica Neue Light"/>
                <a:ea typeface="Helvetica Neue Light"/>
                <a:cs typeface="Helvetica Neue Light"/>
                <a:sym typeface="Helvetica Neue Light"/>
              </a:rPr>
              <a:t>current value</a:t>
            </a:r>
            <a:r>
              <a:t>: </a:t>
            </a:r>
          </a:p>
          <a:p>
            <a:pPr algn="ctr">
              <a:defRPr sz="2400"/>
            </a:pPr>
          </a:p>
          <a:p>
            <a:pPr algn="ctr">
              <a:defRPr sz="2400"/>
            </a:pPr>
            <a14:m>
              <m:oMathPara>
                <m:oMathParaPr>
                  <m:jc m:val="center"/>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f</m:t>
                  </m:r>
                  <m:d>
                    <m:dPr>
                      <m:ctrlPr>
                        <a:rPr xmlns:a="http://schemas.openxmlformats.org/drawingml/2006/main" sz="2900" i="1">
                          <a:solidFill>
                            <a:srgbClr val="000000"/>
                          </a:solidFill>
                          <a:latin typeface="Cambria Math" panose="02040503050406030204" pitchFamily="18" charset="0"/>
                        </a:rPr>
                      </m:ctrlPr>
                    </m:dPr>
                    <m:e>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e>
                  </m:d>
                </m:oMath>
              </m:oMathPara>
            </a14:m>
          </a:p>
          <a:p>
            <a:pPr algn="ctr">
              <a:defRPr sz="2400"/>
            </a:pPr>
          </a:p>
          <a:p>
            <a:pPr algn="ctr">
              <a:defRPr sz="2400"/>
            </a:pPr>
            <a:r>
              <a:t>Then the question becomes,  can we </a:t>
            </a:r>
            <a:r>
              <a:rPr>
                <a:solidFill>
                  <a:schemeClr val="accent6">
                    <a:satOff val="24555"/>
                    <a:lumOff val="22232"/>
                  </a:schemeClr>
                </a:solidFill>
                <a:latin typeface="Helvetica Neue Light"/>
                <a:ea typeface="Helvetica Neue Light"/>
                <a:cs typeface="Helvetica Neue Light"/>
                <a:sym typeface="Helvetica Neue Light"/>
              </a:rPr>
              <a:t>determine</a:t>
            </a:r>
            <a:r>
              <a:t>  </a:t>
            </a:r>
          </a:p>
          <a:p>
            <a:pPr algn="ctr">
              <a:defRPr sz="2400"/>
            </a:pPr>
          </a:p>
          <a:p>
            <a:pPr algn="ctr">
              <a:defRPr sz="2400"/>
            </a:pPr>
            <a14:m>
              <m:oMath>
                <m:r>
                  <a:rPr xmlns:a="http://schemas.openxmlformats.org/drawingml/2006/main" sz="2850" i="1">
                    <a:solidFill>
                      <a:srgbClr val="000000"/>
                    </a:solidFill>
                    <a:latin typeface="Cambria Math" panose="02040503050406030204" pitchFamily="18" charset="0"/>
                  </a:rPr>
                  <m:t>f</m:t>
                </m:r>
                <m:d>
                  <m:dPr>
                    <m:ctrlPr>
                      <a:rPr xmlns:a="http://schemas.openxmlformats.org/drawingml/2006/main" sz="2850" i="1">
                        <a:solidFill>
                          <a:srgbClr val="000000"/>
                        </a:solidFill>
                        <a:latin typeface="Cambria Math" panose="02040503050406030204" pitchFamily="18" charset="0"/>
                      </a:rPr>
                    </m:ctrlPr>
                  </m:dPr>
                  <m:e>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e>
                </m:d>
              </m:oMath>
            </a14:m>
            <a: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Code - Data Exploration…"/>
          <p:cNvSpPr txBox="1"/>
          <p:nvPr>
            <p:ph type="title"/>
          </p:nvPr>
        </p:nvSpPr>
        <p:spPr>
          <a:xfrm>
            <a:off x="5814742" y="3838222"/>
            <a:ext cx="6844615" cy="2077156"/>
          </a:xfrm>
          <a:prstGeom prst="rect">
            <a:avLst/>
          </a:prstGeom>
        </p:spPr>
        <p:txBody>
          <a:bodyPr/>
          <a:lstStyle/>
          <a:p>
            <a:pPr/>
            <a:r>
              <a:t>Code - Data Exploration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tationarity and Trends"/>
          <p:cNvSpPr txBox="1"/>
          <p:nvPr>
            <p:ph type="title"/>
          </p:nvPr>
        </p:nvSpPr>
        <p:spPr>
          <a:prstGeom prst="rect">
            <a:avLst/>
          </a:prstGeom>
        </p:spPr>
        <p:txBody>
          <a:bodyPr/>
          <a:lstStyle/>
          <a:p>
            <a:pPr/>
            <a:r>
              <a:t>Stationarity and Trends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hree fundamental behaviors"/>
          <p:cNvSpPr txBox="1"/>
          <p:nvPr>
            <p:ph type="title"/>
          </p:nvPr>
        </p:nvSpPr>
        <p:spPr>
          <a:xfrm>
            <a:off x="720725" y="734897"/>
            <a:ext cx="8896351" cy="1047751"/>
          </a:xfrm>
          <a:prstGeom prst="rect">
            <a:avLst/>
          </a:prstGeom>
        </p:spPr>
        <p:txBody>
          <a:bodyPr/>
          <a:lstStyle/>
          <a:p>
            <a:pPr/>
            <a:r>
              <a:t>Three fundamental behaviors</a:t>
            </a:r>
          </a:p>
        </p:txBody>
      </p:sp>
      <p:pic>
        <p:nvPicPr>
          <p:cNvPr id="515"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749300" y="1984374"/>
            <a:ext cx="3175001" cy="1862801"/>
          </a:xfrm>
          <a:prstGeom prst="rect">
            <a:avLst/>
          </a:prstGeom>
          <a:ln w="3175">
            <a:miter lim="400000"/>
          </a:ln>
        </p:spPr>
      </p:pic>
      <p:pic>
        <p:nvPicPr>
          <p:cNvPr id="516" name="unknown.png" descr="unknown.png"/>
          <p:cNvPicPr>
            <a:picLocks noChangeAspect="1"/>
          </p:cNvPicPr>
          <p:nvPr/>
        </p:nvPicPr>
        <p:blipFill>
          <a:blip r:embed="rId3">
            <a:extLst/>
          </a:blip>
          <a:stretch>
            <a:fillRect/>
          </a:stretch>
        </p:blipFill>
        <p:spPr>
          <a:xfrm>
            <a:off x="749300" y="4180264"/>
            <a:ext cx="3175000" cy="2140800"/>
          </a:xfrm>
          <a:prstGeom prst="rect">
            <a:avLst/>
          </a:prstGeom>
          <a:ln w="3175">
            <a:miter lim="400000"/>
          </a:ln>
        </p:spPr>
      </p:pic>
      <p:pic>
        <p:nvPicPr>
          <p:cNvPr id="517" name="unknown.png" descr="unknown.png"/>
          <p:cNvPicPr>
            <a:picLocks noChangeAspect="1"/>
          </p:cNvPicPr>
          <p:nvPr/>
        </p:nvPicPr>
        <p:blipFill>
          <a:blip r:embed="rId4">
            <a:extLst/>
          </a:blip>
          <a:stretch>
            <a:fillRect/>
          </a:stretch>
        </p:blipFill>
        <p:spPr>
          <a:xfrm>
            <a:off x="749300" y="6510390"/>
            <a:ext cx="3175000" cy="2140799"/>
          </a:xfrm>
          <a:prstGeom prst="rect">
            <a:avLst/>
          </a:prstGeom>
          <a:ln w="3175">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hree fundamental behaviors"/>
          <p:cNvSpPr txBox="1"/>
          <p:nvPr>
            <p:ph type="title"/>
          </p:nvPr>
        </p:nvSpPr>
        <p:spPr>
          <a:xfrm>
            <a:off x="720725" y="734897"/>
            <a:ext cx="8896351" cy="1047751"/>
          </a:xfrm>
          <a:prstGeom prst="rect">
            <a:avLst/>
          </a:prstGeom>
        </p:spPr>
        <p:txBody>
          <a:bodyPr/>
          <a:lstStyle/>
          <a:p>
            <a:pPr/>
            <a:r>
              <a:t>Three fundamental behaviors</a:t>
            </a:r>
          </a:p>
        </p:txBody>
      </p:sp>
      <p:pic>
        <p:nvPicPr>
          <p:cNvPr id="520"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749300" y="1984374"/>
            <a:ext cx="3175001" cy="1862801"/>
          </a:xfrm>
          <a:prstGeom prst="rect">
            <a:avLst/>
          </a:prstGeom>
          <a:ln w="3175">
            <a:miter lim="400000"/>
          </a:ln>
        </p:spPr>
      </p:pic>
      <p:pic>
        <p:nvPicPr>
          <p:cNvPr id="521" name="unknown.png" descr="unknown.png"/>
          <p:cNvPicPr>
            <a:picLocks noChangeAspect="1"/>
          </p:cNvPicPr>
          <p:nvPr/>
        </p:nvPicPr>
        <p:blipFill>
          <a:blip r:embed="rId3">
            <a:extLst/>
          </a:blip>
          <a:stretch>
            <a:fillRect/>
          </a:stretch>
        </p:blipFill>
        <p:spPr>
          <a:xfrm>
            <a:off x="749300" y="4180264"/>
            <a:ext cx="3175000" cy="2140800"/>
          </a:xfrm>
          <a:prstGeom prst="rect">
            <a:avLst/>
          </a:prstGeom>
          <a:ln w="3175">
            <a:miter lim="400000"/>
          </a:ln>
        </p:spPr>
      </p:pic>
      <p:sp>
        <p:nvSpPr>
          <p:cNvPr id="522" name="Stationarity"/>
          <p:cNvSpPr/>
          <p:nvPr/>
        </p:nvSpPr>
        <p:spPr>
          <a:xfrm>
            <a:off x="6021287" y="2597070"/>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Stationarity</a:t>
            </a:r>
          </a:p>
        </p:txBody>
      </p:sp>
      <p:sp>
        <p:nvSpPr>
          <p:cNvPr id="523" name="Trend"/>
          <p:cNvSpPr/>
          <p:nvPr/>
        </p:nvSpPr>
        <p:spPr>
          <a:xfrm>
            <a:off x="6021287" y="4931894"/>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Trend</a:t>
            </a:r>
          </a:p>
        </p:txBody>
      </p:sp>
      <p:sp>
        <p:nvSpPr>
          <p:cNvPr id="524" name="Seasonality"/>
          <p:cNvSpPr/>
          <p:nvPr/>
        </p:nvSpPr>
        <p:spPr>
          <a:xfrm>
            <a:off x="6021287" y="7266717"/>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Seasonality</a:t>
            </a:r>
          </a:p>
        </p:txBody>
      </p:sp>
      <p:sp>
        <p:nvSpPr>
          <p:cNvPr id="525" name="Equation"/>
          <p:cNvSpPr txBox="1"/>
          <p:nvPr/>
        </p:nvSpPr>
        <p:spPr>
          <a:xfrm>
            <a:off x="9782030" y="2767781"/>
            <a:ext cx="1901959" cy="2961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constant</m:t>
                  </m:r>
                </m:oMath>
              </m:oMathPara>
            </a14:m>
            <a:endParaRPr sz="2400"/>
          </a:p>
        </p:txBody>
      </p:sp>
      <p:sp>
        <p:nvSpPr>
          <p:cNvPr id="526" name="Equation"/>
          <p:cNvSpPr txBox="1"/>
          <p:nvPr/>
        </p:nvSpPr>
        <p:spPr>
          <a:xfrm>
            <a:off x="9782030" y="7470453"/>
            <a:ext cx="1043542" cy="23007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527" name="Equation"/>
          <p:cNvSpPr txBox="1"/>
          <p:nvPr/>
        </p:nvSpPr>
        <p:spPr>
          <a:xfrm>
            <a:off x="9782030" y="5102604"/>
            <a:ext cx="1010866" cy="2961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t</m:t>
                  </m:r>
                </m:oMath>
              </m:oMathPara>
            </a14:m>
            <a:endParaRPr sz="2400"/>
          </a:p>
        </p:txBody>
      </p:sp>
      <p:pic>
        <p:nvPicPr>
          <p:cNvPr id="528" name="unknown.png" descr="unknown.png"/>
          <p:cNvPicPr>
            <a:picLocks noChangeAspect="1"/>
          </p:cNvPicPr>
          <p:nvPr/>
        </p:nvPicPr>
        <p:blipFill>
          <a:blip r:embed="rId4">
            <a:extLst/>
          </a:blip>
          <a:stretch>
            <a:fillRect/>
          </a:stretch>
        </p:blipFill>
        <p:spPr>
          <a:xfrm>
            <a:off x="749300" y="6510390"/>
            <a:ext cx="3175000" cy="2140799"/>
          </a:xfrm>
          <a:prstGeom prst="rect">
            <a:avLst/>
          </a:prstGeom>
          <a:ln w="3175">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ferences"/>
          <p:cNvSpPr txBox="1"/>
          <p:nvPr>
            <p:ph type="title"/>
          </p:nvPr>
        </p:nvSpPr>
        <p:spPr>
          <a:prstGeom prst="rect">
            <a:avLst/>
          </a:prstGeom>
        </p:spPr>
        <p:txBody>
          <a:bodyPr/>
          <a:lstStyle/>
          <a:p>
            <a:pPr/>
            <a:r>
              <a:t>References</a:t>
            </a:r>
          </a:p>
        </p:txBody>
      </p:sp>
      <p:sp>
        <p:nvSpPr>
          <p:cNvPr id="31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14" name="Screen Shot 2019-10-08 at 9.03.47 PM.png" descr="Screen Shot 2019-10-08 at 9.03.47 PM.png"/>
          <p:cNvPicPr>
            <a:picLocks noChangeAspect="1"/>
          </p:cNvPicPr>
          <p:nvPr/>
        </p:nvPicPr>
        <p:blipFill>
          <a:blip r:embed="rId2">
            <a:extLst/>
          </a:blip>
          <a:stretch>
            <a:fillRect/>
          </a:stretch>
        </p:blipFill>
        <p:spPr>
          <a:xfrm>
            <a:off x="5476488" y="2060604"/>
            <a:ext cx="1992966" cy="3175001"/>
          </a:xfrm>
          <a:prstGeom prst="rect">
            <a:avLst/>
          </a:prstGeom>
          <a:ln w="3175">
            <a:miter lim="400000"/>
          </a:ln>
        </p:spPr>
      </p:pic>
      <p:pic>
        <p:nvPicPr>
          <p:cNvPr id="315" name="Screen Shot 2019-10-08 at 9.03.31 PM.png" descr="Screen Shot 2019-10-08 at 9.03.31 PM.png"/>
          <p:cNvPicPr>
            <a:picLocks noChangeAspect="1"/>
          </p:cNvPicPr>
          <p:nvPr/>
        </p:nvPicPr>
        <p:blipFill>
          <a:blip r:embed="rId3">
            <a:extLst/>
          </a:blip>
          <a:stretch>
            <a:fillRect/>
          </a:stretch>
        </p:blipFill>
        <p:spPr>
          <a:xfrm>
            <a:off x="1492543" y="2060604"/>
            <a:ext cx="2336395" cy="3175001"/>
          </a:xfrm>
          <a:prstGeom prst="rect">
            <a:avLst/>
          </a:prstGeom>
          <a:ln w="3175">
            <a:miter lim="400000"/>
          </a:ln>
        </p:spPr>
      </p:pic>
      <p:pic>
        <p:nvPicPr>
          <p:cNvPr id="316" name="Screen Shot 2019-10-08 at 9.03.15 PM.png" descr="Screen Shot 2019-10-08 at 9.03.15 PM.png"/>
          <p:cNvPicPr>
            <a:picLocks noChangeAspect="1"/>
          </p:cNvPicPr>
          <p:nvPr/>
        </p:nvPicPr>
        <p:blipFill>
          <a:blip r:embed="rId4">
            <a:extLst/>
          </a:blip>
          <a:srcRect l="0" t="0" r="0" b="0"/>
          <a:stretch>
            <a:fillRect/>
          </a:stretch>
        </p:blipFill>
        <p:spPr>
          <a:xfrm>
            <a:off x="3259981" y="5803934"/>
            <a:ext cx="2423749" cy="3175001"/>
          </a:xfrm>
          <a:prstGeom prst="rect">
            <a:avLst/>
          </a:prstGeom>
          <a:ln w="3175">
            <a:miter lim="400000"/>
          </a:ln>
        </p:spPr>
      </p:pic>
      <p:pic>
        <p:nvPicPr>
          <p:cNvPr id="317" name="Screen Shot 2019-10-08 at 9.02.47 PM.png" descr="Screen Shot 2019-10-08 at 9.02.47 PM.png"/>
          <p:cNvPicPr>
            <a:picLocks noChangeAspect="1"/>
          </p:cNvPicPr>
          <p:nvPr/>
        </p:nvPicPr>
        <p:blipFill>
          <a:blip r:embed="rId5">
            <a:extLst/>
          </a:blip>
          <a:stretch>
            <a:fillRect/>
          </a:stretch>
        </p:blipFill>
        <p:spPr>
          <a:xfrm>
            <a:off x="7113361" y="5803934"/>
            <a:ext cx="2572601" cy="3175001"/>
          </a:xfrm>
          <a:prstGeom prst="rect">
            <a:avLst/>
          </a:prstGeom>
          <a:ln w="3175">
            <a:miter lim="400000"/>
          </a:ln>
        </p:spPr>
      </p:pic>
      <p:pic>
        <p:nvPicPr>
          <p:cNvPr id="318" name="Screen Shot 2019-10-08 at 9.01.51 PM.png" descr="Screen Shot 2019-10-08 at 9.01.51 PM.png"/>
          <p:cNvPicPr>
            <a:picLocks noChangeAspect="1"/>
          </p:cNvPicPr>
          <p:nvPr/>
        </p:nvPicPr>
        <p:blipFill>
          <a:blip r:embed="rId6">
            <a:extLst/>
          </a:blip>
          <a:stretch>
            <a:fillRect/>
          </a:stretch>
        </p:blipFill>
        <p:spPr>
          <a:xfrm>
            <a:off x="9184511" y="2060604"/>
            <a:ext cx="2201382" cy="3175001"/>
          </a:xfrm>
          <a:prstGeom prst="rect">
            <a:avLst/>
          </a:prstGeom>
          <a:ln w="3175">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tationarity"/>
          <p:cNvSpPr txBox="1"/>
          <p:nvPr>
            <p:ph type="title"/>
          </p:nvPr>
        </p:nvSpPr>
        <p:spPr>
          <a:prstGeom prst="rect">
            <a:avLst/>
          </a:prstGeom>
        </p:spPr>
        <p:txBody>
          <a:bodyPr/>
          <a:lstStyle/>
          <a:p>
            <a:pPr/>
            <a:r>
              <a:t>Stationarity</a:t>
            </a:r>
          </a:p>
        </p:txBody>
      </p:sp>
      <p:sp>
        <p:nvSpPr>
          <p:cNvPr id="531" name="A time series is said to be stationary if its basic statistical properties are independent of time…"/>
          <p:cNvSpPr txBox="1"/>
          <p:nvPr>
            <p:ph type="body" idx="1"/>
          </p:nvPr>
        </p:nvSpPr>
        <p:spPr>
          <a:prstGeom prst="rect">
            <a:avLst/>
          </a:prstGeom>
        </p:spPr>
        <p:txBody>
          <a:bodyPr/>
          <a:lstStyle/>
          <a:p>
            <a:pPr/>
            <a:r>
              <a:t>A time series is said to be stationary if its basic statistical properties are </a:t>
            </a:r>
            <a:r>
              <a:rPr>
                <a:solidFill>
                  <a:schemeClr val="accent1">
                    <a:satOff val="-3355"/>
                    <a:lumOff val="26614"/>
                  </a:schemeClr>
                </a:solidFill>
                <a:latin typeface="Helvetica Neue Light"/>
                <a:ea typeface="Helvetica Neue Light"/>
                <a:cs typeface="Helvetica Neue Light"/>
                <a:sym typeface="Helvetica Neue Light"/>
              </a:rPr>
              <a:t>independent of time</a:t>
            </a:r>
          </a:p>
          <a:p>
            <a:pPr/>
            <a:r>
              <a:t>In particular:</a:t>
            </a:r>
          </a:p>
          <a:p>
            <a:pPr lvl="1"/>
            <a:r>
              <a:rPr>
                <a:solidFill>
                  <a:schemeClr val="accent1">
                    <a:satOff val="-3355"/>
                    <a:lumOff val="26614"/>
                  </a:schemeClr>
                </a:solidFill>
                <a:latin typeface="Helvetica Neue Light"/>
                <a:ea typeface="Helvetica Neue Light"/>
                <a:cs typeface="Helvetica Neue Light"/>
                <a:sym typeface="Helvetica Neue Light"/>
              </a:rPr>
              <a:t>Mean</a:t>
            </a:r>
            <a:r>
              <a:t> - Average value stays constant </a:t>
            </a:r>
          </a:p>
          <a:p>
            <a:pPr lvl="1"/>
            <a:r>
              <a:rPr>
                <a:solidFill>
                  <a:schemeClr val="accent1">
                    <a:satOff val="-3355"/>
                    <a:lumOff val="26614"/>
                  </a:schemeClr>
                </a:solidFill>
                <a:latin typeface="Helvetica Neue Light"/>
                <a:ea typeface="Helvetica Neue Light"/>
                <a:cs typeface="Helvetica Neue Light"/>
                <a:sym typeface="Helvetica Neue Light"/>
              </a:rPr>
              <a:t>Variance</a:t>
            </a:r>
            <a:r>
              <a:t> - The width of the curve is bounded</a:t>
            </a:r>
          </a:p>
          <a:p>
            <a:pPr lvl="1"/>
            <a:r>
              <a:rPr>
                <a:solidFill>
                  <a:schemeClr val="accent1">
                    <a:satOff val="-3355"/>
                    <a:lumOff val="26614"/>
                  </a:schemeClr>
                </a:solidFill>
                <a:latin typeface="Helvetica Neue Light"/>
                <a:ea typeface="Helvetica Neue Light"/>
                <a:cs typeface="Helvetica Neue Light"/>
                <a:sym typeface="Helvetica Neue Light"/>
              </a:rPr>
              <a:t>Covariance</a:t>
            </a:r>
            <a:r>
              <a:t> - Correlation between points is independent of time</a:t>
            </a:r>
          </a:p>
          <a:p>
            <a:pPr/>
            <a:r>
              <a:t>Stationary processes are </a:t>
            </a:r>
            <a:r>
              <a:rPr>
                <a:solidFill>
                  <a:schemeClr val="accent1">
                    <a:satOff val="-3355"/>
                    <a:lumOff val="26614"/>
                  </a:schemeClr>
                </a:solidFill>
                <a:latin typeface="Helvetica Neue Light"/>
                <a:ea typeface="Helvetica Neue Light"/>
                <a:cs typeface="Helvetica Neue Light"/>
                <a:sym typeface="Helvetica Neue Light"/>
              </a:rPr>
              <a:t>easier</a:t>
            </a:r>
            <a:r>
              <a:t> to analyze</a:t>
            </a:r>
          </a:p>
          <a:p>
            <a:pPr/>
            <a:r>
              <a:t>Many time series analysis algorithms </a:t>
            </a:r>
            <a:r>
              <a:rPr>
                <a:solidFill>
                  <a:schemeClr val="accent1">
                    <a:satOff val="-3355"/>
                    <a:lumOff val="26614"/>
                  </a:schemeClr>
                </a:solidFill>
                <a:latin typeface="Helvetica Neue Light"/>
                <a:ea typeface="Helvetica Neue Light"/>
                <a:cs typeface="Helvetica Neue Light"/>
                <a:sym typeface="Helvetica Neue Light"/>
              </a:rPr>
              <a:t>assume the time series to be stationary</a:t>
            </a:r>
          </a:p>
          <a:p>
            <a:pPr/>
            <a:r>
              <a:t>Several rigorous tests for stationarity have been developed such as the </a:t>
            </a:r>
            <a:r>
              <a:rPr>
                <a:solidFill>
                  <a:schemeClr val="accent6">
                    <a:satOff val="24555"/>
                    <a:lumOff val="22232"/>
                  </a:schemeClr>
                </a:solidFill>
                <a:latin typeface="Helvetica Neue Light"/>
                <a:ea typeface="Helvetica Neue Light"/>
                <a:cs typeface="Helvetica Neue Light"/>
                <a:sym typeface="Helvetica Neue Light"/>
              </a:rPr>
              <a:t>(Augmented) Dickey-Fuller</a:t>
            </a:r>
            <a:r>
              <a:t> and </a:t>
            </a:r>
            <a:r>
              <a:rPr>
                <a:solidFill>
                  <a:schemeClr val="accent6">
                    <a:satOff val="24555"/>
                    <a:lumOff val="22232"/>
                  </a:schemeClr>
                </a:solidFill>
                <a:latin typeface="Helvetica Neue Light"/>
                <a:ea typeface="Helvetica Neue Light"/>
                <a:cs typeface="Helvetica Neue Light"/>
                <a:sym typeface="Helvetica Neue Light"/>
              </a:rPr>
              <a:t>Hurst Exponent</a:t>
            </a:r>
          </a:p>
          <a:p>
            <a:pPr/>
            <a:r>
              <a:t>Typically, the first step of any analysis is to transform the series to make it stationary</a:t>
            </a:r>
          </a:p>
        </p:txBody>
      </p:sp>
      <p:sp>
        <p:nvSpPr>
          <p:cNvPr id="5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tationarity"/>
          <p:cNvSpPr txBox="1"/>
          <p:nvPr>
            <p:ph type="title"/>
          </p:nvPr>
        </p:nvSpPr>
        <p:spPr>
          <a:prstGeom prst="rect">
            <a:avLst/>
          </a:prstGeom>
        </p:spPr>
        <p:txBody>
          <a:bodyPr/>
          <a:lstStyle/>
          <a:p>
            <a:pPr/>
            <a:r>
              <a:t>Stationarity</a:t>
            </a:r>
          </a:p>
        </p:txBody>
      </p:sp>
      <p:sp>
        <p:nvSpPr>
          <p:cNvPr id="53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36" name="unknown.png" descr="unknown.png"/>
          <p:cNvPicPr>
            <a:picLocks noChangeAspect="1"/>
          </p:cNvPicPr>
          <p:nvPr/>
        </p:nvPicPr>
        <p:blipFill>
          <a:blip r:embed="rId2">
            <a:extLst/>
          </a:blip>
          <a:stretch>
            <a:fillRect/>
          </a:stretch>
        </p:blipFill>
        <p:spPr>
          <a:xfrm>
            <a:off x="3034791" y="2040049"/>
            <a:ext cx="6935218" cy="6935218"/>
          </a:xfrm>
          <a:prstGeom prst="rect">
            <a:avLst/>
          </a:prstGeom>
          <a:ln w="3175">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tationarity"/>
          <p:cNvSpPr txBox="1"/>
          <p:nvPr>
            <p:ph type="title"/>
          </p:nvPr>
        </p:nvSpPr>
        <p:spPr>
          <a:prstGeom prst="rect">
            <a:avLst/>
          </a:prstGeom>
        </p:spPr>
        <p:txBody>
          <a:bodyPr/>
          <a:lstStyle/>
          <a:p>
            <a:pPr/>
            <a:r>
              <a:t>Stationarity</a:t>
            </a:r>
          </a:p>
        </p:txBody>
      </p:sp>
      <p:sp>
        <p:nvSpPr>
          <p:cNvPr id="53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40" name="unknown.png" descr="unknown.png"/>
          <p:cNvPicPr>
            <a:picLocks noChangeAspect="1"/>
          </p:cNvPicPr>
          <p:nvPr/>
        </p:nvPicPr>
        <p:blipFill>
          <a:blip r:embed="rId2">
            <a:extLst/>
          </a:blip>
          <a:stretch>
            <a:fillRect/>
          </a:stretch>
        </p:blipFill>
        <p:spPr>
          <a:xfrm>
            <a:off x="3034791" y="2040049"/>
            <a:ext cx="6935218" cy="6935218"/>
          </a:xfrm>
          <a:prstGeom prst="rect">
            <a:avLst/>
          </a:prstGeom>
          <a:ln w="3175">
            <a:miter lim="400000"/>
          </a:ln>
        </p:spPr>
      </p:pic>
      <p:sp>
        <p:nvSpPr>
          <p:cNvPr id="541" name="Rounded Rectangle"/>
          <p:cNvSpPr/>
          <p:nvPr/>
        </p:nvSpPr>
        <p:spPr>
          <a:xfrm>
            <a:off x="3009602" y="2016918"/>
            <a:ext cx="3632201" cy="3459610"/>
          </a:xfrm>
          <a:prstGeom prst="roundRect">
            <a:avLst>
              <a:gd name="adj" fmla="val 14763"/>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rend"/>
          <p:cNvSpPr txBox="1"/>
          <p:nvPr>
            <p:ph type="title"/>
          </p:nvPr>
        </p:nvSpPr>
        <p:spPr>
          <a:prstGeom prst="rect">
            <a:avLst/>
          </a:prstGeom>
        </p:spPr>
        <p:txBody>
          <a:bodyPr/>
          <a:lstStyle/>
          <a:p>
            <a:pPr/>
            <a:r>
              <a:t>Trend</a:t>
            </a:r>
          </a:p>
        </p:txBody>
      </p:sp>
      <p:sp>
        <p:nvSpPr>
          <p:cNvPr id="544" name="Many time series have a clear trend or tendency:…"/>
          <p:cNvSpPr txBox="1"/>
          <p:nvPr>
            <p:ph type="body" idx="1"/>
          </p:nvPr>
        </p:nvSpPr>
        <p:spPr>
          <a:xfrm>
            <a:off x="733425" y="2060575"/>
            <a:ext cx="11537951" cy="6970385"/>
          </a:xfrm>
          <a:prstGeom prst="rect">
            <a:avLst/>
          </a:prstGeom>
        </p:spPr>
        <p:txBody>
          <a:bodyPr/>
          <a:lstStyle/>
          <a:p>
            <a:pPr>
              <a:spcBef>
                <a:spcPts val="600"/>
              </a:spcBef>
            </a:pPr>
            <a:r>
              <a:t>Many time series have a clear trend or tendency:</a:t>
            </a:r>
          </a:p>
          <a:p>
            <a:pPr lvl="1">
              <a:spcBef>
                <a:spcPts val="600"/>
              </a:spcBef>
            </a:pPr>
            <a:r>
              <a:t>Stock market indices tend to go up over time</a:t>
            </a:r>
          </a:p>
          <a:p>
            <a:pPr lvl="1">
              <a:spcBef>
                <a:spcPts val="600"/>
              </a:spcBef>
            </a:pPr>
            <a:r>
              <a:t>Number of cases of preventable diseases tends to go down over time</a:t>
            </a:r>
          </a:p>
          <a:p>
            <a:pPr lvl="1">
              <a:spcBef>
                <a:spcPts val="600"/>
              </a:spcBef>
            </a:pPr>
            <a:r>
              <a:t>etc</a:t>
            </a:r>
          </a:p>
          <a:p>
            <a:pPr>
              <a:spcBef>
                <a:spcPts val="600"/>
              </a:spcBef>
            </a:pPr>
            <a:r>
              <a:t>Trends can be </a:t>
            </a:r>
            <a:r>
              <a:rPr>
                <a:solidFill>
                  <a:schemeClr val="accent1">
                    <a:satOff val="-3355"/>
                    <a:lumOff val="26614"/>
                  </a:schemeClr>
                </a:solidFill>
                <a:latin typeface="Helvetica Neue Light"/>
                <a:ea typeface="Helvetica Neue Light"/>
                <a:cs typeface="Helvetica Neue Light"/>
                <a:sym typeface="Helvetica Neue Light"/>
              </a:rPr>
              <a:t>additive</a:t>
            </a:r>
            <a:r>
              <a:t> or </a:t>
            </a:r>
            <a:r>
              <a:rPr>
                <a:solidFill>
                  <a:schemeClr val="accent6">
                    <a:satOff val="24555"/>
                    <a:lumOff val="22232"/>
                  </a:schemeClr>
                </a:solidFill>
                <a:latin typeface="Helvetica Neue Light"/>
                <a:ea typeface="Helvetica Neue Light"/>
                <a:cs typeface="Helvetica Neue Light"/>
                <a:sym typeface="Helvetica Neue Light"/>
              </a:rPr>
              <a:t>multiplicative</a:t>
            </a:r>
            <a:r>
              <a:rPr>
                <a:solidFill>
                  <a:schemeClr val="accent1">
                    <a:satOff val="-3355"/>
                    <a:lumOff val="26614"/>
                  </a:schemeClr>
                </a:solidFill>
                <a:latin typeface="Helvetica Neue Light"/>
                <a:ea typeface="Helvetica Neue Light"/>
                <a:cs typeface="Helvetica Neue Light"/>
                <a:sym typeface="Helvetica Neue Light"/>
              </a:rPr>
              <a:t>:</a:t>
            </a: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endParaRPr>
              <a:solidFill>
                <a:schemeClr val="accent1">
                  <a:satOff val="-3355"/>
                  <a:lumOff val="26614"/>
                </a:schemeClr>
              </a:solidFill>
              <a:latin typeface="Helvetica Neue Light"/>
              <a:ea typeface="Helvetica Neue Light"/>
              <a:cs typeface="Helvetica Neue Light"/>
              <a:sym typeface="Helvetica Neue Light"/>
            </a:endParaRPr>
          </a:p>
          <a:p>
            <a:pPr>
              <a:spcBef>
                <a:spcPts val="600"/>
              </a:spcBef>
            </a:pPr>
            <a:r>
              <a:t>Trends can be removed by </a:t>
            </a:r>
            <a:r>
              <a:rPr>
                <a:solidFill>
                  <a:schemeClr val="accent1">
                    <a:satOff val="-3355"/>
                    <a:lumOff val="26614"/>
                  </a:schemeClr>
                </a:solidFill>
                <a:latin typeface="Helvetica Neue Light"/>
                <a:ea typeface="Helvetica Neue Light"/>
                <a:cs typeface="Helvetica Neue Light"/>
                <a:sym typeface="Helvetica Neue Light"/>
              </a:rPr>
              <a:t>subtraction</a:t>
            </a:r>
            <a:r>
              <a:t> or </a:t>
            </a:r>
            <a:r>
              <a:rPr>
                <a:solidFill>
                  <a:schemeClr val="accent6">
                    <a:satOff val="24555"/>
                    <a:lumOff val="22232"/>
                  </a:schemeClr>
                </a:solidFill>
                <a:latin typeface="Helvetica Neue Light"/>
                <a:ea typeface="Helvetica Neue Light"/>
                <a:cs typeface="Helvetica Neue Light"/>
                <a:sym typeface="Helvetica Neue Light"/>
              </a:rPr>
              <a:t>division</a:t>
            </a:r>
            <a:r>
              <a:t> of the correct values</a:t>
            </a:r>
          </a:p>
          <a:p>
            <a:pPr>
              <a:spcBef>
                <a:spcPts val="600"/>
              </a:spcBef>
            </a:pPr>
            <a:r>
              <a:t>One simple way to determine the trend is to calculate a running average over the series</a:t>
            </a:r>
          </a:p>
        </p:txBody>
      </p:sp>
      <p:sp>
        <p:nvSpPr>
          <p:cNvPr id="5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46" name="unknown.png" descr="unknown.png"/>
          <p:cNvPicPr>
            <a:picLocks noChangeAspect="1"/>
          </p:cNvPicPr>
          <p:nvPr/>
        </p:nvPicPr>
        <p:blipFill>
          <a:blip r:embed="rId2">
            <a:extLst/>
          </a:blip>
          <a:stretch>
            <a:fillRect/>
          </a:stretch>
        </p:blipFill>
        <p:spPr>
          <a:xfrm>
            <a:off x="2941795" y="4292060"/>
            <a:ext cx="7464700" cy="3621319"/>
          </a:xfrm>
          <a:prstGeom prst="rect">
            <a:avLst/>
          </a:prstGeom>
          <a:ln w="3175">
            <a:miter lim="400000"/>
          </a:ln>
        </p:spPr>
      </p:pic>
      <p:sp>
        <p:nvSpPr>
          <p:cNvPr id="547" name="Equation"/>
          <p:cNvSpPr txBox="1"/>
          <p:nvPr/>
        </p:nvSpPr>
        <p:spPr>
          <a:xfrm>
            <a:off x="360781" y="5811483"/>
            <a:ext cx="1937717" cy="61447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t</m:t>
                      </m:r>
                    </m:num>
                    <m:den>
                      <m:r>
                        <a:rPr xmlns:a="http://schemas.openxmlformats.org/drawingml/2006/main" sz="2400" i="1">
                          <a:solidFill>
                            <a:srgbClr val="000000"/>
                          </a:solidFill>
                          <a:latin typeface="Cambria Math" panose="02040503050406030204" pitchFamily="18" charset="0"/>
                        </a:rPr>
                        <m:t>10</m:t>
                      </m:r>
                    </m:den>
                  </m:f>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oMath>
              </m:oMathPara>
            </a14:m>
            <a:endParaRPr sz="2400"/>
          </a:p>
        </p:txBody>
      </p:sp>
      <p:sp>
        <p:nvSpPr>
          <p:cNvPr id="548" name="Equation"/>
          <p:cNvSpPr txBox="1"/>
          <p:nvPr/>
        </p:nvSpPr>
        <p:spPr>
          <a:xfrm>
            <a:off x="11005597" y="5811483"/>
            <a:ext cx="1644364" cy="61447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t</m:t>
                      </m:r>
                    </m:num>
                    <m:den>
                      <m:r>
                        <a:rPr xmlns:a="http://schemas.openxmlformats.org/drawingml/2006/main" sz="2400" i="1">
                          <a:solidFill>
                            <a:srgbClr val="000000"/>
                          </a:solidFill>
                          <a:latin typeface="Cambria Math" panose="02040503050406030204" pitchFamily="18" charset="0"/>
                        </a:rPr>
                        <m:t>10</m:t>
                      </m:r>
                    </m:den>
                  </m:f>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oMath>
              </m:oMathPara>
            </a14:m>
            <a:endParaRPr sz="2400"/>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rend"/>
          <p:cNvSpPr txBox="1"/>
          <p:nvPr>
            <p:ph type="title"/>
          </p:nvPr>
        </p:nvSpPr>
        <p:spPr>
          <a:prstGeom prst="rect">
            <a:avLst/>
          </a:prstGeom>
        </p:spPr>
        <p:txBody>
          <a:bodyPr/>
          <a:lstStyle/>
          <a:p>
            <a:pPr/>
            <a:r>
              <a:t>Trend</a:t>
            </a:r>
          </a:p>
        </p:txBody>
      </p:sp>
      <p:sp>
        <p:nvSpPr>
          <p:cNvPr id="55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5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rend"/>
          <p:cNvSpPr txBox="1"/>
          <p:nvPr>
            <p:ph type="title"/>
          </p:nvPr>
        </p:nvSpPr>
        <p:spPr>
          <a:prstGeom prst="rect">
            <a:avLst/>
          </a:prstGeom>
        </p:spPr>
        <p:txBody>
          <a:bodyPr/>
          <a:lstStyle/>
          <a:p>
            <a:pPr/>
            <a:r>
              <a:t>Trend</a:t>
            </a:r>
          </a:p>
        </p:txBody>
      </p:sp>
      <p:sp>
        <p:nvSpPr>
          <p:cNvPr id="55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5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Code - Stationarity and Trends…"/>
          <p:cNvSpPr txBox="1"/>
          <p:nvPr>
            <p:ph type="title"/>
          </p:nvPr>
        </p:nvSpPr>
        <p:spPr>
          <a:xfrm>
            <a:off x="5814742" y="3838222"/>
            <a:ext cx="6844615" cy="2077156"/>
          </a:xfrm>
          <a:prstGeom prst="rect">
            <a:avLst/>
          </a:prstGeom>
        </p:spPr>
        <p:txBody>
          <a:bodyPr/>
          <a:lstStyle/>
          <a:p>
            <a:pPr/>
            <a:r>
              <a:t>Code - Stationarity and Trends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ime Series Decomposition"/>
          <p:cNvSpPr txBox="1"/>
          <p:nvPr>
            <p:ph type="title"/>
          </p:nvPr>
        </p:nvSpPr>
        <p:spPr>
          <a:prstGeom prst="rect">
            <a:avLst/>
          </a:prstGeom>
        </p:spPr>
        <p:txBody>
          <a:bodyPr/>
          <a:lstStyle/>
          <a:p>
            <a:pPr/>
            <a:r>
              <a:t>Time Series Decomposition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easonality"/>
          <p:cNvSpPr txBox="1"/>
          <p:nvPr>
            <p:ph type="title"/>
          </p:nvPr>
        </p:nvSpPr>
        <p:spPr>
          <a:prstGeom prst="rect">
            <a:avLst/>
          </a:prstGeom>
        </p:spPr>
        <p:txBody>
          <a:bodyPr/>
          <a:lstStyle/>
          <a:p>
            <a:pPr/>
            <a:r>
              <a:t>Seasonality</a:t>
            </a:r>
          </a:p>
        </p:txBody>
      </p:sp>
      <p:sp>
        <p:nvSpPr>
          <p:cNvPr id="563" name="Many of the phenomena we might be interested in varying in time in a cyclical or seasonal fashion…"/>
          <p:cNvSpPr txBox="1"/>
          <p:nvPr>
            <p:ph type="body" idx="1"/>
          </p:nvPr>
        </p:nvSpPr>
        <p:spPr>
          <a:prstGeom prst="rect">
            <a:avLst/>
          </a:prstGeom>
        </p:spPr>
        <p:txBody>
          <a:bodyPr/>
          <a:lstStyle/>
          <a:p>
            <a:pPr/>
            <a:r>
              <a:t>Many of the phenomena we might be interested in varying in time in a </a:t>
            </a:r>
            <a:r>
              <a:rPr>
                <a:solidFill>
                  <a:schemeClr val="accent6">
                    <a:satOff val="24555"/>
                    <a:lumOff val="22232"/>
                  </a:schemeClr>
                </a:solidFill>
                <a:latin typeface="Helvetica Neue Light"/>
                <a:ea typeface="Helvetica Neue Light"/>
                <a:cs typeface="Helvetica Neue Light"/>
                <a:sym typeface="Helvetica Neue Light"/>
              </a:rPr>
              <a:t>cyclical</a:t>
            </a:r>
            <a:r>
              <a:t> or </a:t>
            </a:r>
            <a:r>
              <a:rPr>
                <a:solidFill>
                  <a:schemeClr val="accent1">
                    <a:satOff val="-3355"/>
                    <a:lumOff val="26614"/>
                  </a:schemeClr>
                </a:solidFill>
                <a:latin typeface="Helvetica Neue Light"/>
                <a:ea typeface="Helvetica Neue Light"/>
                <a:cs typeface="Helvetica Neue Light"/>
                <a:sym typeface="Helvetica Neue Light"/>
              </a:rPr>
              <a:t>seasonal</a:t>
            </a:r>
            <a:r>
              <a:t> fashion</a:t>
            </a:r>
          </a:p>
          <a:p>
            <a:pPr lvl="1"/>
            <a:r>
              <a:t>Ice-cream sales peak in the </a:t>
            </a:r>
            <a:r>
              <a:rPr>
                <a:solidFill>
                  <a:schemeClr val="accent1">
                    <a:satOff val="-3355"/>
                    <a:lumOff val="26614"/>
                  </a:schemeClr>
                </a:solidFill>
                <a:latin typeface="Helvetica Neue Light"/>
                <a:ea typeface="Helvetica Neue Light"/>
                <a:cs typeface="Helvetica Neue Light"/>
                <a:sym typeface="Helvetica Neue Light"/>
              </a:rPr>
              <a:t>summer</a:t>
            </a:r>
            <a:r>
              <a:t> and drop in the </a:t>
            </a:r>
            <a:r>
              <a:rPr>
                <a:solidFill>
                  <a:schemeClr val="accent1">
                    <a:satOff val="-3355"/>
                    <a:lumOff val="26614"/>
                  </a:schemeClr>
                </a:solidFill>
                <a:latin typeface="Helvetica Neue Light"/>
                <a:ea typeface="Helvetica Neue Light"/>
                <a:cs typeface="Helvetica Neue Light"/>
                <a:sym typeface="Helvetica Neue Light"/>
              </a:rPr>
              <a:t>winter</a:t>
            </a:r>
          </a:p>
          <a:p>
            <a:pPr lvl="1"/>
            <a:r>
              <a:t>Number of cell phone calls made is larger during the day than at night</a:t>
            </a:r>
          </a:p>
          <a:p>
            <a:pPr lvl="1"/>
            <a:r>
              <a:t>Many types of crime are more frequent at </a:t>
            </a:r>
            <a:r>
              <a:rPr>
                <a:solidFill>
                  <a:schemeClr val="accent1">
                    <a:satOff val="-3355"/>
                    <a:lumOff val="26614"/>
                  </a:schemeClr>
                </a:solidFill>
                <a:latin typeface="Helvetica Neue Light"/>
                <a:ea typeface="Helvetica Neue Light"/>
                <a:cs typeface="Helvetica Neue Light"/>
                <a:sym typeface="Helvetica Neue Light"/>
              </a:rPr>
              <a:t>night</a:t>
            </a:r>
            <a:r>
              <a:t> than during the </a:t>
            </a:r>
            <a:r>
              <a:rPr>
                <a:solidFill>
                  <a:schemeClr val="accent1">
                    <a:satOff val="-3355"/>
                    <a:lumOff val="26614"/>
                  </a:schemeClr>
                </a:solidFill>
                <a:latin typeface="Helvetica Neue Light"/>
                <a:ea typeface="Helvetica Neue Light"/>
                <a:cs typeface="Helvetica Neue Light"/>
                <a:sym typeface="Helvetica Neue Light"/>
              </a:rPr>
              <a:t>day</a:t>
            </a:r>
          </a:p>
          <a:p>
            <a:pPr lvl="1"/>
            <a:r>
              <a:t>Visits to museums are more frequent in the </a:t>
            </a:r>
            <a:r>
              <a:rPr>
                <a:solidFill>
                  <a:schemeClr val="accent1">
                    <a:satOff val="-3355"/>
                    <a:lumOff val="26614"/>
                  </a:schemeClr>
                </a:solidFill>
                <a:latin typeface="Helvetica Neue Light"/>
                <a:ea typeface="Helvetica Neue Light"/>
                <a:cs typeface="Helvetica Neue Light"/>
                <a:sym typeface="Helvetica Neue Light"/>
              </a:rPr>
              <a:t>weekend</a:t>
            </a:r>
            <a:r>
              <a:t> than in </a:t>
            </a:r>
            <a:r>
              <a:rPr>
                <a:solidFill>
                  <a:schemeClr val="accent1">
                    <a:satOff val="-3355"/>
                    <a:lumOff val="26614"/>
                  </a:schemeClr>
                </a:solidFill>
                <a:latin typeface="Helvetica Neue Light"/>
                <a:ea typeface="Helvetica Neue Light"/>
                <a:cs typeface="Helvetica Neue Light"/>
                <a:sym typeface="Helvetica Neue Light"/>
              </a:rPr>
              <a:t>weekdays</a:t>
            </a:r>
            <a:endParaRPr>
              <a:solidFill>
                <a:schemeClr val="accent1">
                  <a:satOff val="-3355"/>
                  <a:lumOff val="26614"/>
                </a:schemeClr>
              </a:solidFill>
              <a:latin typeface="Helvetica Neue Light"/>
              <a:ea typeface="Helvetica Neue Light"/>
              <a:cs typeface="Helvetica Neue Light"/>
              <a:sym typeface="Helvetica Neue Light"/>
            </a:endParaRPr>
          </a:p>
          <a:p>
            <a:pPr lvl="1"/>
            <a:r>
              <a:t>The stock market grows during </a:t>
            </a:r>
            <a:r>
              <a:rPr>
                <a:solidFill>
                  <a:schemeClr val="accent6">
                    <a:satOff val="24555"/>
                    <a:lumOff val="22232"/>
                  </a:schemeClr>
                </a:solidFill>
                <a:latin typeface="Helvetica Neue Light"/>
                <a:ea typeface="Helvetica Neue Light"/>
                <a:cs typeface="Helvetica Neue Light"/>
                <a:sym typeface="Helvetica Neue Light"/>
              </a:rPr>
              <a:t>bull</a:t>
            </a:r>
            <a:r>
              <a:t> periods and shrinks during </a:t>
            </a:r>
            <a:r>
              <a:rPr>
                <a:solidFill>
                  <a:schemeClr val="accent6">
                    <a:satOff val="24555"/>
                    <a:lumOff val="22232"/>
                  </a:schemeClr>
                </a:solidFill>
                <a:latin typeface="Helvetica Neue Light"/>
                <a:ea typeface="Helvetica Neue Light"/>
                <a:cs typeface="Helvetica Neue Light"/>
                <a:sym typeface="Helvetica Neue Light"/>
              </a:rPr>
              <a:t>bear</a:t>
            </a:r>
            <a:r>
              <a:t> periods</a:t>
            </a:r>
          </a:p>
          <a:p>
            <a:pPr lvl="1"/>
            <a:r>
              <a:t>etc</a:t>
            </a:r>
          </a:p>
          <a:p>
            <a:pPr/>
            <a:r>
              <a:t>Understanding the seasonality of a time series provides important information about its long term behavior and is extremely useful in predicting future values</a:t>
            </a:r>
          </a:p>
          <a:p>
            <a:pPr/>
            <a:r>
              <a:t>If the period is fixed it’s called </a:t>
            </a:r>
            <a:r>
              <a:rPr>
                <a:solidFill>
                  <a:schemeClr val="accent1">
                    <a:satOff val="-3355"/>
                    <a:lumOff val="26614"/>
                  </a:schemeClr>
                </a:solidFill>
                <a:latin typeface="Helvetica Neue Light"/>
                <a:ea typeface="Helvetica Neue Light"/>
                <a:cs typeface="Helvetica Neue Light"/>
                <a:sym typeface="Helvetica Neue Light"/>
              </a:rPr>
              <a:t>seasonality</a:t>
            </a:r>
            <a:r>
              <a:t>, while if the period is </a:t>
            </a:r>
            <a:r>
              <a:rPr>
                <a:solidFill>
                  <a:schemeClr val="accent6">
                    <a:satOff val="24555"/>
                    <a:lumOff val="22232"/>
                  </a:schemeClr>
                </a:solidFill>
                <a:latin typeface="Helvetica Neue Light"/>
                <a:ea typeface="Helvetica Neue Light"/>
                <a:cs typeface="Helvetica Neue Light"/>
                <a:sym typeface="Helvetica Neue Light"/>
              </a:rPr>
              <a:t>irregular</a:t>
            </a:r>
            <a:r>
              <a:t> it's called cyclical</a:t>
            </a:r>
          </a:p>
        </p:txBody>
      </p:sp>
      <p:sp>
        <p:nvSpPr>
          <p:cNvPr id="56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567" name="Rectangle"/>
          <p:cNvSpPr/>
          <p:nvPr/>
        </p:nvSpPr>
        <p:spPr>
          <a:xfrm>
            <a:off x="6239933" y="2073570"/>
            <a:ext cx="1745590" cy="417161"/>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568" name="Seasonality"/>
          <p:cNvSpPr txBox="1"/>
          <p:nvPr>
            <p:ph type="title"/>
          </p:nvPr>
        </p:nvSpPr>
        <p:spPr>
          <a:prstGeom prst="rect">
            <a:avLst/>
          </a:prstGeom>
        </p:spPr>
        <p:txBody>
          <a:bodyPr/>
          <a:lstStyle/>
          <a:p>
            <a:pPr/>
            <a:r>
              <a:t>Seasonality</a:t>
            </a:r>
          </a:p>
        </p:txBody>
      </p:sp>
      <p:sp>
        <p:nvSpPr>
          <p:cNvPr id="56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70" name="https://www.kaggle.com/chirag19/air-passengers"/>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lvl1pPr>
              <a:spcBef>
                <a:spcPts val="4800"/>
              </a:spcBef>
              <a:defRPr sz="1600">
                <a:latin typeface="Helvetica Neue Light"/>
                <a:ea typeface="Helvetica Neue Light"/>
                <a:cs typeface="Helvetica Neue Light"/>
                <a:sym typeface="Helvetica Neue Light"/>
              </a:defRPr>
            </a:lvl1pPr>
          </a:lstStyle>
          <a:p>
            <a:pPr/>
            <a:r>
              <a:t>https://www.kaggle.com/chirag19/air-passengers</a:t>
            </a:r>
          </a:p>
        </p:txBody>
      </p:sp>
      <p:sp>
        <p:nvSpPr>
          <p:cNvPr id="571" name="The recurring peaks are a clear indication of seasonality"/>
          <p:cNvSpPr txBox="1"/>
          <p:nvPr/>
        </p:nvSpPr>
        <p:spPr>
          <a:xfrm>
            <a:off x="4196892" y="4131613"/>
            <a:ext cx="2396162"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The recurring peaks are a clear indication of seasonality</a:t>
            </a:r>
          </a:p>
        </p:txBody>
      </p:sp>
      <p:sp>
        <p:nvSpPr>
          <p:cNvPr id="572" name="In this case we expect the peaks to occur every 12 months"/>
          <p:cNvSpPr txBox="1"/>
          <p:nvPr/>
        </p:nvSpPr>
        <p:spPr>
          <a:xfrm>
            <a:off x="8857792" y="6277913"/>
            <a:ext cx="2396162"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In this case we expect the peaks to occur every 12 months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ime series examples"/>
          <p:cNvSpPr txBox="1"/>
          <p:nvPr>
            <p:ph type="title"/>
          </p:nvPr>
        </p:nvSpPr>
        <p:spPr>
          <a:prstGeom prst="rect">
            <a:avLst/>
          </a:prstGeom>
        </p:spPr>
        <p:txBody>
          <a:bodyPr/>
          <a:lstStyle/>
          <a:p>
            <a:pPr/>
            <a:r>
              <a:t>Time series examples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easonality"/>
          <p:cNvSpPr txBox="1"/>
          <p:nvPr>
            <p:ph type="title"/>
          </p:nvPr>
        </p:nvSpPr>
        <p:spPr>
          <a:prstGeom prst="rect">
            <a:avLst/>
          </a:prstGeom>
        </p:spPr>
        <p:txBody>
          <a:bodyPr/>
          <a:lstStyle/>
          <a:p>
            <a:pPr/>
            <a:r>
              <a:t>Seasonality</a:t>
            </a:r>
          </a:p>
        </p:txBody>
      </p:sp>
      <p:sp>
        <p:nvSpPr>
          <p:cNvPr id="57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76" name="unknown.png" descr="unknown.png"/>
          <p:cNvPicPr>
            <a:picLocks noChangeAspect="1"/>
          </p:cNvPicPr>
          <p:nvPr/>
        </p:nvPicPr>
        <p:blipFill>
          <a:blip r:embed="rId2">
            <a:extLst/>
          </a:blip>
          <a:stretch>
            <a:fillRect/>
          </a:stretch>
        </p:blipFill>
        <p:spPr>
          <a:xfrm>
            <a:off x="1384300" y="2163822"/>
            <a:ext cx="10223500" cy="6890596"/>
          </a:xfrm>
          <a:prstGeom prst="rect">
            <a:avLst/>
          </a:prstGeom>
          <a:ln w="3175">
            <a:miter lim="400000"/>
          </a:ln>
        </p:spPr>
      </p:pic>
      <p:sp>
        <p:nvSpPr>
          <p:cNvPr id="577" name="We can visualize the seasonal pattern by plotting all values that are 12 months apart in different subplots. One for each ‘season'"/>
          <p:cNvSpPr txBox="1"/>
          <p:nvPr/>
        </p:nvSpPr>
        <p:spPr>
          <a:xfrm>
            <a:off x="2317292" y="2417113"/>
            <a:ext cx="4366051"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We can visualize the seasonal pattern by plotting all values that are 12 months apart in different subplots. One for each ‘season'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9" name="unknown.png" descr="unknown.png"/>
          <p:cNvPicPr>
            <a:picLocks noChangeAspect="1"/>
          </p:cNvPicPr>
          <p:nvPr/>
        </p:nvPicPr>
        <p:blipFill>
          <a:blip r:embed="rId2">
            <a:extLst/>
          </a:blip>
          <a:stretch>
            <a:fillRect/>
          </a:stretch>
        </p:blipFill>
        <p:spPr>
          <a:xfrm>
            <a:off x="1384300" y="2159000"/>
            <a:ext cx="10223500" cy="6890595"/>
          </a:xfrm>
          <a:prstGeom prst="rect">
            <a:avLst/>
          </a:prstGeom>
          <a:ln w="3175">
            <a:miter lim="400000"/>
          </a:ln>
        </p:spPr>
      </p:pic>
      <p:sp>
        <p:nvSpPr>
          <p:cNvPr id="580" name="Seasonality"/>
          <p:cNvSpPr txBox="1"/>
          <p:nvPr>
            <p:ph type="title"/>
          </p:nvPr>
        </p:nvSpPr>
        <p:spPr>
          <a:prstGeom prst="rect">
            <a:avLst/>
          </a:prstGeom>
        </p:spPr>
        <p:txBody>
          <a:bodyPr/>
          <a:lstStyle/>
          <a:p>
            <a:pPr/>
            <a:r>
              <a:t>Seasonality</a:t>
            </a:r>
          </a:p>
        </p:txBody>
      </p:sp>
      <p:sp>
        <p:nvSpPr>
          <p:cNvPr id="5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82" name="Seasonality can be removed by using the average values for each season in a repeating pattern"/>
          <p:cNvSpPr txBox="1"/>
          <p:nvPr/>
        </p:nvSpPr>
        <p:spPr>
          <a:xfrm>
            <a:off x="6388188" y="5985813"/>
            <a:ext cx="2392193" cy="18459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Seasonality can be removed by using the average values for each season in a repeating pattern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Time series decomposition"/>
          <p:cNvSpPr txBox="1"/>
          <p:nvPr>
            <p:ph type="title"/>
          </p:nvPr>
        </p:nvSpPr>
        <p:spPr>
          <a:prstGeom prst="rect">
            <a:avLst/>
          </a:prstGeom>
        </p:spPr>
        <p:txBody>
          <a:bodyPr/>
          <a:lstStyle/>
          <a:p>
            <a:pPr/>
            <a:r>
              <a:t>Time series decomposition</a:t>
            </a:r>
          </a:p>
        </p:txBody>
      </p:sp>
      <p:sp>
        <p:nvSpPr>
          <p:cNvPr id="585" name="A time series can be decomposed into three components:…"/>
          <p:cNvSpPr txBox="1"/>
          <p:nvPr>
            <p:ph type="body" idx="1"/>
          </p:nvPr>
        </p:nvSpPr>
        <p:spPr>
          <a:prstGeom prst="rect">
            <a:avLst/>
          </a:prstGeom>
        </p:spPr>
        <p:txBody>
          <a:bodyPr/>
          <a:lstStyle/>
          <a:p>
            <a:pPr/>
            <a:r>
              <a:t>A time series can be decomposed into </a:t>
            </a:r>
            <a:r>
              <a:rPr>
                <a:solidFill>
                  <a:schemeClr val="accent1">
                    <a:satOff val="-3355"/>
                    <a:lumOff val="26614"/>
                  </a:schemeClr>
                </a:solidFill>
                <a:latin typeface="Helvetica Neue Light"/>
                <a:ea typeface="Helvetica Neue Light"/>
                <a:cs typeface="Helvetica Neue Light"/>
                <a:sym typeface="Helvetica Neue Light"/>
              </a:rPr>
              <a:t>three components</a:t>
            </a:r>
            <a:r>
              <a:t>:</a:t>
            </a:r>
          </a:p>
          <a:p>
            <a:pPr lvl="1"/>
            <a:r>
              <a:t>Trend, </a:t>
            </a:r>
            <a14:m>
              <m:oMath>
                <m:sSub>
                  <m:e>
                    <m:r>
                      <a:rPr xmlns:a="http://schemas.openxmlformats.org/drawingml/2006/main" sz="3100" i="1">
                        <a:solidFill>
                          <a:srgbClr val="000000"/>
                        </a:solidFill>
                        <a:latin typeface="Cambria Math" panose="02040503050406030204" pitchFamily="18" charset="0"/>
                      </a:rPr>
                      <m:t>T</m:t>
                    </m:r>
                  </m:e>
                  <m:sub>
                    <m:r>
                      <a:rPr xmlns:a="http://schemas.openxmlformats.org/drawingml/2006/main" sz="3100" i="1">
                        <a:solidFill>
                          <a:srgbClr val="000000"/>
                        </a:solidFill>
                        <a:latin typeface="Cambria Math" panose="02040503050406030204" pitchFamily="18" charset="0"/>
                      </a:rPr>
                      <m:t>t</m:t>
                    </m:r>
                  </m:sub>
                </m:sSub>
              </m:oMath>
            </a14:m>
          </a:p>
          <a:p>
            <a:pPr lvl="1"/>
            <a:r>
              <a:t>Seasonality, </a:t>
            </a:r>
            <a14:m>
              <m:oMath>
                <m:sSub>
                  <m:e>
                    <m:r>
                      <a:rPr xmlns:a="http://schemas.openxmlformats.org/drawingml/2006/main" sz="2900" i="1">
                        <a:solidFill>
                          <a:srgbClr val="000000"/>
                        </a:solidFill>
                        <a:latin typeface="Cambria Math" panose="02040503050406030204" pitchFamily="18" charset="0"/>
                      </a:rPr>
                      <m:t>S</m:t>
                    </m:r>
                  </m:e>
                  <m:sub>
                    <m:r>
                      <a:rPr xmlns:a="http://schemas.openxmlformats.org/drawingml/2006/main" sz="2900" i="1">
                        <a:solidFill>
                          <a:srgbClr val="000000"/>
                        </a:solidFill>
                        <a:latin typeface="Cambria Math" panose="02040503050406030204" pitchFamily="18" charset="0"/>
                      </a:rPr>
                      <m:t>t</m:t>
                    </m:r>
                  </m:sub>
                </m:sSub>
              </m:oMath>
            </a14:m>
          </a:p>
          <a:p>
            <a:pPr lvl="1"/>
            <a:r>
              <a:t>Residuals, </a:t>
            </a:r>
            <a14:m>
              <m:oMath>
                <m:sSub>
                  <m:e>
                    <m:r>
                      <a:rPr xmlns:a="http://schemas.openxmlformats.org/drawingml/2006/main" sz="2800" i="1">
                        <a:solidFill>
                          <a:srgbClr val="000000"/>
                        </a:solidFill>
                        <a:latin typeface="Cambria Math" panose="02040503050406030204" pitchFamily="18" charset="0"/>
                      </a:rPr>
                      <m:t>R</m:t>
                    </m:r>
                  </m:e>
                  <m:sub>
                    <m:r>
                      <a:rPr xmlns:a="http://schemas.openxmlformats.org/drawingml/2006/main" sz="2800" i="1">
                        <a:solidFill>
                          <a:srgbClr val="000000"/>
                        </a:solidFill>
                        <a:latin typeface="Cambria Math" panose="02040503050406030204" pitchFamily="18" charset="0"/>
                      </a:rPr>
                      <m:t>t</m:t>
                    </m:r>
                  </m:sub>
                </m:sSub>
              </m:oMath>
            </a14:m>
          </a:p>
          <a:p>
            <a:pPr/>
            <a:r>
              <a:t>Decompositions can be </a:t>
            </a:r>
          </a:p>
          <a:p>
            <a:pPr lvl="1"/>
            <a:r>
              <a:rPr>
                <a:solidFill>
                  <a:schemeClr val="accent1">
                    <a:satOff val="-3355"/>
                    <a:lumOff val="26614"/>
                  </a:schemeClr>
                </a:solidFill>
                <a:latin typeface="Helvetica Neue Light"/>
                <a:ea typeface="Helvetica Neue Light"/>
                <a:cs typeface="Helvetica Neue Light"/>
                <a:sym typeface="Helvetica Neue Light"/>
              </a:rPr>
              <a:t>additive</a:t>
            </a:r>
            <a:r>
              <a:t> -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T</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S</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R</m:t>
                    </m:r>
                  </m:e>
                  <m:sub>
                    <m:r>
                      <a:rPr xmlns:a="http://schemas.openxmlformats.org/drawingml/2006/main" sz="2850" i="1">
                        <a:solidFill>
                          <a:srgbClr val="000000"/>
                        </a:solidFill>
                        <a:latin typeface="Cambria Math" panose="02040503050406030204" pitchFamily="18" charset="0"/>
                      </a:rPr>
                      <m:t>t</m:t>
                    </m:r>
                  </m:sub>
                </m:sSub>
              </m:oMath>
            </a14:m>
            <a:endParaRPr>
              <a:solidFill>
                <a:schemeClr val="accent1">
                  <a:satOff val="-3355"/>
                  <a:lumOff val="26614"/>
                </a:schemeClr>
              </a:solidFill>
              <a:latin typeface="Helvetica Neue Light"/>
              <a:ea typeface="Helvetica Neue Light"/>
              <a:cs typeface="Helvetica Neue Light"/>
              <a:sym typeface="Helvetica Neue Light"/>
            </a:endParaRPr>
          </a:p>
          <a:p>
            <a:pPr lvl="1"/>
            <a:r>
              <a:rPr>
                <a:solidFill>
                  <a:schemeClr val="accent1">
                    <a:satOff val="-3355"/>
                    <a:lumOff val="26614"/>
                  </a:schemeClr>
                </a:solidFill>
                <a:latin typeface="Helvetica Neue Light"/>
                <a:ea typeface="Helvetica Neue Light"/>
                <a:cs typeface="Helvetica Neue Light"/>
                <a:sym typeface="Helvetica Neue Light"/>
              </a:rPr>
              <a:t>multiplicative</a:t>
            </a:r>
            <a:r>
              <a:t> -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T</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S</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R</m:t>
                    </m:r>
                  </m:e>
                  <m:sub>
                    <m:r>
                      <a:rPr xmlns:a="http://schemas.openxmlformats.org/drawingml/2006/main" sz="2850" i="1">
                        <a:solidFill>
                          <a:srgbClr val="000000"/>
                        </a:solidFill>
                        <a:latin typeface="Cambria Math" panose="02040503050406030204" pitchFamily="18" charset="0"/>
                      </a:rPr>
                      <m:t>t</m:t>
                    </m:r>
                  </m:sub>
                </m:sSub>
              </m:oMath>
            </a14:m>
          </a:p>
          <a:p>
            <a:pPr/>
            <a:r>
              <a:t>The residuals are simply what is left of the original signal after we </a:t>
            </a:r>
            <a:r>
              <a:rPr>
                <a:solidFill>
                  <a:schemeClr val="accent1">
                    <a:satOff val="-3355"/>
                    <a:lumOff val="26614"/>
                  </a:schemeClr>
                </a:solidFill>
                <a:latin typeface="Helvetica Neue Light"/>
                <a:ea typeface="Helvetica Neue Light"/>
                <a:cs typeface="Helvetica Neue Light"/>
                <a:sym typeface="Helvetica Neue Light"/>
              </a:rPr>
              <a:t>remove the trend and the seasonality</a:t>
            </a:r>
            <a:endParaRPr>
              <a:solidFill>
                <a:schemeClr val="accent1">
                  <a:satOff val="-3355"/>
                  <a:lumOff val="26614"/>
                </a:schemeClr>
              </a:solidFill>
              <a:latin typeface="Helvetica Neue Light"/>
              <a:ea typeface="Helvetica Neue Light"/>
              <a:cs typeface="Helvetica Neue Light"/>
              <a:sym typeface="Helvetica Neue Light"/>
            </a:endParaRPr>
          </a:p>
          <a:p>
            <a:pPr/>
            <a:r>
              <a:t>Residuals are typically </a:t>
            </a:r>
            <a:r>
              <a:rPr>
                <a:solidFill>
                  <a:schemeClr val="accent1">
                    <a:satOff val="-3355"/>
                    <a:lumOff val="26614"/>
                  </a:schemeClr>
                </a:solidFill>
                <a:latin typeface="Helvetica Neue Light"/>
                <a:ea typeface="Helvetica Neue Light"/>
                <a:cs typeface="Helvetica Neue Light"/>
                <a:sym typeface="Helvetica Neue Light"/>
              </a:rPr>
              <a:t>stationary</a:t>
            </a:r>
          </a:p>
        </p:txBody>
      </p:sp>
      <p:sp>
        <p:nvSpPr>
          <p:cNvPr id="58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Time series decomposition"/>
          <p:cNvSpPr txBox="1"/>
          <p:nvPr>
            <p:ph type="title"/>
          </p:nvPr>
        </p:nvSpPr>
        <p:spPr>
          <a:prstGeom prst="rect">
            <a:avLst/>
          </a:prstGeom>
        </p:spPr>
        <p:txBody>
          <a:bodyPr/>
          <a:lstStyle/>
          <a:p>
            <a:pPr/>
            <a:r>
              <a:t>Time series decomposition</a:t>
            </a:r>
          </a:p>
        </p:txBody>
      </p:sp>
      <p:sp>
        <p:nvSpPr>
          <p:cNvPr id="58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90" name="unknown.png" descr="unknown.png"/>
          <p:cNvPicPr>
            <a:picLocks noChangeAspect="1"/>
          </p:cNvPicPr>
          <p:nvPr/>
        </p:nvPicPr>
        <p:blipFill>
          <a:blip r:embed="rId2">
            <a:extLst/>
          </a:blip>
          <a:stretch>
            <a:fillRect/>
          </a:stretch>
        </p:blipFill>
        <p:spPr>
          <a:xfrm>
            <a:off x="1549274" y="1973765"/>
            <a:ext cx="9906252" cy="7138141"/>
          </a:xfrm>
          <a:prstGeom prst="rect">
            <a:avLst/>
          </a:prstGeom>
          <a:ln w="3175">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Code - Decomposition…"/>
          <p:cNvSpPr txBox="1"/>
          <p:nvPr>
            <p:ph type="title"/>
          </p:nvPr>
        </p:nvSpPr>
        <p:spPr>
          <a:xfrm>
            <a:off x="5814742" y="3838222"/>
            <a:ext cx="6778323" cy="2077156"/>
          </a:xfrm>
          <a:prstGeom prst="rect">
            <a:avLst/>
          </a:prstGeom>
        </p:spPr>
        <p:txBody>
          <a:bodyPr/>
          <a:lstStyle/>
          <a:p>
            <a:pPr/>
            <a:r>
              <a:t>Code - Decomposition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Processing Timeseries data"/>
          <p:cNvSpPr txBox="1"/>
          <p:nvPr>
            <p:ph type="title"/>
          </p:nvPr>
        </p:nvSpPr>
        <p:spPr>
          <a:prstGeom prst="rect">
            <a:avLst/>
          </a:prstGeom>
        </p:spPr>
        <p:txBody>
          <a:bodyPr/>
          <a:lstStyle/>
          <a:p>
            <a:pPr/>
            <a:r>
              <a:t>Processing Timeseries data</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Lagged values"/>
          <p:cNvSpPr txBox="1"/>
          <p:nvPr>
            <p:ph type="title"/>
          </p:nvPr>
        </p:nvSpPr>
        <p:spPr>
          <a:prstGeom prst="rect">
            <a:avLst/>
          </a:prstGeom>
        </p:spPr>
        <p:txBody>
          <a:bodyPr/>
          <a:lstStyle/>
          <a:p>
            <a:pPr/>
            <a:r>
              <a:t>Lagged values</a:t>
            </a:r>
          </a:p>
        </p:txBody>
      </p:sp>
      <p:sp>
        <p:nvSpPr>
          <p:cNvPr id="597" name="While analyzing time series, we often refer to values that our time series took  ,  ,  , etc time steps in the past…"/>
          <p:cNvSpPr txBox="1"/>
          <p:nvPr>
            <p:ph type="body" idx="1"/>
          </p:nvPr>
        </p:nvSpPr>
        <p:spPr>
          <a:xfrm>
            <a:off x="733425" y="2060575"/>
            <a:ext cx="11537951" cy="7105650"/>
          </a:xfrm>
          <a:prstGeom prst="rect">
            <a:avLst/>
          </a:prstGeom>
        </p:spPr>
        <p:txBody>
          <a:bodyPr/>
          <a:lstStyle/>
          <a:p>
            <a:pPr>
              <a:spcBef>
                <a:spcPts val="1600"/>
              </a:spcBef>
            </a:pPr>
            <a:r>
              <a:t>While analyzing time series, we often refer to values that our time series took </a:t>
            </a:r>
            <a14:m>
              <m:oMath>
                <m:r>
                  <a:rPr xmlns:a="http://schemas.openxmlformats.org/drawingml/2006/main" sz="4900" i="1">
                    <a:solidFill>
                      <a:srgbClr val="000000"/>
                    </a:solidFill>
                    <a:latin typeface="Cambria Math" panose="02040503050406030204" pitchFamily="18" charset="0"/>
                  </a:rPr>
                  <m:t>1</m:t>
                </m:r>
              </m:oMath>
            </a14:m>
            <a:r>
              <a:t>, </a:t>
            </a:r>
            <a14:m>
              <m:oMath>
                <m:r>
                  <a:rPr xmlns:a="http://schemas.openxmlformats.org/drawingml/2006/main" sz="3250" i="1">
                    <a:solidFill>
                      <a:srgbClr val="000000"/>
                    </a:solidFill>
                    <a:latin typeface="Cambria Math" panose="02040503050406030204" pitchFamily="18" charset="0"/>
                  </a:rPr>
                  <m:t>2</m:t>
                </m:r>
              </m:oMath>
            </a14:m>
            <a:r>
              <a:t>, </a:t>
            </a:r>
            <a14:m>
              <m:oMath>
                <m:r>
                  <a:rPr xmlns:a="http://schemas.openxmlformats.org/drawingml/2006/main" sz="3700" i="1">
                    <a:solidFill>
                      <a:srgbClr val="000000"/>
                    </a:solidFill>
                    <a:latin typeface="Cambria Math" panose="02040503050406030204" pitchFamily="18" charset="0"/>
                  </a:rPr>
                  <m:t>3</m:t>
                </m:r>
              </m:oMath>
            </a14:m>
            <a:r>
              <a:t>, etc time steps in the past</a:t>
            </a:r>
          </a:p>
          <a:p>
            <a:pPr>
              <a:spcBef>
                <a:spcPts val="1600"/>
              </a:spcBef>
            </a:pPr>
            <a:r>
              <a:t>These are known as lagged values and denoted:</a:t>
            </a:r>
            <a:br/>
            <a:br/>
          </a:p>
          <a:p>
            <a:pPr>
              <a:spcBef>
                <a:spcPts val="1600"/>
              </a:spcBef>
            </a:pPr>
            <a:r>
              <a:t>where </a:t>
            </a:r>
            <a14:m>
              <m:oMath>
                <m:r>
                  <a:rPr xmlns:a="http://schemas.openxmlformats.org/drawingml/2006/main" sz="3350" i="1">
                    <a:solidFill>
                      <a:srgbClr val="000000"/>
                    </a:solidFill>
                    <a:latin typeface="Cambria Math" panose="02040503050406030204" pitchFamily="18" charset="0"/>
                  </a:rPr>
                  <m:t>l</m:t>
                </m:r>
              </m:oMath>
            </a14:m>
            <a:r>
              <a:t> is the value of the lag we are considering.</a:t>
            </a:r>
          </a:p>
        </p:txBody>
      </p:sp>
      <p:sp>
        <p:nvSpPr>
          <p:cNvPr id="598" name="Equation"/>
          <p:cNvSpPr txBox="1"/>
          <p:nvPr/>
        </p:nvSpPr>
        <p:spPr>
          <a:xfrm>
            <a:off x="6275721" y="3970265"/>
            <a:ext cx="40184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Lagged values"/>
          <p:cNvSpPr txBox="1"/>
          <p:nvPr>
            <p:ph type="title"/>
          </p:nvPr>
        </p:nvSpPr>
        <p:spPr>
          <a:prstGeom prst="rect">
            <a:avLst/>
          </a:prstGeom>
        </p:spPr>
        <p:txBody>
          <a:bodyPr/>
          <a:lstStyle/>
          <a:p>
            <a:pPr/>
            <a:r>
              <a:t>Lagged values</a:t>
            </a:r>
          </a:p>
        </p:txBody>
      </p:sp>
      <p:sp>
        <p:nvSpPr>
          <p:cNvPr id="60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02"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Lagged values"/>
          <p:cNvSpPr txBox="1"/>
          <p:nvPr>
            <p:ph type="title"/>
          </p:nvPr>
        </p:nvSpPr>
        <p:spPr>
          <a:prstGeom prst="rect">
            <a:avLst/>
          </a:prstGeom>
        </p:spPr>
        <p:txBody>
          <a:bodyPr/>
          <a:lstStyle/>
          <a:p>
            <a:pPr/>
            <a:r>
              <a:t>Lagged values</a:t>
            </a:r>
          </a:p>
        </p:txBody>
      </p:sp>
      <p:sp>
        <p:nvSpPr>
          <p:cNvPr id="60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06"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Differences"/>
          <p:cNvSpPr txBox="1"/>
          <p:nvPr>
            <p:ph type="title"/>
          </p:nvPr>
        </p:nvSpPr>
        <p:spPr>
          <a:prstGeom prst="rect">
            <a:avLst/>
          </a:prstGeom>
        </p:spPr>
        <p:txBody>
          <a:bodyPr/>
          <a:lstStyle/>
          <a:p>
            <a:pPr/>
            <a:r>
              <a:t>Differences</a:t>
            </a:r>
          </a:p>
        </p:txBody>
      </p:sp>
      <p:sp>
        <p:nvSpPr>
          <p:cNvPr id="609" name="Perhaps the most common use case for lagged values is for the calculation of differences of the form:…"/>
          <p:cNvSpPr txBox="1"/>
          <p:nvPr>
            <p:ph type="body" idx="1"/>
          </p:nvPr>
        </p:nvSpPr>
        <p:spPr>
          <a:xfrm>
            <a:off x="733425" y="2060575"/>
            <a:ext cx="11537951" cy="7105650"/>
          </a:xfrm>
          <a:prstGeom prst="rect">
            <a:avLst/>
          </a:prstGeom>
        </p:spPr>
        <p:txBody>
          <a:bodyPr/>
          <a:lstStyle/>
          <a:p>
            <a:pPr>
              <a:spcBef>
                <a:spcPts val="1600"/>
              </a:spcBef>
            </a:pPr>
            <a:r>
              <a:t>Perhaps the most common use case for lagged values is for the calculation of </a:t>
            </a:r>
            <a:r>
              <a:rPr>
                <a:solidFill>
                  <a:schemeClr val="accent1">
                    <a:satOff val="-3355"/>
                    <a:lumOff val="26614"/>
                  </a:schemeClr>
                </a:solidFill>
                <a:latin typeface="Helvetica Neue Light"/>
                <a:ea typeface="Helvetica Neue Light"/>
                <a:cs typeface="Helvetica Neue Light"/>
                <a:sym typeface="Helvetica Neue Light"/>
              </a:rPr>
              <a:t>differences</a:t>
            </a:r>
            <a:r>
              <a:t> of the form:</a:t>
            </a:r>
            <a:br/>
            <a:br/>
          </a:p>
          <a:p>
            <a:pPr>
              <a:spcBef>
                <a:spcPts val="1600"/>
              </a:spcBef>
            </a:pPr>
            <a:r>
              <a:t>Where </a:t>
            </a:r>
            <a14:m>
              <m:oMath>
                <m:r>
                  <a:rPr xmlns:a="http://schemas.openxmlformats.org/drawingml/2006/main" sz="3100" i="1">
                    <a:solidFill>
                      <a:srgbClr val="000000"/>
                    </a:solidFill>
                    <a:latin typeface="Cambria Math" panose="02040503050406030204" pitchFamily="18" charset="0"/>
                  </a:rPr>
                  <m:t>l</m:t>
                </m:r>
                <m:r>
                  <a:rPr xmlns:a="http://schemas.openxmlformats.org/drawingml/2006/main" sz="3100" i="1">
                    <a:solidFill>
                      <a:srgbClr val="000000"/>
                    </a:solidFill>
                    <a:latin typeface="Cambria Math" panose="02040503050406030204" pitchFamily="18" charset="0"/>
                  </a:rPr>
                  <m:t>≥</m:t>
                </m:r>
                <m:r>
                  <a:rPr xmlns:a="http://schemas.openxmlformats.org/drawingml/2006/main" sz="3100" i="1">
                    <a:solidFill>
                      <a:srgbClr val="000000"/>
                    </a:solidFill>
                    <a:latin typeface="Cambria Math" panose="02040503050406030204" pitchFamily="18" charset="0"/>
                  </a:rPr>
                  <m:t>1</m:t>
                </m:r>
              </m:oMath>
            </a14:m>
            <a:r>
              <a:t> is the value of the lag we are interested in.</a:t>
            </a:r>
          </a:p>
          <a:p>
            <a:pPr>
              <a:spcBef>
                <a:spcPts val="1600"/>
              </a:spcBef>
            </a:pPr>
            <a:r>
              <a:t>Naturally, higher order differences can also be used, in which case, the difference of the difference is calculated:</a:t>
            </a:r>
            <a:br/>
            <a:br/>
            <a:br/>
            <a:br/>
          </a:p>
          <a:p>
            <a:pPr>
              <a:spcBef>
                <a:spcPts val="1600"/>
              </a:spcBef>
            </a:pPr>
            <a:r>
              <a:t>This can be thought of as a discrete version of the usual derivative of a function.</a:t>
            </a:r>
          </a:p>
          <a:p>
            <a:pPr>
              <a:spcBef>
                <a:spcPts val="1600"/>
              </a:spcBef>
            </a:pPr>
            <a:r>
              <a:t>Differences are also a particularly simple way to </a:t>
            </a:r>
            <a:r>
              <a:rPr>
                <a:solidFill>
                  <a:schemeClr val="accent6">
                    <a:satOff val="24555"/>
                    <a:lumOff val="22232"/>
                  </a:schemeClr>
                </a:solidFill>
                <a:latin typeface="Helvetica Neue Light"/>
                <a:ea typeface="Helvetica Neue Light"/>
                <a:cs typeface="Helvetica Neue Light"/>
                <a:sym typeface="Helvetica Neue Light"/>
              </a:rPr>
              <a:t>detrend</a:t>
            </a:r>
            <a:r>
              <a:t> a time series</a:t>
            </a:r>
          </a:p>
        </p:txBody>
      </p:sp>
      <p:sp>
        <p:nvSpPr>
          <p:cNvPr id="610" name="Equation"/>
          <p:cNvSpPr txBox="1"/>
          <p:nvPr/>
        </p:nvSpPr>
        <p:spPr>
          <a:xfrm>
            <a:off x="6024514" y="3131036"/>
            <a:ext cx="930885"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
        <p:nvSpPr>
          <p:cNvPr id="611" name="Equation"/>
          <p:cNvSpPr txBox="1"/>
          <p:nvPr/>
        </p:nvSpPr>
        <p:spPr>
          <a:xfrm>
            <a:off x="5742428" y="5459286"/>
            <a:ext cx="149505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
        <p:nvSpPr>
          <p:cNvPr id="612" name="Equation"/>
          <p:cNvSpPr txBox="1"/>
          <p:nvPr/>
        </p:nvSpPr>
        <p:spPr>
          <a:xfrm>
            <a:off x="5742428" y="5951466"/>
            <a:ext cx="3784851" cy="2848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844351" y="2107406"/>
            <a:ext cx="11158032" cy="6546513"/>
          </a:xfrm>
          <a:prstGeom prst="rect">
            <a:avLst/>
          </a:prstGeom>
          <a:ln w="3175">
            <a:miter lim="400000"/>
          </a:ln>
        </p:spPr>
      </p:pic>
      <p:sp>
        <p:nvSpPr>
          <p:cNvPr id="323" name="Medicine - EEG"/>
          <p:cNvSpPr txBox="1"/>
          <p:nvPr>
            <p:ph type="title"/>
          </p:nvPr>
        </p:nvSpPr>
        <p:spPr>
          <a:prstGeom prst="rect">
            <a:avLst/>
          </a:prstGeom>
        </p:spPr>
        <p:txBody>
          <a:bodyPr/>
          <a:lstStyle/>
          <a:p>
            <a:pPr/>
            <a:r>
              <a:t>Medicine - EEG</a:t>
            </a:r>
          </a:p>
        </p:txBody>
      </p:sp>
      <p:sp>
        <p:nvSpPr>
          <p:cNvPr id="324" name="https://en.wikipedia.org/wiki/Electroencephalography"/>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https://en.wikipedia.org/wiki/Electroencephalography</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Differences"/>
          <p:cNvSpPr txBox="1"/>
          <p:nvPr>
            <p:ph type="title"/>
          </p:nvPr>
        </p:nvSpPr>
        <p:spPr>
          <a:prstGeom prst="rect">
            <a:avLst/>
          </a:prstGeom>
        </p:spPr>
        <p:txBody>
          <a:bodyPr/>
          <a:lstStyle/>
          <a:p>
            <a:pPr/>
            <a:r>
              <a:t>Differences</a:t>
            </a:r>
          </a:p>
        </p:txBody>
      </p:sp>
      <p:sp>
        <p:nvSpPr>
          <p:cNvPr id="61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16" name="unknown.png" descr="unknown.png"/>
          <p:cNvPicPr>
            <a:picLocks noChangeAspect="1"/>
          </p:cNvPicPr>
          <p:nvPr/>
        </p:nvPicPr>
        <p:blipFill>
          <a:blip r:embed="rId2">
            <a:extLst/>
          </a:blip>
          <a:stretch>
            <a:fillRect/>
          </a:stretch>
        </p:blipFill>
        <p:spPr>
          <a:xfrm>
            <a:off x="1390650" y="2099082"/>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Differences"/>
          <p:cNvSpPr txBox="1"/>
          <p:nvPr>
            <p:ph type="title"/>
          </p:nvPr>
        </p:nvSpPr>
        <p:spPr>
          <a:prstGeom prst="rect">
            <a:avLst/>
          </a:prstGeom>
        </p:spPr>
        <p:txBody>
          <a:bodyPr/>
          <a:lstStyle/>
          <a:p>
            <a:pPr/>
            <a:r>
              <a:t>Differences </a:t>
            </a:r>
          </a:p>
        </p:txBody>
      </p:sp>
      <p:sp>
        <p:nvSpPr>
          <p:cNvPr id="61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20"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Data Imputation"/>
          <p:cNvSpPr txBox="1"/>
          <p:nvPr>
            <p:ph type="title"/>
          </p:nvPr>
        </p:nvSpPr>
        <p:spPr>
          <a:prstGeom prst="rect">
            <a:avLst/>
          </a:prstGeom>
        </p:spPr>
        <p:txBody>
          <a:bodyPr/>
          <a:lstStyle/>
          <a:p>
            <a:pPr/>
            <a:r>
              <a:t>Data Imputation</a:t>
            </a:r>
          </a:p>
        </p:txBody>
      </p:sp>
      <p:sp>
        <p:nvSpPr>
          <p:cNvPr id="62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aphicFrame>
        <p:nvGraphicFramePr>
          <p:cNvPr id="624" name="2D Line Chart"/>
          <p:cNvGraphicFramePr/>
          <p:nvPr/>
        </p:nvGraphicFramePr>
        <p:xfrm>
          <a:off x="6930276" y="2151101"/>
          <a:ext cx="6096603" cy="4326328"/>
        </p:xfrm>
        <a:graphic xmlns:a="http://schemas.openxmlformats.org/drawingml/2006/main">
          <a:graphicData uri="http://schemas.openxmlformats.org/drawingml/2006/chart">
            <c:chart xmlns:c="http://schemas.openxmlformats.org/drawingml/2006/chart" r:id="rId2"/>
          </a:graphicData>
        </a:graphic>
      </p:graphicFrame>
      <p:sp>
        <p:nvSpPr>
          <p:cNvPr id="625" name="How can we handle missing data?"/>
          <p:cNvSpPr txBox="1"/>
          <p:nvPr/>
        </p:nvSpPr>
        <p:spPr>
          <a:xfrm>
            <a:off x="8943185" y="3976803"/>
            <a:ext cx="2123493" cy="1134773"/>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How can we handle missing data? </a:t>
            </a:r>
          </a:p>
        </p:txBody>
      </p:sp>
      <p:sp>
        <p:nvSpPr>
          <p:cNvPr id="626" name="Sometimes the time series is incomplete.…"/>
          <p:cNvSpPr txBox="1"/>
          <p:nvPr/>
        </p:nvSpPr>
        <p:spPr>
          <a:xfrm>
            <a:off x="286672" y="2383335"/>
            <a:ext cx="6713104" cy="448696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spAutoFit/>
          </a:bodyPr>
          <a:lstStyle/>
          <a:p>
            <a:pPr marL="246184" indent="-246184" algn="l">
              <a:spcBef>
                <a:spcPts val="2400"/>
              </a:spcBef>
              <a:buSzPct val="100000"/>
              <a:buChar char="•"/>
              <a:defRPr sz="2400"/>
            </a:pPr>
            <a:r>
              <a:t>Sometimes the time series is </a:t>
            </a:r>
            <a:r>
              <a:rPr>
                <a:solidFill>
                  <a:schemeClr val="accent1">
                    <a:satOff val="-3355"/>
                    <a:lumOff val="26614"/>
                  </a:schemeClr>
                </a:solidFill>
                <a:latin typeface="Helvetica Neue Light"/>
                <a:ea typeface="Helvetica Neue Light"/>
                <a:cs typeface="Helvetica Neue Light"/>
                <a:sym typeface="Helvetica Neue Light"/>
              </a:rPr>
              <a:t>incomplete</a:t>
            </a:r>
            <a:r>
              <a:t>.</a:t>
            </a:r>
          </a:p>
          <a:p>
            <a:pPr marL="246184" indent="-246184" algn="l">
              <a:spcBef>
                <a:spcPts val="2400"/>
              </a:spcBef>
              <a:buSzPct val="100000"/>
              <a:buChar char="•"/>
              <a:defRPr sz="2400"/>
            </a:pPr>
            <a:r>
              <a:t>Missing data points can be due to data corruption, data collection issues, etc.</a:t>
            </a:r>
          </a:p>
          <a:p>
            <a:pPr marL="246184" indent="-246184" algn="l">
              <a:spcBef>
                <a:spcPts val="2400"/>
              </a:spcBef>
              <a:buSzPct val="100000"/>
              <a:buChar char="•"/>
              <a:defRPr sz="2400"/>
            </a:pPr>
            <a:r>
              <a:t>Missing values are represented as </a:t>
            </a:r>
            <a:r>
              <a:rPr>
                <a:solidFill>
                  <a:schemeClr val="accent6">
                    <a:satOff val="24555"/>
                    <a:lumOff val="22232"/>
                  </a:schemeClr>
                </a:solidFill>
                <a:latin typeface="Helvetica Neue Light"/>
                <a:ea typeface="Helvetica Neue Light"/>
                <a:cs typeface="Helvetica Neue Light"/>
                <a:sym typeface="Helvetica Neue Light"/>
              </a:rPr>
              <a:t>nan</a:t>
            </a:r>
          </a:p>
          <a:p>
            <a:pPr marL="246184" indent="-246184" algn="l">
              <a:spcBef>
                <a:spcPts val="2400"/>
              </a:spcBef>
              <a:buSzPct val="100000"/>
              <a:buChar char="•"/>
              <a:defRPr sz="2400"/>
            </a:pPr>
            <a:r>
              <a:t>Several techniques have been developed to handle this case: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back fill</a:t>
            </a:r>
            <a:r>
              <a:t> - keep the last previous value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forward fill</a:t>
            </a:r>
            <a:r>
              <a:t> - keep the next value</a:t>
            </a:r>
          </a:p>
        </p:txBody>
      </p:sp>
      <p:sp>
        <p:nvSpPr>
          <p:cNvPr id="627" name="interpolate - add values by interpolating between the previous and the next value…"/>
          <p:cNvSpPr txBox="1"/>
          <p:nvPr/>
        </p:nvSpPr>
        <p:spPr>
          <a:xfrm>
            <a:off x="286672" y="7084790"/>
            <a:ext cx="11537951" cy="1108759"/>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spAutoFit/>
          </a:bodyPr>
          <a:lstStyle/>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interpolate</a:t>
            </a:r>
            <a:r>
              <a:t> - add values by interpolating between the previous and the next value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imputation</a:t>
            </a:r>
            <a:r>
              <a:t> - add values based on what we expect the missing values to be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Data Imputation"/>
          <p:cNvSpPr txBox="1"/>
          <p:nvPr>
            <p:ph type="title"/>
          </p:nvPr>
        </p:nvSpPr>
        <p:spPr>
          <a:prstGeom prst="rect">
            <a:avLst/>
          </a:prstGeom>
        </p:spPr>
        <p:txBody>
          <a:bodyPr/>
          <a:lstStyle/>
          <a:p>
            <a:pPr/>
            <a:r>
              <a:t>Data Imputation</a:t>
            </a:r>
          </a:p>
        </p:txBody>
      </p:sp>
      <p:sp>
        <p:nvSpPr>
          <p:cNvPr id="63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31"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Resampling"/>
          <p:cNvSpPr txBox="1"/>
          <p:nvPr>
            <p:ph type="title"/>
          </p:nvPr>
        </p:nvSpPr>
        <p:spPr>
          <a:prstGeom prst="rect">
            <a:avLst/>
          </a:prstGeom>
        </p:spPr>
        <p:txBody>
          <a:bodyPr/>
          <a:lstStyle/>
          <a:p>
            <a:pPr/>
            <a:r>
              <a:t>Resampling</a:t>
            </a:r>
          </a:p>
        </p:txBody>
      </p:sp>
      <p:sp>
        <p:nvSpPr>
          <p:cNvPr id="634" name="Time series typically have an intrinsic time scale at which the data was collected: ticks, seconds, days, months, etc…"/>
          <p:cNvSpPr txBox="1"/>
          <p:nvPr>
            <p:ph type="body" idx="1"/>
          </p:nvPr>
        </p:nvSpPr>
        <p:spPr>
          <a:prstGeom prst="rect">
            <a:avLst/>
          </a:prstGeom>
        </p:spPr>
        <p:txBody>
          <a:bodyPr/>
          <a:lstStyle/>
          <a:p>
            <a:pPr/>
            <a:r>
              <a:t>Time series typically have an </a:t>
            </a:r>
            <a:r>
              <a:rPr>
                <a:solidFill>
                  <a:schemeClr val="accent6">
                    <a:satOff val="24555"/>
                    <a:lumOff val="22232"/>
                  </a:schemeClr>
                </a:solidFill>
                <a:latin typeface="Helvetica Neue Light"/>
                <a:ea typeface="Helvetica Neue Light"/>
                <a:cs typeface="Helvetica Neue Light"/>
                <a:sym typeface="Helvetica Neue Light"/>
              </a:rPr>
              <a:t>intrinsic time scale</a:t>
            </a:r>
            <a:r>
              <a:t> at which the data was collected: ticks, seconds, days, months, etc</a:t>
            </a:r>
          </a:p>
          <a:p>
            <a:pPr/>
            <a:r>
              <a:t>In many cases, our analysis requires that we </a:t>
            </a:r>
            <a:r>
              <a:rPr>
                <a:solidFill>
                  <a:schemeClr val="accent1">
                    <a:satOff val="-3355"/>
                    <a:lumOff val="26614"/>
                  </a:schemeClr>
                </a:solidFill>
                <a:latin typeface="Helvetica Neue Light"/>
                <a:ea typeface="Helvetica Neue Light"/>
                <a:cs typeface="Helvetica Neue Light"/>
                <a:sym typeface="Helvetica Neue Light"/>
              </a:rPr>
              <a:t>resample</a:t>
            </a:r>
            <a:r>
              <a:t> the data to a different time scale</a:t>
            </a:r>
          </a:p>
          <a:p>
            <a:pPr/>
            <a:r>
              <a:t>Resampling to a longer timescale is relatively simple and similar to aggregation:</a:t>
            </a:r>
          </a:p>
          <a:p>
            <a:pPr lvl="1"/>
            <a:r>
              <a:t>Transforming from daily to weekly frequency requires simply aggregating by week</a:t>
            </a:r>
          </a:p>
          <a:p>
            <a:pPr/>
            <a:r>
              <a:t>Resampling to shorter timescales requires </a:t>
            </a:r>
            <a:r>
              <a:rPr>
                <a:solidFill>
                  <a:schemeClr val="accent1">
                    <a:satOff val="-3355"/>
                    <a:lumOff val="26614"/>
                  </a:schemeClr>
                </a:solidFill>
                <a:latin typeface="Helvetica Neue Light"/>
                <a:ea typeface="Helvetica Neue Light"/>
                <a:cs typeface="Helvetica Neue Light"/>
                <a:sym typeface="Helvetica Neue Light"/>
              </a:rPr>
              <a:t>interpolation or imputation</a:t>
            </a:r>
            <a:r>
              <a:t> to make up for the missing values</a:t>
            </a:r>
          </a:p>
          <a:p>
            <a:pPr lvl="1"/>
            <a:r>
              <a:t>Going from weekly to daily frequency requires </a:t>
            </a:r>
            <a:r>
              <a:rPr>
                <a:solidFill>
                  <a:schemeClr val="accent1">
                    <a:satOff val="-3355"/>
                    <a:lumOff val="26614"/>
                  </a:schemeClr>
                </a:solidFill>
                <a:latin typeface="Helvetica Neue Light"/>
                <a:ea typeface="Helvetica Neue Light"/>
                <a:cs typeface="Helvetica Neue Light"/>
                <a:sym typeface="Helvetica Neue Light"/>
              </a:rPr>
              <a:t>specifying how to allocate</a:t>
            </a:r>
            <a:r>
              <a:t> the values for each day of the week</a:t>
            </a:r>
          </a:p>
        </p:txBody>
      </p:sp>
      <p:sp>
        <p:nvSpPr>
          <p:cNvPr id="63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Resampling"/>
          <p:cNvSpPr txBox="1"/>
          <p:nvPr>
            <p:ph type="title"/>
          </p:nvPr>
        </p:nvSpPr>
        <p:spPr>
          <a:prstGeom prst="rect">
            <a:avLst/>
          </a:prstGeom>
        </p:spPr>
        <p:txBody>
          <a:bodyPr/>
          <a:lstStyle/>
          <a:p>
            <a:pPr/>
            <a:r>
              <a:t>Resampling</a:t>
            </a:r>
          </a:p>
        </p:txBody>
      </p:sp>
      <p:sp>
        <p:nvSpPr>
          <p:cNvPr id="63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39"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Jackknife Estimation"/>
          <p:cNvSpPr txBox="1"/>
          <p:nvPr>
            <p:ph type="title"/>
          </p:nvPr>
        </p:nvSpPr>
        <p:spPr>
          <a:prstGeom prst="rect">
            <a:avLst/>
          </a:prstGeom>
        </p:spPr>
        <p:txBody>
          <a:bodyPr/>
          <a:lstStyle/>
          <a:p>
            <a:pPr/>
            <a:r>
              <a:t>Jackknife Estimation</a:t>
            </a:r>
          </a:p>
        </p:txBody>
      </p:sp>
      <p:sp>
        <p:nvSpPr>
          <p:cNvPr id="642" name="Also known as ‘leave one out’ estimation…"/>
          <p:cNvSpPr txBox="1"/>
          <p:nvPr>
            <p:ph type="body" idx="1"/>
          </p:nvPr>
        </p:nvSpPr>
        <p:spPr>
          <a:prstGeom prst="rect">
            <a:avLst/>
          </a:prstGeom>
        </p:spPr>
        <p:txBody>
          <a:bodyPr/>
          <a:lstStyle/>
          <a:p>
            <a:pPr/>
            <a:r>
              <a:t>Also known as ‘</a:t>
            </a:r>
            <a:r>
              <a:rPr>
                <a:solidFill>
                  <a:schemeClr val="accent6">
                    <a:satOff val="24555"/>
                    <a:lumOff val="22232"/>
                  </a:schemeClr>
                </a:solidFill>
                <a:latin typeface="Helvetica Neue Light"/>
                <a:ea typeface="Helvetica Neue Light"/>
                <a:cs typeface="Helvetica Neue Light"/>
                <a:sym typeface="Helvetica Neue Light"/>
              </a:rPr>
              <a:t>leave one out</a:t>
            </a:r>
            <a:r>
              <a:t>’ estimation</a:t>
            </a:r>
          </a:p>
          <a:p>
            <a:pPr/>
            <a:r>
              <a:t>Commonly used for mean and variance estimates</a:t>
            </a:r>
          </a:p>
          <a:p>
            <a:pPr/>
            <a:r>
              <a:t>The </a:t>
            </a:r>
            <a:r>
              <a:rPr>
                <a:solidFill>
                  <a:schemeClr val="accent1">
                    <a:satOff val="-3355"/>
                    <a:lumOff val="26614"/>
                  </a:schemeClr>
                </a:solidFill>
                <a:latin typeface="Helvetica Neue Light"/>
                <a:ea typeface="Helvetica Neue Light"/>
                <a:cs typeface="Helvetica Neue Light"/>
                <a:sym typeface="Helvetica Neue Light"/>
              </a:rPr>
              <a:t>Jackknife estimate</a:t>
            </a:r>
            <a:r>
              <a:t> of a parameter is the average value of the parameter calculated by omitting each of the values one at a time.</a:t>
            </a:r>
          </a:p>
          <a:p>
            <a:pPr/>
            <a:r>
              <a:t>If </a:t>
            </a:r>
            <a14:m>
              <m:oMath>
                <m:sSub>
                  <m:e>
                    <m:r>
                      <a:rPr xmlns:a="http://schemas.openxmlformats.org/drawingml/2006/main" sz="2800" i="1">
                        <a:solidFill>
                          <a:srgbClr val="000000"/>
                        </a:solidFill>
                        <a:latin typeface="Cambria Math" panose="02040503050406030204" pitchFamily="18" charset="0"/>
                      </a:rPr>
                      <m:t>μ</m:t>
                    </m:r>
                  </m:e>
                  <m:sub>
                    <m:r>
                      <a:rPr xmlns:a="http://schemas.openxmlformats.org/drawingml/2006/main" sz="2800" i="1">
                        <a:solidFill>
                          <a:srgbClr val="000000"/>
                        </a:solidFill>
                        <a:latin typeface="Cambria Math" panose="02040503050406030204" pitchFamily="18" charset="0"/>
                      </a:rPr>
                      <m:t>i</m:t>
                    </m:r>
                  </m:sub>
                </m:sSub>
              </m:oMath>
            </a14:m>
            <a:r>
              <a:t> is the mean calculated by omitting the </a:t>
            </a:r>
            <a14:m>
              <m:oMath>
                <m:sSup>
                  <m:e>
                    <m:r>
                      <a:rPr xmlns:a="http://schemas.openxmlformats.org/drawingml/2006/main" sz="3100" i="1">
                        <a:solidFill>
                          <a:srgbClr val="000000"/>
                        </a:solidFill>
                        <a:latin typeface="Cambria Math" panose="02040503050406030204" pitchFamily="18" charset="0"/>
                      </a:rPr>
                      <m:t>i</m:t>
                    </m:r>
                  </m:e>
                  <m:sup>
                    <m:r>
                      <a:rPr xmlns:a="http://schemas.openxmlformats.org/drawingml/2006/main" sz="3100" i="1">
                        <a:solidFill>
                          <a:srgbClr val="000000"/>
                        </a:solidFill>
                        <a:latin typeface="Cambria Math" panose="02040503050406030204" pitchFamily="18" charset="0"/>
                      </a:rPr>
                      <m:t>t</m:t>
                    </m:r>
                    <m:r>
                      <a:rPr xmlns:a="http://schemas.openxmlformats.org/drawingml/2006/main" sz="3100" i="1">
                        <a:solidFill>
                          <a:srgbClr val="000000"/>
                        </a:solidFill>
                        <a:latin typeface="Cambria Math" panose="02040503050406030204" pitchFamily="18" charset="0"/>
                      </a:rPr>
                      <m:t>h</m:t>
                    </m:r>
                  </m:sup>
                </m:sSup>
              </m:oMath>
            </a14:m>
            <a:r>
              <a:t> value, then the Jackknife estimate of the mean is given by:</a:t>
            </a:r>
            <a:br/>
            <a:br/>
          </a:p>
          <a:p>
            <a:pPr/>
            <a:r>
              <a:t>And the </a:t>
            </a:r>
            <a:r>
              <a:rPr>
                <a:solidFill>
                  <a:schemeClr val="accent1">
                    <a:satOff val="-3355"/>
                    <a:lumOff val="26614"/>
                  </a:schemeClr>
                </a:solidFill>
                <a:latin typeface="Helvetica Neue Light"/>
                <a:ea typeface="Helvetica Neue Light"/>
                <a:cs typeface="Helvetica Neue Light"/>
                <a:sym typeface="Helvetica Neue Light"/>
              </a:rPr>
              <a:t>variance</a:t>
            </a:r>
            <a:r>
              <a:t> of the estimate is:</a:t>
            </a:r>
          </a:p>
        </p:txBody>
      </p:sp>
      <p:sp>
        <p:nvSpPr>
          <p:cNvPr id="64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644" name="Equation"/>
          <p:cNvSpPr txBox="1"/>
          <p:nvPr/>
        </p:nvSpPr>
        <p:spPr>
          <a:xfrm>
            <a:off x="5745681" y="5371899"/>
            <a:ext cx="1513439" cy="86400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645" name="Equation"/>
          <p:cNvSpPr txBox="1"/>
          <p:nvPr/>
        </p:nvSpPr>
        <p:spPr>
          <a:xfrm>
            <a:off x="4810650" y="6999699"/>
            <a:ext cx="3383500" cy="86400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limUpp>
                    <m:e>
                      <m:r>
                        <a:rPr xmlns:a="http://schemas.openxmlformats.org/drawingml/2006/main" sz="2400" i="1">
                          <a:solidFill>
                            <a:srgbClr val="000000"/>
                          </a:solidFill>
                          <a:latin typeface="Cambria Math" panose="02040503050406030204" pitchFamily="18" charset="0"/>
                        </a:rPr>
                        <m:t>σ</m:t>
                      </m:r>
                    </m:e>
                    <m:lim>
                      <m:r>
                        <a:rPr xmlns:a="http://schemas.openxmlformats.org/drawingml/2006/main" sz="2400" i="1">
                          <a:solidFill>
                            <a:srgbClr val="000000"/>
                          </a:solidFill>
                          <a:latin typeface="Cambria Math" panose="02040503050406030204" pitchFamily="18" charset="0"/>
                        </a:rPr>
                        <m:t>̂</m:t>
                      </m:r>
                    </m:lim>
                  </m:limUpp>
                  <m:d>
                    <m:dPr>
                      <m:ctrlPr>
                        <a:rPr xmlns:a="http://schemas.openxmlformats.org/drawingml/2006/main" sz="2400" i="1">
                          <a:solidFill>
                            <a:srgbClr val="000000"/>
                          </a:solidFill>
                          <a:latin typeface="Cambria Math" panose="02040503050406030204" pitchFamily="18" charset="0"/>
                        </a:rPr>
                      </m:ctrlPr>
                    </m:dPr>
                    <m:e>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e>
                  </m:d>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sSup>
                    <m:e>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e>
                      </m:d>
                    </m:e>
                    <m:sup>
                      <m:r>
                        <a:rPr xmlns:a="http://schemas.openxmlformats.org/drawingml/2006/main" sz="2400" i="1">
                          <a:solidFill>
                            <a:srgbClr val="000000"/>
                          </a:solidFill>
                          <a:latin typeface="Cambria Math" panose="02040503050406030204" pitchFamily="18" charset="0"/>
                        </a:rPr>
                        <m:t>2</m:t>
                      </m:r>
                    </m:sup>
                  </m:sSup>
                </m:oMath>
              </m:oMathPara>
            </a14:m>
            <a:endParaRPr sz="2400"/>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Bootstrapping"/>
          <p:cNvSpPr txBox="1"/>
          <p:nvPr>
            <p:ph type="title"/>
          </p:nvPr>
        </p:nvSpPr>
        <p:spPr>
          <a:prstGeom prst="rect">
            <a:avLst/>
          </a:prstGeom>
        </p:spPr>
        <p:txBody>
          <a:bodyPr/>
          <a:lstStyle/>
          <a:p>
            <a:pPr/>
            <a:r>
              <a:t>Bootstrapping</a:t>
            </a:r>
          </a:p>
        </p:txBody>
      </p:sp>
      <p:sp>
        <p:nvSpPr>
          <p:cNvPr id="648" name="Bootstrapping is another alternative to estimate statistical properties such as mean and variance…"/>
          <p:cNvSpPr txBox="1"/>
          <p:nvPr>
            <p:ph type="body" idx="1"/>
          </p:nvPr>
        </p:nvSpPr>
        <p:spPr>
          <a:prstGeom prst="rect">
            <a:avLst/>
          </a:prstGeom>
        </p:spPr>
        <p:txBody>
          <a:bodyPr/>
          <a:lstStyle/>
          <a:p>
            <a:pPr/>
            <a:r>
              <a:t>Bootstrapping is another alternative to </a:t>
            </a:r>
            <a:r>
              <a:rPr>
                <a:solidFill>
                  <a:schemeClr val="accent1">
                    <a:satOff val="-3355"/>
                    <a:lumOff val="26614"/>
                  </a:schemeClr>
                </a:solidFill>
                <a:latin typeface="Helvetica Neue Light"/>
                <a:ea typeface="Helvetica Neue Light"/>
                <a:cs typeface="Helvetica Neue Light"/>
                <a:sym typeface="Helvetica Neue Light"/>
              </a:rPr>
              <a:t>estimate statistical properties</a:t>
            </a:r>
            <a:r>
              <a:t> such as mean and variance</a:t>
            </a:r>
          </a:p>
          <a:p>
            <a:pPr/>
            <a:r>
              <a:t>Bootstrapping measures the desired property in a </a:t>
            </a:r>
            <a:r>
              <a:rPr>
                <a:solidFill>
                  <a:schemeClr val="accent1">
                    <a:satOff val="-3355"/>
                    <a:lumOff val="26614"/>
                  </a:schemeClr>
                </a:solidFill>
                <a:latin typeface="Helvetica Neue Light"/>
                <a:ea typeface="Helvetica Neue Light"/>
                <a:cs typeface="Helvetica Neue Light"/>
                <a:sym typeface="Helvetica Neue Light"/>
              </a:rPr>
              <a:t>large number of samples</a:t>
            </a:r>
            <a:r>
              <a:t> (with replacement), of the observed dataset. </a:t>
            </a:r>
          </a:p>
          <a:p>
            <a:pPr/>
            <a:r>
              <a:t>Each sample has </a:t>
            </a:r>
            <a:r>
              <a:rPr>
                <a:solidFill>
                  <a:schemeClr val="accent1">
                    <a:satOff val="-3355"/>
                    <a:lumOff val="26614"/>
                  </a:schemeClr>
                </a:solidFill>
                <a:latin typeface="Helvetica Neue Light"/>
                <a:ea typeface="Helvetica Neue Light"/>
                <a:cs typeface="Helvetica Neue Light"/>
                <a:sym typeface="Helvetica Neue Light"/>
              </a:rPr>
              <a:t>equal size</a:t>
            </a:r>
            <a:r>
              <a:t> to the observed dataset. </a:t>
            </a:r>
          </a:p>
          <a:p>
            <a:pPr/>
            <a:r>
              <a:t>From the entire population of samples, the </a:t>
            </a:r>
            <a:r>
              <a:rPr>
                <a:solidFill>
                  <a:schemeClr val="accent6">
                    <a:satOff val="24555"/>
                    <a:lumOff val="22232"/>
                  </a:schemeClr>
                </a:solidFill>
                <a:latin typeface="Helvetica Neue Light"/>
                <a:ea typeface="Helvetica Neue Light"/>
                <a:cs typeface="Helvetica Neue Light"/>
                <a:sym typeface="Helvetica Neue Light"/>
              </a:rPr>
              <a:t>empirical bootstrap distribution</a:t>
            </a:r>
            <a:r>
              <a:t> of the expected values can be obtained to provide information about the distribution in the total population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Bootstrapping"/>
          <p:cNvSpPr txBox="1"/>
          <p:nvPr>
            <p:ph type="title"/>
          </p:nvPr>
        </p:nvSpPr>
        <p:spPr>
          <a:prstGeom prst="rect">
            <a:avLst/>
          </a:prstGeom>
        </p:spPr>
        <p:txBody>
          <a:bodyPr/>
          <a:lstStyle/>
          <a:p>
            <a:pPr/>
            <a:r>
              <a:t>Bootstrapping</a:t>
            </a:r>
          </a:p>
        </p:txBody>
      </p:sp>
      <p:sp>
        <p:nvSpPr>
          <p:cNvPr id="65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5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653" name="Equation"/>
          <p:cNvSpPr txBox="1"/>
          <p:nvPr/>
        </p:nvSpPr>
        <p:spPr>
          <a:xfrm>
            <a:off x="7269238" y="2065222"/>
            <a:ext cx="157583" cy="19324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oMath>
              </m:oMathPara>
            </a14:m>
            <a:endParaRPr sz="2400"/>
          </a:p>
        </p:txBody>
      </p:sp>
      <p:sp>
        <p:nvSpPr>
          <p:cNvPr id="654" name="Equation"/>
          <p:cNvSpPr txBox="1"/>
          <p:nvPr/>
        </p:nvSpPr>
        <p:spPr>
          <a:xfrm>
            <a:off x="8436377" y="2047086"/>
            <a:ext cx="676792" cy="22951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oMath>
              </m:oMathPara>
            </a14:m>
            <a:endParaRPr sz="2400"/>
          </a:p>
        </p:txBody>
      </p:sp>
      <p:sp>
        <p:nvSpPr>
          <p:cNvPr id="655" name="Equation"/>
          <p:cNvSpPr txBox="1"/>
          <p:nvPr/>
        </p:nvSpPr>
        <p:spPr>
          <a:xfrm>
            <a:off x="5582890" y="2065222"/>
            <a:ext cx="676793" cy="19324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oMath>
              </m:oMathPara>
            </a14:m>
            <a:endParaRPr sz="2400"/>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Code - Transformations…"/>
          <p:cNvSpPr txBox="1"/>
          <p:nvPr>
            <p:ph type="title"/>
          </p:nvPr>
        </p:nvSpPr>
        <p:spPr>
          <a:xfrm>
            <a:off x="5814742" y="3838222"/>
            <a:ext cx="7117353" cy="2077156"/>
          </a:xfrm>
          <a:prstGeom prst="rect">
            <a:avLst/>
          </a:prstGeom>
        </p:spPr>
        <p:txBody>
          <a:bodyPr/>
          <a:lstStyle/>
          <a:p>
            <a:pPr/>
            <a:r>
              <a:t>Code - Transformations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Public Interest - Search Trends"/>
          <p:cNvSpPr txBox="1"/>
          <p:nvPr>
            <p:ph type="title"/>
          </p:nvPr>
        </p:nvSpPr>
        <p:spPr>
          <a:prstGeom prst="rect">
            <a:avLst/>
          </a:prstGeom>
        </p:spPr>
        <p:txBody>
          <a:bodyPr/>
          <a:lstStyle/>
          <a:p>
            <a:pPr/>
            <a:r>
              <a:t>Public Interest - Search Trends</a:t>
            </a:r>
          </a:p>
        </p:txBody>
      </p:sp>
      <p:sp>
        <p:nvSpPr>
          <p:cNvPr id="32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28" name="Screen Shot 2020-02-29 at 5.32.28 PM.png" descr="Screen Shot 2020-02-29 at 5.32.28 PM.png"/>
          <p:cNvPicPr>
            <a:picLocks noChangeAspect="1"/>
          </p:cNvPicPr>
          <p:nvPr/>
        </p:nvPicPr>
        <p:blipFill>
          <a:blip r:embed="rId2">
            <a:extLst/>
          </a:blip>
          <a:srcRect l="462" t="924" r="462" b="2425"/>
          <a:stretch>
            <a:fillRect/>
          </a:stretch>
        </p:blipFill>
        <p:spPr>
          <a:xfrm>
            <a:off x="354409" y="2427882"/>
            <a:ext cx="12295894" cy="6371009"/>
          </a:xfrm>
          <a:prstGeom prst="rect">
            <a:avLst/>
          </a:prstGeom>
          <a:ln w="3175">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Running Values"/>
          <p:cNvSpPr txBox="1"/>
          <p:nvPr>
            <p:ph type="title"/>
          </p:nvPr>
        </p:nvSpPr>
        <p:spPr>
          <a:prstGeom prst="rect">
            <a:avLst/>
          </a:prstGeom>
        </p:spPr>
        <p:txBody>
          <a:bodyPr/>
          <a:lstStyle/>
          <a:p>
            <a:pPr/>
            <a:r>
              <a:t>Running Values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Windowing"/>
          <p:cNvSpPr txBox="1"/>
          <p:nvPr>
            <p:ph type="title"/>
          </p:nvPr>
        </p:nvSpPr>
        <p:spPr>
          <a:prstGeom prst="rect">
            <a:avLst/>
          </a:prstGeom>
        </p:spPr>
        <p:txBody>
          <a:bodyPr/>
          <a:lstStyle/>
          <a:p>
            <a:pPr/>
            <a:r>
              <a:t>Windowing</a:t>
            </a:r>
          </a:p>
        </p:txBody>
      </p:sp>
      <p:sp>
        <p:nvSpPr>
          <p:cNvPr id="662" name="When analyzing the temporal behavior of of a signal, we often need to evaluate if specific quantities are time varying or not…"/>
          <p:cNvSpPr txBox="1"/>
          <p:nvPr>
            <p:ph type="body" idx="1"/>
          </p:nvPr>
        </p:nvSpPr>
        <p:spPr>
          <a:xfrm>
            <a:off x="733425" y="2060575"/>
            <a:ext cx="11537951" cy="7105650"/>
          </a:xfrm>
          <a:prstGeom prst="rect">
            <a:avLst/>
          </a:prstGeom>
        </p:spPr>
        <p:txBody>
          <a:bodyPr/>
          <a:lstStyle/>
          <a:p>
            <a:pPr/>
            <a:r>
              <a:t>When analyzing the temporal behavior of of a signal, we often need to evaluate if specific quantities are </a:t>
            </a:r>
            <a:r>
              <a:rPr>
                <a:solidFill>
                  <a:schemeClr val="accent1">
                    <a:satOff val="-3355"/>
                    <a:lumOff val="26614"/>
                  </a:schemeClr>
                </a:solidFill>
                <a:latin typeface="Helvetica Neue Light"/>
                <a:ea typeface="Helvetica Neue Light"/>
                <a:cs typeface="Helvetica Neue Light"/>
                <a:sym typeface="Helvetica Neue Light"/>
              </a:rPr>
              <a:t>time varying</a:t>
            </a:r>
            <a:r>
              <a:t> or not</a:t>
            </a:r>
          </a:p>
          <a:p>
            <a:pPr/>
            <a:r>
              <a:t>A common approach is to use</a:t>
            </a:r>
            <a:r>
              <a:rPr>
                <a:solidFill>
                  <a:schemeClr val="accent1">
                    <a:satOff val="-3355"/>
                    <a:lumOff val="26614"/>
                  </a:schemeClr>
                </a:solidFill>
                <a:latin typeface="Helvetica Neue Light"/>
                <a:ea typeface="Helvetica Neue Light"/>
                <a:cs typeface="Helvetica Neue Light"/>
                <a:sym typeface="Helvetica Neue Light"/>
              </a:rPr>
              <a:t> sliding windows</a:t>
            </a:r>
            <a:r>
              <a:t> of a given length to evaluate the required values</a:t>
            </a:r>
          </a:p>
          <a:p>
            <a:pPr/>
            <a:r>
              <a:t>So a sliding window of width </a:t>
            </a:r>
            <a14:m>
              <m:oMath>
                <m:r>
                  <a:rPr xmlns:a="http://schemas.openxmlformats.org/drawingml/2006/main" sz="3350" i="1">
                    <a:solidFill>
                      <a:srgbClr val="000000"/>
                    </a:solidFill>
                    <a:latin typeface="Cambria Math" panose="02040503050406030204" pitchFamily="18" charset="0"/>
                  </a:rPr>
                  <m:t>6</m:t>
                </m:r>
              </m:oMath>
            </a14:m>
            <a:r>
              <a:t> on a series of length </a:t>
            </a:r>
            <a14:m>
              <m:oMath>
                <m:r>
                  <a:rPr xmlns:a="http://schemas.openxmlformats.org/drawingml/2006/main" sz="3700" i="1">
                    <a:solidFill>
                      <a:srgbClr val="000000"/>
                    </a:solidFill>
                    <a:latin typeface="Cambria Math" panose="02040503050406030204" pitchFamily="18" charset="0"/>
                  </a:rPr>
                  <m:t>11</m:t>
                </m:r>
              </m:oMath>
            </a14:m>
            <a:r>
              <a:t> would look like:</a:t>
            </a:r>
            <a:br/>
            <a:br/>
            <a:br/>
            <a:br/>
            <a:br/>
            <a:br/>
            <a:br/>
            <a:br/>
          </a:p>
          <a:p>
            <a:pPr/>
            <a:r>
              <a:t>and we would calculate the metric of interest </a:t>
            </a:r>
            <a:r>
              <a:rPr>
                <a:solidFill>
                  <a:schemeClr val="accent1">
                    <a:satOff val="-3355"/>
                    <a:lumOff val="26614"/>
                  </a:schemeClr>
                </a:solidFill>
                <a:latin typeface="Helvetica Neue Light"/>
                <a:ea typeface="Helvetica Neue Light"/>
                <a:cs typeface="Helvetica Neue Light"/>
                <a:sym typeface="Helvetica Neue Light"/>
              </a:rPr>
              <a:t>within each window</a:t>
            </a:r>
            <a:r>
              <a:t>.</a:t>
            </a:r>
          </a:p>
          <a:p>
            <a:pPr/>
            <a:r>
              <a:t>By using sliding windows we necessary lose some data points</a:t>
            </a:r>
          </a:p>
        </p:txBody>
      </p:sp>
      <p:sp>
        <p:nvSpPr>
          <p:cNvPr id="66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676" name="Group"/>
          <p:cNvGrpSpPr/>
          <p:nvPr/>
        </p:nvGrpSpPr>
        <p:grpSpPr>
          <a:xfrm>
            <a:off x="1199678" y="5012367"/>
            <a:ext cx="5477248" cy="2505076"/>
            <a:chOff x="25400" y="25400"/>
            <a:chExt cx="5477247" cy="2505075"/>
          </a:xfrm>
        </p:grpSpPr>
        <p:graphicFrame>
          <p:nvGraphicFramePr>
            <p:cNvPr id="664" name="Table"/>
            <p:cNvGraphicFramePr/>
            <p:nvPr/>
          </p:nvGraphicFramePr>
          <p:xfrm>
            <a:off x="25400" y="25400"/>
            <a:ext cx="5477248" cy="2505075"/>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496777"/>
                  <a:gridCol w="496777"/>
                  <a:gridCol w="496777"/>
                  <a:gridCol w="496777"/>
                  <a:gridCol w="496777"/>
                  <a:gridCol w="496777"/>
                  <a:gridCol w="496777"/>
                  <a:gridCol w="496777"/>
                  <a:gridCol w="496777"/>
                  <a:gridCol w="496777"/>
                  <a:gridCol w="496777"/>
                </a:tblGrid>
                <a:tr h="356053">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r>
              </a:tbl>
            </a:graphicData>
          </a:graphic>
        </p:graphicFrame>
        <p:sp>
          <p:nvSpPr>
            <p:cNvPr id="665" name="Equation"/>
            <p:cNvSpPr txBox="1"/>
            <p:nvPr/>
          </p:nvSpPr>
          <p:spPr>
            <a:xfrm>
              <a:off x="123701" y="87443"/>
              <a:ext cx="243243"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666" name="Equation"/>
            <p:cNvSpPr txBox="1"/>
            <p:nvPr/>
          </p:nvSpPr>
          <p:spPr>
            <a:xfrm>
              <a:off x="644401" y="87443"/>
              <a:ext cx="218334"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67" name="Equation"/>
            <p:cNvSpPr txBox="1"/>
            <p:nvPr/>
          </p:nvSpPr>
          <p:spPr>
            <a:xfrm>
              <a:off x="1165101" y="87443"/>
              <a:ext cx="244029"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68" name="Equation"/>
            <p:cNvSpPr txBox="1"/>
            <p:nvPr/>
          </p:nvSpPr>
          <p:spPr>
            <a:xfrm>
              <a:off x="1685801" y="87443"/>
              <a:ext cx="231475"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69" name="Equation"/>
            <p:cNvSpPr txBox="1"/>
            <p:nvPr/>
          </p:nvSpPr>
          <p:spPr>
            <a:xfrm>
              <a:off x="2117601" y="87443"/>
              <a:ext cx="235430"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70" name="Equation"/>
            <p:cNvSpPr txBox="1"/>
            <p:nvPr/>
          </p:nvSpPr>
          <p:spPr>
            <a:xfrm>
              <a:off x="2574801" y="87443"/>
              <a:ext cx="22785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71" name="Equation"/>
            <p:cNvSpPr txBox="1"/>
            <p:nvPr/>
          </p:nvSpPr>
          <p:spPr>
            <a:xfrm>
              <a:off x="3070101" y="87443"/>
              <a:ext cx="234777"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72" name="Equation"/>
            <p:cNvSpPr txBox="1"/>
            <p:nvPr/>
          </p:nvSpPr>
          <p:spPr>
            <a:xfrm>
              <a:off x="3590801" y="87443"/>
              <a:ext cx="240780" cy="21256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73" name="Equation"/>
            <p:cNvSpPr txBox="1"/>
            <p:nvPr/>
          </p:nvSpPr>
          <p:spPr>
            <a:xfrm>
              <a:off x="4111500" y="87443"/>
              <a:ext cx="23082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674" name="Equation"/>
            <p:cNvSpPr txBox="1"/>
            <p:nvPr/>
          </p:nvSpPr>
          <p:spPr>
            <a:xfrm>
              <a:off x="4632200" y="87443"/>
              <a:ext cx="240552" cy="21559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675" name="Equation"/>
            <p:cNvSpPr txBox="1"/>
            <p:nvPr/>
          </p:nvSpPr>
          <p:spPr>
            <a:xfrm>
              <a:off x="5064000" y="87443"/>
              <a:ext cx="344284"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grpSp>
      <p:sp>
        <p:nvSpPr>
          <p:cNvPr id="677" name="Equation"/>
          <p:cNvSpPr txBox="1"/>
          <p:nvPr/>
        </p:nvSpPr>
        <p:spPr>
          <a:xfrm>
            <a:off x="7849501" y="5384820"/>
            <a:ext cx="243243"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678" name="Equation"/>
          <p:cNvSpPr txBox="1"/>
          <p:nvPr/>
        </p:nvSpPr>
        <p:spPr>
          <a:xfrm>
            <a:off x="8370201" y="5384820"/>
            <a:ext cx="218334"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79" name="Equation"/>
          <p:cNvSpPr txBox="1"/>
          <p:nvPr/>
        </p:nvSpPr>
        <p:spPr>
          <a:xfrm>
            <a:off x="8866669" y="5384820"/>
            <a:ext cx="244029"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80" name="Equation"/>
          <p:cNvSpPr txBox="1"/>
          <p:nvPr/>
        </p:nvSpPr>
        <p:spPr>
          <a:xfrm>
            <a:off x="9352726" y="5384820"/>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81" name="Equation"/>
          <p:cNvSpPr txBox="1"/>
          <p:nvPr/>
        </p:nvSpPr>
        <p:spPr>
          <a:xfrm>
            <a:off x="9823822" y="5384820"/>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82" name="Equation"/>
          <p:cNvSpPr txBox="1"/>
          <p:nvPr/>
        </p:nvSpPr>
        <p:spPr>
          <a:xfrm>
            <a:off x="7849501" y="5726482"/>
            <a:ext cx="218334"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83" name="Equation"/>
          <p:cNvSpPr txBox="1"/>
          <p:nvPr/>
        </p:nvSpPr>
        <p:spPr>
          <a:xfrm>
            <a:off x="8370201" y="5726482"/>
            <a:ext cx="244029"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84" name="Equation"/>
          <p:cNvSpPr txBox="1"/>
          <p:nvPr/>
        </p:nvSpPr>
        <p:spPr>
          <a:xfrm>
            <a:off x="8866669" y="5726482"/>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85" name="Equation"/>
          <p:cNvSpPr txBox="1"/>
          <p:nvPr/>
        </p:nvSpPr>
        <p:spPr>
          <a:xfrm>
            <a:off x="9352726" y="5726482"/>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86" name="Equation"/>
          <p:cNvSpPr txBox="1"/>
          <p:nvPr/>
        </p:nvSpPr>
        <p:spPr>
          <a:xfrm>
            <a:off x="9823822" y="5726482"/>
            <a:ext cx="22785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87" name="Equation"/>
          <p:cNvSpPr txBox="1"/>
          <p:nvPr/>
        </p:nvSpPr>
        <p:spPr>
          <a:xfrm>
            <a:off x="7849501" y="6073835"/>
            <a:ext cx="244029" cy="210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88" name="Equation"/>
          <p:cNvSpPr txBox="1"/>
          <p:nvPr/>
        </p:nvSpPr>
        <p:spPr>
          <a:xfrm>
            <a:off x="8370201" y="6073835"/>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89" name="Equation"/>
          <p:cNvSpPr txBox="1"/>
          <p:nvPr/>
        </p:nvSpPr>
        <p:spPr>
          <a:xfrm>
            <a:off x="8866669" y="6073835"/>
            <a:ext cx="235430" cy="210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90" name="Equation"/>
          <p:cNvSpPr txBox="1"/>
          <p:nvPr/>
        </p:nvSpPr>
        <p:spPr>
          <a:xfrm>
            <a:off x="9352726" y="6073835"/>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91" name="Equation"/>
          <p:cNvSpPr txBox="1"/>
          <p:nvPr/>
        </p:nvSpPr>
        <p:spPr>
          <a:xfrm>
            <a:off x="9823822" y="6073835"/>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92" name="Equation"/>
          <p:cNvSpPr txBox="1"/>
          <p:nvPr/>
        </p:nvSpPr>
        <p:spPr>
          <a:xfrm>
            <a:off x="7849501" y="6421274"/>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93" name="Equation"/>
          <p:cNvSpPr txBox="1"/>
          <p:nvPr/>
        </p:nvSpPr>
        <p:spPr>
          <a:xfrm>
            <a:off x="8370201" y="6421274"/>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94" name="Equation"/>
          <p:cNvSpPr txBox="1"/>
          <p:nvPr/>
        </p:nvSpPr>
        <p:spPr>
          <a:xfrm>
            <a:off x="8866669" y="6421274"/>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95" name="Equation"/>
          <p:cNvSpPr txBox="1"/>
          <p:nvPr/>
        </p:nvSpPr>
        <p:spPr>
          <a:xfrm>
            <a:off x="9352726" y="6421274"/>
            <a:ext cx="234778"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96" name="Equation"/>
          <p:cNvSpPr txBox="1"/>
          <p:nvPr/>
        </p:nvSpPr>
        <p:spPr>
          <a:xfrm>
            <a:off x="9823822" y="6421274"/>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97" name="Equation"/>
          <p:cNvSpPr txBox="1"/>
          <p:nvPr/>
        </p:nvSpPr>
        <p:spPr>
          <a:xfrm>
            <a:off x="7849501" y="6762851"/>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98" name="Equation"/>
          <p:cNvSpPr txBox="1"/>
          <p:nvPr/>
        </p:nvSpPr>
        <p:spPr>
          <a:xfrm>
            <a:off x="8370201" y="6762851"/>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99" name="Equation"/>
          <p:cNvSpPr txBox="1"/>
          <p:nvPr/>
        </p:nvSpPr>
        <p:spPr>
          <a:xfrm>
            <a:off x="8866669" y="6762851"/>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700" name="Equation"/>
          <p:cNvSpPr txBox="1"/>
          <p:nvPr/>
        </p:nvSpPr>
        <p:spPr>
          <a:xfrm>
            <a:off x="9352726" y="6762851"/>
            <a:ext cx="240781" cy="2125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701" name="Equation"/>
          <p:cNvSpPr txBox="1"/>
          <p:nvPr/>
        </p:nvSpPr>
        <p:spPr>
          <a:xfrm>
            <a:off x="9823822" y="6762851"/>
            <a:ext cx="23082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702" name="Equation"/>
          <p:cNvSpPr txBox="1"/>
          <p:nvPr/>
        </p:nvSpPr>
        <p:spPr>
          <a:xfrm>
            <a:off x="7849501" y="7113320"/>
            <a:ext cx="227856"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703" name="Equation"/>
          <p:cNvSpPr txBox="1"/>
          <p:nvPr/>
        </p:nvSpPr>
        <p:spPr>
          <a:xfrm>
            <a:off x="8370201" y="7113320"/>
            <a:ext cx="234777"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704" name="Equation"/>
          <p:cNvSpPr txBox="1"/>
          <p:nvPr/>
        </p:nvSpPr>
        <p:spPr>
          <a:xfrm>
            <a:off x="8866669" y="7113320"/>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705" name="Equation"/>
          <p:cNvSpPr txBox="1"/>
          <p:nvPr/>
        </p:nvSpPr>
        <p:spPr>
          <a:xfrm>
            <a:off x="9352726" y="7113320"/>
            <a:ext cx="230826"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706" name="Equation"/>
          <p:cNvSpPr txBox="1"/>
          <p:nvPr/>
        </p:nvSpPr>
        <p:spPr>
          <a:xfrm>
            <a:off x="9823822" y="7113320"/>
            <a:ext cx="240551" cy="21559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707" name="Equation"/>
          <p:cNvSpPr txBox="1"/>
          <p:nvPr/>
        </p:nvSpPr>
        <p:spPr>
          <a:xfrm>
            <a:off x="10305218" y="7113320"/>
            <a:ext cx="344283"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sp>
        <p:nvSpPr>
          <p:cNvPr id="708" name="Equation"/>
          <p:cNvSpPr txBox="1"/>
          <p:nvPr/>
        </p:nvSpPr>
        <p:spPr>
          <a:xfrm>
            <a:off x="10305218" y="5384820"/>
            <a:ext cx="22785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709" name="Equation"/>
          <p:cNvSpPr txBox="1"/>
          <p:nvPr/>
        </p:nvSpPr>
        <p:spPr>
          <a:xfrm>
            <a:off x="10305218" y="5732173"/>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710" name="Equation"/>
          <p:cNvSpPr txBox="1"/>
          <p:nvPr/>
        </p:nvSpPr>
        <p:spPr>
          <a:xfrm>
            <a:off x="10305218" y="6079612"/>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711" name="Equation"/>
          <p:cNvSpPr txBox="1"/>
          <p:nvPr/>
        </p:nvSpPr>
        <p:spPr>
          <a:xfrm>
            <a:off x="10305218" y="6421189"/>
            <a:ext cx="23082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712" name="Equation"/>
          <p:cNvSpPr txBox="1"/>
          <p:nvPr/>
        </p:nvSpPr>
        <p:spPr>
          <a:xfrm>
            <a:off x="10305218" y="6771657"/>
            <a:ext cx="240551" cy="2155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713" name="Equation"/>
          <p:cNvSpPr txBox="1"/>
          <p:nvPr/>
        </p:nvSpPr>
        <p:spPr>
          <a:xfrm>
            <a:off x="7338948" y="6313563"/>
            <a:ext cx="179833" cy="8138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oMath>
              </m:oMathPara>
            </a14:m>
            <a:endParaRPr sz="2400"/>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Windowing"/>
          <p:cNvSpPr txBox="1"/>
          <p:nvPr>
            <p:ph type="title"/>
          </p:nvPr>
        </p:nvSpPr>
        <p:spPr>
          <a:prstGeom prst="rect">
            <a:avLst/>
          </a:prstGeom>
        </p:spPr>
        <p:txBody>
          <a:bodyPr/>
          <a:lstStyle/>
          <a:p>
            <a:pPr/>
            <a:r>
              <a:t>Windowing</a:t>
            </a:r>
          </a:p>
        </p:txBody>
      </p:sp>
      <p:sp>
        <p:nvSpPr>
          <p:cNvPr id="71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17" name="unknown.png" descr="unknown.png"/>
          <p:cNvPicPr>
            <a:picLocks noChangeAspect="1"/>
          </p:cNvPicPr>
          <p:nvPr/>
        </p:nvPicPr>
        <p:blipFill>
          <a:blip r:embed="rId2">
            <a:extLst/>
          </a:blip>
          <a:stretch>
            <a:fillRect/>
          </a:stretch>
        </p:blipFill>
        <p:spPr>
          <a:xfrm>
            <a:off x="2946274" y="1973765"/>
            <a:ext cx="9906252" cy="7138141"/>
          </a:xfrm>
          <a:prstGeom prst="rect">
            <a:avLst/>
          </a:prstGeom>
          <a:ln w="3175">
            <a:miter lim="400000"/>
          </a:ln>
        </p:spPr>
      </p:pic>
      <p:sp>
        <p:nvSpPr>
          <p:cNvPr id="718" name="Lost values"/>
          <p:cNvSpPr/>
          <p:nvPr/>
        </p:nvSpPr>
        <p:spPr>
          <a:xfrm rot="16200000">
            <a:off x="1387871" y="5765438"/>
            <a:ext cx="5019428" cy="985902"/>
          </a:xfrm>
          <a:prstGeom prst="roundRect">
            <a:avLst>
              <a:gd name="adj" fmla="val 19322"/>
            </a:avLst>
          </a:prstGeom>
          <a:solidFill>
            <a:srgbClr val="FFFFFF"/>
          </a:solidFill>
          <a:ln w="254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Lost values</a:t>
            </a:r>
          </a:p>
        </p:txBody>
      </p:sp>
      <p:sp>
        <p:nvSpPr>
          <p:cNvPr id="719" name="One common approach is to place all “lost values” at the  beginning as it avoids “future leaking” when splitting the dataset"/>
          <p:cNvSpPr txBox="1"/>
          <p:nvPr/>
        </p:nvSpPr>
        <p:spPr>
          <a:xfrm>
            <a:off x="103511" y="4151292"/>
            <a:ext cx="2741114" cy="25952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One common approach is to place all </a:t>
            </a:r>
            <a:r>
              <a:rPr>
                <a:solidFill>
                  <a:schemeClr val="accent6">
                    <a:satOff val="24555"/>
                    <a:lumOff val="22232"/>
                  </a:schemeClr>
                </a:solidFill>
                <a:latin typeface="Helvetica Neue Light"/>
                <a:ea typeface="Helvetica Neue Light"/>
                <a:cs typeface="Helvetica Neue Light"/>
                <a:sym typeface="Helvetica Neue Light"/>
              </a:rPr>
              <a:t>“lost values”</a:t>
            </a:r>
            <a:r>
              <a:t> at the  beginning as it avoids </a:t>
            </a:r>
            <a:r>
              <a:rPr>
                <a:solidFill>
                  <a:schemeClr val="accent1">
                    <a:satOff val="-3355"/>
                    <a:lumOff val="26614"/>
                  </a:schemeClr>
                </a:solidFill>
                <a:latin typeface="Helvetica Neue Light"/>
                <a:ea typeface="Helvetica Neue Light"/>
                <a:cs typeface="Helvetica Neue Light"/>
                <a:sym typeface="Helvetica Neue Light"/>
              </a:rPr>
              <a:t>“future leaking”</a:t>
            </a:r>
            <a:r>
              <a:t> when splitting the dataset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Running Values"/>
          <p:cNvSpPr txBox="1"/>
          <p:nvPr>
            <p:ph type="title"/>
          </p:nvPr>
        </p:nvSpPr>
        <p:spPr>
          <a:prstGeom prst="rect">
            <a:avLst/>
          </a:prstGeom>
        </p:spPr>
        <p:txBody>
          <a:bodyPr/>
          <a:lstStyle/>
          <a:p>
            <a:pPr/>
            <a:r>
              <a:t>Running Values</a:t>
            </a:r>
          </a:p>
        </p:txBody>
      </p:sp>
      <p:sp>
        <p:nvSpPr>
          <p:cNvPr id="722" name="In the first part of the lecture, we already used running averages to detrend a time series…"/>
          <p:cNvSpPr txBox="1"/>
          <p:nvPr>
            <p:ph type="body" idx="1"/>
          </p:nvPr>
        </p:nvSpPr>
        <p:spPr>
          <a:prstGeom prst="rect">
            <a:avLst/>
          </a:prstGeom>
        </p:spPr>
        <p:txBody>
          <a:bodyPr/>
          <a:lstStyle/>
          <a:p>
            <a:pPr/>
            <a:r>
              <a:t>In the first part of the lecture, we already used </a:t>
            </a:r>
            <a:r>
              <a:rPr>
                <a:solidFill>
                  <a:schemeClr val="accent6">
                    <a:satOff val="24555"/>
                    <a:lumOff val="22232"/>
                  </a:schemeClr>
                </a:solidFill>
                <a:latin typeface="Helvetica Neue Light"/>
                <a:ea typeface="Helvetica Neue Light"/>
                <a:cs typeface="Helvetica Neue Light"/>
                <a:sym typeface="Helvetica Neue Light"/>
              </a:rPr>
              <a:t>running averages</a:t>
            </a:r>
            <a:r>
              <a:t> to </a:t>
            </a:r>
            <a:r>
              <a:rPr>
                <a:solidFill>
                  <a:schemeClr val="accent1">
                    <a:satOff val="-3355"/>
                    <a:lumOff val="26614"/>
                  </a:schemeClr>
                </a:solidFill>
                <a:latin typeface="Helvetica Neue Light"/>
                <a:ea typeface="Helvetica Neue Light"/>
                <a:cs typeface="Helvetica Neue Light"/>
                <a:sym typeface="Helvetica Neue Light"/>
              </a:rPr>
              <a:t>detrend</a:t>
            </a:r>
            <a:r>
              <a:t> a time series</a:t>
            </a:r>
          </a:p>
          <a:p>
            <a:pPr/>
            <a:r>
              <a:t>Other common metrics are:</a:t>
            </a:r>
          </a:p>
          <a:p>
            <a:pPr lvl="1"/>
            <a:r>
              <a:t>Variance</a:t>
            </a:r>
          </a:p>
          <a:p>
            <a:pPr lvl="1"/>
            <a:r>
              <a:t>Maximum value</a:t>
            </a:r>
          </a:p>
          <a:p>
            <a:pPr lvl="1"/>
            <a:r>
              <a:t>Minimum value</a:t>
            </a:r>
          </a:p>
          <a:p>
            <a:pPr lvl="1"/>
            <a:r>
              <a:t>etc…</a:t>
            </a:r>
          </a:p>
          <a:p>
            <a:pPr/>
            <a:r>
              <a:t>One important detail to note is that while using windowing to calculate running values </a:t>
            </a:r>
            <a:r>
              <a:rPr>
                <a:solidFill>
                  <a:schemeClr val="accent6">
                    <a:satOff val="24555"/>
                    <a:lumOff val="22232"/>
                  </a:schemeClr>
                </a:solidFill>
                <a:latin typeface="Helvetica Neue Light"/>
                <a:ea typeface="Helvetica Neue Light"/>
                <a:cs typeface="Helvetica Neue Light"/>
                <a:sym typeface="Helvetica Neue Light"/>
              </a:rPr>
              <a:t>we “lose” a number of points</a:t>
            </a:r>
            <a:r>
              <a:t> equal to the width of the window</a:t>
            </a:r>
          </a:p>
          <a:p>
            <a:pPr/>
            <a:r>
              <a:t>Depending on the application we can choose to place the missing values in either or (or even both) extremes of the time interval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Running Values"/>
          <p:cNvSpPr txBox="1"/>
          <p:nvPr>
            <p:ph type="title"/>
          </p:nvPr>
        </p:nvSpPr>
        <p:spPr>
          <a:prstGeom prst="rect">
            <a:avLst/>
          </a:prstGeom>
        </p:spPr>
        <p:txBody>
          <a:bodyPr/>
          <a:lstStyle/>
          <a:p>
            <a:pPr/>
            <a:r>
              <a:t>Running Values</a:t>
            </a:r>
          </a:p>
        </p:txBody>
      </p:sp>
      <p:sp>
        <p:nvSpPr>
          <p:cNvPr id="7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26"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Envelopes"/>
          <p:cNvSpPr txBox="1"/>
          <p:nvPr>
            <p:ph type="title"/>
          </p:nvPr>
        </p:nvSpPr>
        <p:spPr>
          <a:prstGeom prst="rect">
            <a:avLst/>
          </a:prstGeom>
        </p:spPr>
        <p:txBody>
          <a:bodyPr/>
          <a:lstStyle/>
          <a:p>
            <a:pPr/>
            <a:r>
              <a:t>Envelopes</a:t>
            </a:r>
          </a:p>
        </p:txBody>
      </p:sp>
      <p:sp>
        <p:nvSpPr>
          <p:cNvPr id="72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30"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731" name="Envelopes help characterize the typical behavior of the series"/>
          <p:cNvSpPr txBox="1"/>
          <p:nvPr/>
        </p:nvSpPr>
        <p:spPr>
          <a:xfrm>
            <a:off x="9143640" y="5693713"/>
            <a:ext cx="2064213"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spcBef>
                <a:spcPts val="2400"/>
              </a:spcBef>
              <a:defRPr sz="2400"/>
            </a:lvl1pPr>
          </a:lstStyle>
          <a:p>
            <a:pPr/>
            <a:r>
              <a:t>Envelopes help characterize the typical behavior of the series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Bollinger Bands"/>
          <p:cNvSpPr txBox="1"/>
          <p:nvPr>
            <p:ph type="title"/>
          </p:nvPr>
        </p:nvSpPr>
        <p:spPr>
          <a:prstGeom prst="rect">
            <a:avLst/>
          </a:prstGeom>
        </p:spPr>
        <p:txBody>
          <a:bodyPr/>
          <a:lstStyle/>
          <a:p>
            <a:pPr/>
            <a:r>
              <a:t>Bollinger Bands</a:t>
            </a:r>
          </a:p>
        </p:txBody>
      </p:sp>
      <p:sp>
        <p:nvSpPr>
          <p:cNvPr id="734" name="A common use for application for running values is the calculation of Bollinger Bands.…"/>
          <p:cNvSpPr txBox="1"/>
          <p:nvPr>
            <p:ph type="body" idx="1"/>
          </p:nvPr>
        </p:nvSpPr>
        <p:spPr>
          <a:prstGeom prst="rect">
            <a:avLst/>
          </a:prstGeom>
        </p:spPr>
        <p:txBody>
          <a:bodyPr/>
          <a:lstStyle/>
          <a:p>
            <a:pPr/>
            <a:r>
              <a:t>A common use for application for running values is the calculation of </a:t>
            </a:r>
            <a:r>
              <a:rPr>
                <a:solidFill>
                  <a:schemeClr val="accent6">
                    <a:satOff val="24555"/>
                    <a:lumOff val="22232"/>
                  </a:schemeClr>
                </a:solidFill>
                <a:latin typeface="Helvetica Neue Light"/>
                <a:ea typeface="Helvetica Neue Light"/>
                <a:cs typeface="Helvetica Neue Light"/>
                <a:sym typeface="Helvetica Neue Light"/>
              </a:rPr>
              <a:t>Bollinger Bands</a:t>
            </a:r>
            <a:r>
              <a:t>.</a:t>
            </a:r>
          </a:p>
          <a:p>
            <a:pPr/>
            <a:r>
              <a:t>Introduced by </a:t>
            </a:r>
            <a:r>
              <a:rPr>
                <a:solidFill>
                  <a:schemeClr val="accent1">
                    <a:satOff val="-3355"/>
                    <a:lumOff val="26614"/>
                  </a:schemeClr>
                </a:solidFill>
                <a:latin typeface="Helvetica Neue Light"/>
                <a:ea typeface="Helvetica Neue Light"/>
                <a:cs typeface="Helvetica Neue Light"/>
                <a:sym typeface="Helvetica Neue Light"/>
              </a:rPr>
              <a:t>John Bollinger</a:t>
            </a:r>
            <a:r>
              <a:t> in the 1980s as a complement to more traditional time series technical analysis techniques.</a:t>
            </a:r>
          </a:p>
          <a:p>
            <a:pPr/>
            <a:r>
              <a:rPr>
                <a:solidFill>
                  <a:schemeClr val="accent6">
                    <a:satOff val="24555"/>
                    <a:lumOff val="22232"/>
                  </a:schemeClr>
                </a:solidFill>
                <a:latin typeface="Helvetica Neue Light"/>
                <a:ea typeface="Helvetica Neue Light"/>
                <a:cs typeface="Helvetica Neue Light"/>
                <a:sym typeface="Helvetica Neue Light"/>
              </a:rPr>
              <a:t>Bollinger Bands</a:t>
            </a:r>
            <a:r>
              <a:t> are defined by two components:</a:t>
            </a:r>
          </a:p>
          <a:p>
            <a:pPr lvl="1"/>
            <a:r>
              <a:t>A </a:t>
            </a:r>
            <a14:m>
              <m:oMath>
                <m:r>
                  <a:rPr xmlns:a="http://schemas.openxmlformats.org/drawingml/2006/main" sz="2600" i="1">
                    <a:solidFill>
                      <a:srgbClr val="000000"/>
                    </a:solidFill>
                    <a:latin typeface="Cambria Math" panose="02040503050406030204" pitchFamily="18" charset="0"/>
                  </a:rPr>
                  <m:t>N</m:t>
                </m:r>
              </m:oMath>
            </a14:m>
            <a:r>
              <a:t> period moving average,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N</m:t>
                    </m:r>
                  </m:sub>
                </m:sSub>
              </m:oMath>
            </a14:m>
          </a:p>
          <a:p>
            <a:pPr lvl="1"/>
            <a:r>
              <a:t>The area </a:t>
            </a:r>
            <a14:m>
              <m:oMath>
                <m:r>
                  <a:rPr xmlns:a="http://schemas.openxmlformats.org/drawingml/2006/main" sz="2700" i="1">
                    <a:solidFill>
                      <a:srgbClr val="000000"/>
                    </a:solidFill>
                    <a:latin typeface="Cambria Math" panose="02040503050406030204" pitchFamily="18" charset="0"/>
                  </a:rPr>
                  <m:t>K</m:t>
                </m:r>
              </m:oMath>
            </a14:m>
            <a:r>
              <a:t> standard deviations above and below the moving average </a:t>
            </a:r>
            <a14:m>
              <m:oMath>
                <m:sSub>
                  <m:e>
                    <m:r>
                      <a:rPr xmlns:a="http://schemas.openxmlformats.org/drawingml/2006/main" sz="2850" i="1">
                        <a:solidFill>
                          <a:srgbClr val="000000"/>
                        </a:solidFill>
                        <a:latin typeface="Cambria Math" panose="02040503050406030204" pitchFamily="18" charset="0"/>
                      </a:rPr>
                      <m:t>μ</m:t>
                    </m:r>
                  </m:e>
                  <m:sub>
                    <m:r>
                      <a:rPr xmlns:a="http://schemas.openxmlformats.org/drawingml/2006/main" sz="2850" i="1">
                        <a:solidFill>
                          <a:srgbClr val="000000"/>
                        </a:solidFill>
                        <a:latin typeface="Cambria Math" panose="02040503050406030204" pitchFamily="18" charset="0"/>
                      </a:rPr>
                      <m:t>N</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K</m:t>
                </m:r>
                <m:sSub>
                  <m:e>
                    <m:r>
                      <a:rPr xmlns:a="http://schemas.openxmlformats.org/drawingml/2006/main" sz="2850" i="1">
                        <a:solidFill>
                          <a:srgbClr val="000000"/>
                        </a:solidFill>
                        <a:latin typeface="Cambria Math" panose="02040503050406030204" pitchFamily="18" charset="0"/>
                      </a:rPr>
                      <m:t>σ</m:t>
                    </m:r>
                  </m:e>
                  <m:sub>
                    <m:r>
                      <a:rPr xmlns:a="http://schemas.openxmlformats.org/drawingml/2006/main" sz="2850" i="1">
                        <a:solidFill>
                          <a:srgbClr val="000000"/>
                        </a:solidFill>
                        <a:latin typeface="Cambria Math" panose="02040503050406030204" pitchFamily="18" charset="0"/>
                      </a:rPr>
                      <m:t>N</m:t>
                    </m:r>
                  </m:sub>
                </m:sSub>
              </m:oMath>
            </a14:m>
          </a:p>
          <a:p>
            <a:pPr/>
            <a:r>
              <a:t>Both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N</m:t>
                    </m:r>
                  </m:sub>
                </m:sSub>
              </m:oMath>
            </a14:m>
            <a:r>
              <a:t> and </a:t>
            </a:r>
            <a14:m>
              <m:oMath>
                <m:sSub>
                  <m:e>
                    <m:r>
                      <a:rPr xmlns:a="http://schemas.openxmlformats.org/drawingml/2006/main" sz="2850" i="1">
                        <a:solidFill>
                          <a:srgbClr val="000000"/>
                        </a:solidFill>
                        <a:latin typeface="Cambria Math" panose="02040503050406030204" pitchFamily="18" charset="0"/>
                      </a:rPr>
                      <m:t>σ</m:t>
                    </m:r>
                  </m:e>
                  <m:sub>
                    <m:r>
                      <a:rPr xmlns:a="http://schemas.openxmlformats.org/drawingml/2006/main" sz="2850" i="1">
                        <a:solidFill>
                          <a:srgbClr val="000000"/>
                        </a:solidFill>
                        <a:latin typeface="Cambria Math" panose="02040503050406030204" pitchFamily="18" charset="0"/>
                      </a:rPr>
                      <m:t>N</m:t>
                    </m:r>
                  </m:sub>
                </m:sSub>
              </m:oMath>
            </a14:m>
            <a:r>
              <a:t> are computed on a </a:t>
            </a:r>
            <a:r>
              <a:rPr>
                <a:solidFill>
                  <a:schemeClr val="accent1">
                    <a:satOff val="-3355"/>
                    <a:lumOff val="26614"/>
                  </a:schemeClr>
                </a:solidFill>
                <a:latin typeface="Helvetica Neue Light"/>
                <a:ea typeface="Helvetica Neue Light"/>
                <a:cs typeface="Helvetica Neue Light"/>
                <a:sym typeface="Helvetica Neue Light"/>
              </a:rPr>
              <a:t>running window</a:t>
            </a:r>
            <a:r>
              <a:t> of size </a:t>
            </a:r>
            <a14:m>
              <m:oMath>
                <m:r>
                  <a:rPr xmlns:a="http://schemas.openxmlformats.org/drawingml/2006/main" sz="2600" i="1">
                    <a:solidFill>
                      <a:srgbClr val="000000"/>
                    </a:solidFill>
                    <a:latin typeface="Cambria Math" panose="02040503050406030204" pitchFamily="18" charset="0"/>
                  </a:rPr>
                  <m:t>N</m:t>
                </m:r>
              </m:oMath>
            </a14:m>
          </a:p>
          <a:p>
            <a:pPr/>
            <a:r>
              <a:t>The values of </a:t>
            </a:r>
            <a14:m>
              <m:oMath>
                <m:r>
                  <a:rPr xmlns:a="http://schemas.openxmlformats.org/drawingml/2006/main" sz="2600" i="1">
                    <a:solidFill>
                      <a:srgbClr val="000000"/>
                    </a:solidFill>
                    <a:latin typeface="Cambria Math" panose="02040503050406030204" pitchFamily="18" charset="0"/>
                  </a:rPr>
                  <m:t>N</m:t>
                </m:r>
              </m:oMath>
            </a14:m>
            <a:r>
              <a:t> and </a:t>
            </a:r>
            <a14:m>
              <m:oMath>
                <m:r>
                  <a:rPr xmlns:a="http://schemas.openxmlformats.org/drawingml/2006/main" sz="2700" i="1">
                    <a:solidFill>
                      <a:srgbClr val="000000"/>
                    </a:solidFill>
                    <a:latin typeface="Cambria Math" panose="02040503050406030204" pitchFamily="18" charset="0"/>
                  </a:rPr>
                  <m:t>K</m:t>
                </m:r>
              </m:oMath>
            </a14:m>
            <a:r>
              <a:t> are application specific. For stock trading, </a:t>
            </a:r>
            <a14:m>
              <m:oMath>
                <m:r>
                  <a:rPr xmlns:a="http://schemas.openxmlformats.org/drawingml/2006/main" sz="2900" i="1">
                    <a:solidFill>
                      <a:srgbClr val="000000"/>
                    </a:solidFill>
                    <a:latin typeface="Cambria Math" panose="02040503050406030204" pitchFamily="18" charset="0"/>
                  </a:rPr>
                  <m:t>N</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20</m:t>
                </m:r>
              </m:oMath>
            </a14:m>
            <a:r>
              <a:t> and </a:t>
            </a:r>
            <a14:m>
              <m:oMath>
                <m:r>
                  <a:rPr xmlns:a="http://schemas.openxmlformats.org/drawingml/2006/main" sz="2950" i="1">
                    <a:solidFill>
                      <a:srgbClr val="000000"/>
                    </a:solidFill>
                    <a:latin typeface="Cambria Math" panose="02040503050406030204" pitchFamily="18" charset="0"/>
                  </a:rPr>
                  <m:t>K</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2</m:t>
                </m:r>
              </m:oMath>
            </a14:m>
            <a:r>
              <a:t> are typical values.</a:t>
            </a:r>
          </a:p>
          <a:p>
            <a:pPr/>
            <a:r>
              <a:t>Whenever the time series steps out of the Bollinger Band that’s a clear indication of a </a:t>
            </a:r>
            <a:r>
              <a:rPr>
                <a:solidFill>
                  <a:schemeClr val="accent6">
                    <a:satOff val="24555"/>
                    <a:lumOff val="22232"/>
                  </a:schemeClr>
                </a:solidFill>
                <a:latin typeface="Helvetica Neue Light"/>
                <a:ea typeface="Helvetica Neue Light"/>
                <a:cs typeface="Helvetica Neue Light"/>
                <a:sym typeface="Helvetica Neue Light"/>
              </a:rPr>
              <a:t>change in the temporal behavior</a:t>
            </a:r>
            <a:r>
              <a:t>.</a:t>
            </a:r>
          </a:p>
        </p:txBody>
      </p:sp>
      <p:sp>
        <p:nvSpPr>
          <p:cNvPr id="735" name="https://en.wikipedia.org/wiki/Bollinger_Band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https://en.wikipedia.org/wiki/Bollinger_Bands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Bollinger Bands"/>
          <p:cNvSpPr txBox="1"/>
          <p:nvPr>
            <p:ph type="title"/>
          </p:nvPr>
        </p:nvSpPr>
        <p:spPr>
          <a:prstGeom prst="rect">
            <a:avLst/>
          </a:prstGeom>
        </p:spPr>
        <p:txBody>
          <a:bodyPr/>
          <a:lstStyle/>
          <a:p>
            <a:pPr/>
            <a:r>
              <a:t>Bollinger Bands</a:t>
            </a:r>
          </a:p>
        </p:txBody>
      </p:sp>
      <p:sp>
        <p:nvSpPr>
          <p:cNvPr id="73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39"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Exponential Running Average"/>
          <p:cNvSpPr txBox="1"/>
          <p:nvPr>
            <p:ph type="title"/>
          </p:nvPr>
        </p:nvSpPr>
        <p:spPr>
          <a:prstGeom prst="rect">
            <a:avLst/>
          </a:prstGeom>
        </p:spPr>
        <p:txBody>
          <a:bodyPr/>
          <a:lstStyle/>
          <a:p>
            <a:pPr/>
            <a:r>
              <a:t>Exponential Running Average</a:t>
            </a:r>
          </a:p>
        </p:txBody>
      </p:sp>
      <p:sp>
        <p:nvSpPr>
          <p:cNvPr id="742" name="One alternative to a simple running average is Exponential Smoothing…"/>
          <p:cNvSpPr txBox="1"/>
          <p:nvPr>
            <p:ph type="body" idx="1"/>
          </p:nvPr>
        </p:nvSpPr>
        <p:spPr>
          <a:prstGeom prst="rect">
            <a:avLst/>
          </a:prstGeom>
        </p:spPr>
        <p:txBody>
          <a:bodyPr/>
          <a:lstStyle/>
          <a:p>
            <a:pPr/>
            <a:r>
              <a:t>One alternative to a simple running average is </a:t>
            </a:r>
            <a:r>
              <a:rPr>
                <a:solidFill>
                  <a:schemeClr val="accent6">
                    <a:satOff val="24555"/>
                    <a:lumOff val="22232"/>
                  </a:schemeClr>
                </a:solidFill>
                <a:latin typeface="Helvetica Neue Light"/>
                <a:ea typeface="Helvetica Neue Light"/>
                <a:cs typeface="Helvetica Neue Light"/>
                <a:sym typeface="Helvetica Neue Light"/>
              </a:rPr>
              <a:t>Exponential Smoothing</a:t>
            </a:r>
          </a:p>
          <a:p>
            <a:pPr/>
            <a:r>
              <a:t>The exponentially“smooth” version of a time series is given by:</a:t>
            </a:r>
          </a:p>
          <a:p>
            <a:pPr/>
          </a:p>
          <a:p>
            <a:pPr/>
            <a:r>
              <a:t>The smaller the value of the weight </a:t>
            </a:r>
            <a14:m>
              <m:oMath>
                <m:r>
                  <a:rPr xmlns:a="http://schemas.openxmlformats.org/drawingml/2006/main" sz="3050" i="1">
                    <a:solidFill>
                      <a:srgbClr val="000000"/>
                    </a:solidFill>
                    <a:latin typeface="Cambria Math" panose="02040503050406030204" pitchFamily="18" charset="0"/>
                  </a:rPr>
                  <m:t>α</m:t>
                </m:r>
              </m:oMath>
            </a14:m>
            <a:r>
              <a:t>, the less influence each point has on the transformed time series.</a:t>
            </a:r>
          </a:p>
          <a:p>
            <a:pPr/>
            <a:r>
              <a:t>Each point depends implicitly on </a:t>
            </a:r>
            <a:r>
              <a:rPr>
                <a:solidFill>
                  <a:schemeClr val="accent1">
                    <a:satOff val="-3355"/>
                    <a:lumOff val="26614"/>
                  </a:schemeClr>
                </a:solidFill>
                <a:latin typeface="Helvetica Neue Light"/>
                <a:ea typeface="Helvetica Neue Light"/>
                <a:cs typeface="Helvetica Neue Light"/>
                <a:sym typeface="Helvetica Neue Light"/>
              </a:rPr>
              <a:t>all previous points</a:t>
            </a:r>
          </a:p>
        </p:txBody>
      </p:sp>
      <p:sp>
        <p:nvSpPr>
          <p:cNvPr id="74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44" name="Equation"/>
          <p:cNvSpPr txBox="1"/>
          <p:nvPr/>
        </p:nvSpPr>
        <p:spPr>
          <a:xfrm>
            <a:off x="5212449" y="3434510"/>
            <a:ext cx="2590249" cy="2859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e>
                  </m:d>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grpSp>
        <p:nvGrpSpPr>
          <p:cNvPr id="757" name="Group"/>
          <p:cNvGrpSpPr/>
          <p:nvPr/>
        </p:nvGrpSpPr>
        <p:grpSpPr>
          <a:xfrm>
            <a:off x="1161578" y="6180767"/>
            <a:ext cx="5477248" cy="2505076"/>
            <a:chOff x="25400" y="25400"/>
            <a:chExt cx="5477247" cy="2505075"/>
          </a:xfrm>
        </p:grpSpPr>
        <p:graphicFrame>
          <p:nvGraphicFramePr>
            <p:cNvPr id="745" name="Table"/>
            <p:cNvGraphicFramePr/>
            <p:nvPr/>
          </p:nvGraphicFramePr>
          <p:xfrm>
            <a:off x="25400" y="25400"/>
            <a:ext cx="5477248" cy="2505075"/>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496777"/>
                  <a:gridCol w="496777"/>
                  <a:gridCol w="496777"/>
                  <a:gridCol w="496777"/>
                  <a:gridCol w="496777"/>
                  <a:gridCol w="496777"/>
                  <a:gridCol w="496777"/>
                  <a:gridCol w="496777"/>
                  <a:gridCol w="496777"/>
                  <a:gridCol w="496777"/>
                  <a:gridCol w="496777"/>
                </a:tblGrid>
                <a:tr h="356053">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r>
              </a:tbl>
            </a:graphicData>
          </a:graphic>
        </p:graphicFrame>
        <p:sp>
          <p:nvSpPr>
            <p:cNvPr id="746" name="Equation"/>
            <p:cNvSpPr txBox="1"/>
            <p:nvPr/>
          </p:nvSpPr>
          <p:spPr>
            <a:xfrm>
              <a:off x="123701" y="87443"/>
              <a:ext cx="243243"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747" name="Equation"/>
            <p:cNvSpPr txBox="1"/>
            <p:nvPr/>
          </p:nvSpPr>
          <p:spPr>
            <a:xfrm>
              <a:off x="644401" y="87443"/>
              <a:ext cx="218334"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748" name="Equation"/>
            <p:cNvSpPr txBox="1"/>
            <p:nvPr/>
          </p:nvSpPr>
          <p:spPr>
            <a:xfrm>
              <a:off x="1165101" y="87443"/>
              <a:ext cx="244029"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749" name="Equation"/>
            <p:cNvSpPr txBox="1"/>
            <p:nvPr/>
          </p:nvSpPr>
          <p:spPr>
            <a:xfrm>
              <a:off x="1685801" y="87443"/>
              <a:ext cx="231475"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750" name="Equation"/>
            <p:cNvSpPr txBox="1"/>
            <p:nvPr/>
          </p:nvSpPr>
          <p:spPr>
            <a:xfrm>
              <a:off x="2117601" y="87443"/>
              <a:ext cx="235430"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751" name="Equation"/>
            <p:cNvSpPr txBox="1"/>
            <p:nvPr/>
          </p:nvSpPr>
          <p:spPr>
            <a:xfrm>
              <a:off x="2574801" y="87443"/>
              <a:ext cx="22785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752" name="Equation"/>
            <p:cNvSpPr txBox="1"/>
            <p:nvPr/>
          </p:nvSpPr>
          <p:spPr>
            <a:xfrm>
              <a:off x="3070101" y="87443"/>
              <a:ext cx="234777"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753" name="Equation"/>
            <p:cNvSpPr txBox="1"/>
            <p:nvPr/>
          </p:nvSpPr>
          <p:spPr>
            <a:xfrm>
              <a:off x="3590801" y="87443"/>
              <a:ext cx="240780" cy="21256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754" name="Equation"/>
            <p:cNvSpPr txBox="1"/>
            <p:nvPr/>
          </p:nvSpPr>
          <p:spPr>
            <a:xfrm>
              <a:off x="4111500" y="87443"/>
              <a:ext cx="23082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755" name="Equation"/>
            <p:cNvSpPr txBox="1"/>
            <p:nvPr/>
          </p:nvSpPr>
          <p:spPr>
            <a:xfrm>
              <a:off x="4632200" y="87443"/>
              <a:ext cx="240552" cy="21559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756" name="Equation"/>
            <p:cNvSpPr txBox="1"/>
            <p:nvPr/>
          </p:nvSpPr>
          <p:spPr>
            <a:xfrm>
              <a:off x="5064000" y="87443"/>
              <a:ext cx="344284"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grpSp>
      <p:pic>
        <p:nvPicPr>
          <p:cNvPr id="758" name="Image" descr="Image"/>
          <p:cNvPicPr>
            <a:picLocks noChangeAspect="1"/>
          </p:cNvPicPr>
          <p:nvPr/>
        </p:nvPicPr>
        <p:blipFill>
          <a:blip r:embed="rId2">
            <a:extLst/>
          </a:blip>
          <a:stretch>
            <a:fillRect/>
          </a:stretch>
        </p:blipFill>
        <p:spPr>
          <a:xfrm>
            <a:off x="7061772" y="6649198"/>
            <a:ext cx="5682987" cy="1552339"/>
          </a:xfrm>
          <a:prstGeom prst="rect">
            <a:avLst/>
          </a:prstGeom>
          <a:ln w="3175">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0"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761" name="Exponential Running Average"/>
          <p:cNvSpPr txBox="1"/>
          <p:nvPr>
            <p:ph type="title"/>
          </p:nvPr>
        </p:nvSpPr>
        <p:spPr>
          <a:prstGeom prst="rect">
            <a:avLst/>
          </a:prstGeom>
        </p:spPr>
        <p:txBody>
          <a:bodyPr/>
          <a:lstStyle/>
          <a:p>
            <a:pPr/>
            <a:r>
              <a:t>Exponential Running Average</a:t>
            </a:r>
          </a:p>
        </p:txBody>
      </p:sp>
      <p:sp>
        <p:nvSpPr>
          <p:cNvPr id="76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63" name="Smaller values of   result in smoother time series"/>
          <p:cNvSpPr txBox="1"/>
          <p:nvPr/>
        </p:nvSpPr>
        <p:spPr>
          <a:xfrm>
            <a:off x="3047640" y="6061978"/>
            <a:ext cx="2064213" cy="15666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a:spcBef>
                <a:spcPts val="2400"/>
              </a:spcBef>
              <a:defRPr sz="2400"/>
            </a:pPr>
            <a:r>
              <a:t>Smaller values of </a:t>
            </a:r>
            <a14:m>
              <m:oMath>
                <m:r>
                  <a:rPr xmlns:a="http://schemas.openxmlformats.org/drawingml/2006/main" sz="3050" i="1">
                    <a:solidFill>
                      <a:srgbClr val="000000"/>
                    </a:solidFill>
                    <a:latin typeface="Cambria Math" panose="02040503050406030204" pitchFamily="18" charset="0"/>
                  </a:rPr>
                  <m:t>α</m:t>
                </m:r>
              </m:oMath>
            </a14:m>
            <a:r>
              <a:t> result in smoother time series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Rectangle"/>
          <p:cNvSpPr/>
          <p:nvPr/>
        </p:nvSpPr>
        <p:spPr>
          <a:xfrm>
            <a:off x="6239933" y="2073570"/>
            <a:ext cx="1745590" cy="417161"/>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331" name="Logistics - Airline Passengers"/>
          <p:cNvSpPr txBox="1"/>
          <p:nvPr>
            <p:ph type="title"/>
          </p:nvPr>
        </p:nvSpPr>
        <p:spPr>
          <a:prstGeom prst="rect">
            <a:avLst/>
          </a:prstGeom>
        </p:spPr>
        <p:txBody>
          <a:bodyPr/>
          <a:lstStyle/>
          <a:p>
            <a:pPr/>
            <a:r>
              <a:t>Logistics - Airline Passengers</a:t>
            </a:r>
          </a:p>
        </p:txBody>
      </p:sp>
      <p:sp>
        <p:nvSpPr>
          <p:cNvPr id="3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333" name="https://www.kaggle.com/chirag19/air-passengers"/>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lvl1pPr>
              <a:spcBef>
                <a:spcPts val="4800"/>
              </a:spcBef>
              <a:defRPr sz="1600">
                <a:latin typeface="Helvetica Neue Light"/>
                <a:ea typeface="Helvetica Neue Light"/>
                <a:cs typeface="Helvetica Neue Light"/>
                <a:sym typeface="Helvetica Neue Light"/>
              </a:defRPr>
            </a:lvl1pPr>
          </a:lstStyle>
          <a:p>
            <a:pPr/>
            <a:r>
              <a:t>https://www.kaggle.com/chirag19/air-passengers</a:t>
            </a:r>
          </a:p>
        </p:txBody>
      </p:sp>
      <p:pic>
        <p:nvPicPr>
          <p:cNvPr id="334"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335" name="Rectangle"/>
          <p:cNvSpPr/>
          <p:nvPr/>
        </p:nvSpPr>
        <p:spPr>
          <a:xfrm>
            <a:off x="11050394" y="2320983"/>
            <a:ext cx="394721" cy="314116"/>
          </a:xfrm>
          <a:prstGeom prst="rect">
            <a:avLst/>
          </a:prstGeom>
          <a:solidFill>
            <a:srgbClr val="FFFFFF"/>
          </a:solidFill>
          <a:ln w="12700">
            <a:miter lim="400000"/>
          </a:ln>
        </p:spPr>
        <p:txBody>
          <a:bodyPr lIns="38100" tIns="38100" rIns="38100" bIns="38100" anchor="ctr"/>
          <a:lstStyle/>
          <a:p>
            <a:pPr algn="l">
              <a:defRPr sz="3400">
                <a:solidFill>
                  <a:srgbClr val="FFFFFF"/>
                </a:solidFill>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Forecasting"/>
          <p:cNvSpPr txBox="1"/>
          <p:nvPr>
            <p:ph type="title"/>
          </p:nvPr>
        </p:nvSpPr>
        <p:spPr>
          <a:prstGeom prst="rect">
            <a:avLst/>
          </a:prstGeom>
        </p:spPr>
        <p:txBody>
          <a:bodyPr/>
          <a:lstStyle/>
          <a:p>
            <a:pPr/>
            <a:r>
              <a:t>Forecasting</a:t>
            </a:r>
          </a:p>
        </p:txBody>
      </p:sp>
      <p:sp>
        <p:nvSpPr>
          <p:cNvPr id="766" name="We can also use the Exponential Moving Averages as a simple forecasting tool.…"/>
          <p:cNvSpPr txBox="1"/>
          <p:nvPr>
            <p:ph type="body" idx="1"/>
          </p:nvPr>
        </p:nvSpPr>
        <p:spPr>
          <a:prstGeom prst="rect">
            <a:avLst/>
          </a:prstGeom>
        </p:spPr>
        <p:txBody>
          <a:bodyPr/>
          <a:lstStyle/>
          <a:p>
            <a:pPr/>
            <a:r>
              <a:t>We can also use the Exponential Moving Averages as a simple forecasting tool.</a:t>
            </a:r>
          </a:p>
          <a:p>
            <a:pPr/>
            <a:r>
              <a:t>The value at time </a:t>
            </a:r>
            <a14:m>
              <m:oMath>
                <m:r>
                  <a:rPr xmlns:a="http://schemas.openxmlformats.org/drawingml/2006/main" sz="3150" i="1">
                    <a:solidFill>
                      <a:srgbClr val="000000"/>
                    </a:solidFill>
                    <a:latin typeface="Cambria Math" panose="02040503050406030204" pitchFamily="18" charset="0"/>
                  </a:rPr>
                  <m:t>t</m:t>
                </m:r>
                <m:r>
                  <a:rPr xmlns:a="http://schemas.openxmlformats.org/drawingml/2006/main" sz="3150" i="1">
                    <a:solidFill>
                      <a:srgbClr val="000000"/>
                    </a:solidFill>
                    <a:latin typeface="Cambria Math" panose="02040503050406030204" pitchFamily="18" charset="0"/>
                  </a:rPr>
                  <m:t>+</m:t>
                </m:r>
                <m:r>
                  <a:rPr xmlns:a="http://schemas.openxmlformats.org/drawingml/2006/main" sz="3150" i="1">
                    <a:solidFill>
                      <a:srgbClr val="000000"/>
                    </a:solidFill>
                    <a:latin typeface="Cambria Math" panose="02040503050406030204" pitchFamily="18" charset="0"/>
                  </a:rPr>
                  <m:t>1</m:t>
                </m:r>
              </m:oMath>
            </a14:m>
            <a:r>
              <a:t> is given by:</a:t>
            </a:r>
            <a:br/>
            <a:br/>
          </a:p>
          <a:p>
            <a:pPr/>
            <a:r>
              <a:t>Which we can consider to be a prediction on the value of </a:t>
            </a:r>
            <a14:m>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a14:m>
            <a:r>
              <a:t>, based on the current value of </a:t>
            </a:r>
            <a14:m>
              <m:oMath>
                <m:sSub>
                  <m:e>
                    <m:r>
                      <a:rPr xmlns:a="http://schemas.openxmlformats.org/drawingml/2006/main" sz="2750" i="1">
                        <a:solidFill>
                          <a:srgbClr val="000000"/>
                        </a:solidFill>
                        <a:latin typeface="Cambria Math" panose="02040503050406030204" pitchFamily="18" charset="0"/>
                      </a:rPr>
                      <m:t>z</m:t>
                    </m:r>
                  </m:e>
                  <m:sub>
                    <m:r>
                      <a:rPr xmlns:a="http://schemas.openxmlformats.org/drawingml/2006/main" sz="2750" i="1">
                        <a:solidFill>
                          <a:srgbClr val="000000"/>
                        </a:solidFill>
                        <a:latin typeface="Cambria Math" panose="02040503050406030204" pitchFamily="18" charset="0"/>
                      </a:rPr>
                      <m:t>t</m:t>
                    </m:r>
                  </m:sub>
                </m:sSub>
              </m:oMath>
            </a14:m>
            <a:r>
              <a:t> and some faction of our current error value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z</m:t>
                    </m:r>
                  </m:e>
                  <m:sub>
                    <m:r>
                      <a:rPr xmlns:a="http://schemas.openxmlformats.org/drawingml/2006/main" sz="2850" i="1">
                        <a:solidFill>
                          <a:srgbClr val="000000"/>
                        </a:solidFill>
                        <a:latin typeface="Cambria Math" panose="02040503050406030204" pitchFamily="18" charset="0"/>
                      </a:rPr>
                      <m:t>t</m:t>
                    </m:r>
                  </m:sub>
                </m:sSub>
              </m:oMath>
            </a14:m>
            <a:r>
              <a:t>:</a:t>
            </a:r>
          </a:p>
        </p:txBody>
      </p:sp>
      <p:sp>
        <p:nvSpPr>
          <p:cNvPr id="76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68" name="Equation"/>
          <p:cNvSpPr txBox="1"/>
          <p:nvPr/>
        </p:nvSpPr>
        <p:spPr>
          <a:xfrm>
            <a:off x="5194949" y="3432616"/>
            <a:ext cx="2614902" cy="29240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e>
                  </m:d>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769" name="Equation"/>
          <p:cNvSpPr txBox="1"/>
          <p:nvPr/>
        </p:nvSpPr>
        <p:spPr>
          <a:xfrm>
            <a:off x="5260210" y="5578916"/>
            <a:ext cx="2484380" cy="3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e>
                  </m:d>
                </m:oMath>
              </m:oMathPara>
            </a14:m>
            <a:endParaRPr sz="2400"/>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Forecasting"/>
          <p:cNvSpPr txBox="1"/>
          <p:nvPr>
            <p:ph type="title"/>
          </p:nvPr>
        </p:nvSpPr>
        <p:spPr>
          <a:prstGeom prst="rect">
            <a:avLst/>
          </a:prstGeom>
        </p:spPr>
        <p:txBody>
          <a:bodyPr/>
          <a:lstStyle/>
          <a:p>
            <a:pPr/>
            <a:r>
              <a:t>Forecasting</a:t>
            </a:r>
          </a:p>
        </p:txBody>
      </p:sp>
      <p:sp>
        <p:nvSpPr>
          <p:cNvPr id="77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73"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Forecasting"/>
          <p:cNvSpPr txBox="1"/>
          <p:nvPr>
            <p:ph type="title"/>
          </p:nvPr>
        </p:nvSpPr>
        <p:spPr>
          <a:prstGeom prst="rect">
            <a:avLst/>
          </a:prstGeom>
        </p:spPr>
        <p:txBody>
          <a:bodyPr/>
          <a:lstStyle/>
          <a:p>
            <a:pPr/>
            <a:r>
              <a:t>Forecasting</a:t>
            </a:r>
          </a:p>
        </p:txBody>
      </p:sp>
      <p:sp>
        <p:nvSpPr>
          <p:cNvPr id="77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77" name="unknown.png" descr="unknown.png"/>
          <p:cNvPicPr>
            <a:picLocks noChangeAspect="1"/>
          </p:cNvPicPr>
          <p:nvPr/>
        </p:nvPicPr>
        <p:blipFill>
          <a:blip r:embed="rId2">
            <a:extLst/>
          </a:blip>
          <a:stretch>
            <a:fillRect/>
          </a:stretch>
        </p:blipFill>
        <p:spPr>
          <a:xfrm>
            <a:off x="1390650" y="2168102"/>
            <a:ext cx="10223501" cy="6890596"/>
          </a:xfrm>
          <a:prstGeom prst="rect">
            <a:avLst/>
          </a:prstGeom>
          <a:ln w="3175">
            <a:miter lim="400000"/>
          </a:ln>
        </p:spPr>
      </p:pic>
      <p:sp>
        <p:nvSpPr>
          <p:cNvPr id="778" name="The optimal value of   is that which minimize the prediction error"/>
          <p:cNvSpPr txBox="1"/>
          <p:nvPr/>
        </p:nvSpPr>
        <p:spPr>
          <a:xfrm>
            <a:off x="7530740" y="4093478"/>
            <a:ext cx="2449777" cy="15666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a:spcBef>
                <a:spcPts val="2400"/>
              </a:spcBef>
              <a:defRPr sz="2400"/>
            </a:pPr>
            <a:r>
              <a:t>The optimal value of </a:t>
            </a:r>
            <a14:m>
              <m:oMath>
                <m:r>
                  <a:rPr xmlns:a="http://schemas.openxmlformats.org/drawingml/2006/main" sz="3050" i="1">
                    <a:solidFill>
                      <a:srgbClr val="000000"/>
                    </a:solidFill>
                    <a:latin typeface="Cambria Math" panose="02040503050406030204" pitchFamily="18" charset="0"/>
                  </a:rPr>
                  <m:t>α</m:t>
                </m:r>
              </m:oMath>
            </a14:m>
            <a:r>
              <a:t> is that which minimize the prediction error</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ode - Running Values…"/>
          <p:cNvSpPr txBox="1"/>
          <p:nvPr>
            <p:ph type="title"/>
          </p:nvPr>
        </p:nvSpPr>
        <p:spPr>
          <a:xfrm>
            <a:off x="5814742" y="3838222"/>
            <a:ext cx="7117353" cy="2077156"/>
          </a:xfrm>
          <a:prstGeom prst="rect">
            <a:avLst/>
          </a:prstGeom>
        </p:spPr>
        <p:txBody>
          <a:bodyPr/>
          <a:lstStyle/>
          <a:p>
            <a:pPr/>
            <a:r>
              <a:t>Code - Running Values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Fourier Analysis"/>
          <p:cNvSpPr txBox="1"/>
          <p:nvPr>
            <p:ph type="title"/>
          </p:nvPr>
        </p:nvSpPr>
        <p:spPr>
          <a:prstGeom prst="rect">
            <a:avLst/>
          </a:prstGeom>
        </p:spPr>
        <p:txBody>
          <a:bodyPr/>
          <a:lstStyle/>
          <a:p>
            <a:pPr/>
            <a:r>
              <a:t>Fourier Analysis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Frequency Domain"/>
          <p:cNvSpPr txBox="1"/>
          <p:nvPr>
            <p:ph type="title"/>
          </p:nvPr>
        </p:nvSpPr>
        <p:spPr>
          <a:prstGeom prst="rect">
            <a:avLst/>
          </a:prstGeom>
        </p:spPr>
        <p:txBody>
          <a:bodyPr/>
          <a:lstStyle/>
          <a:p>
            <a:pPr/>
            <a:r>
              <a:t>Frequency Domain</a:t>
            </a:r>
          </a:p>
        </p:txBody>
      </p:sp>
      <p:sp>
        <p:nvSpPr>
          <p:cNvPr id="785" name="So far we have focused on the natural (time based) representation of a time series.…"/>
          <p:cNvSpPr txBox="1"/>
          <p:nvPr>
            <p:ph type="body" idx="1"/>
          </p:nvPr>
        </p:nvSpPr>
        <p:spPr>
          <a:prstGeom prst="rect">
            <a:avLst/>
          </a:prstGeom>
        </p:spPr>
        <p:txBody>
          <a:bodyPr/>
          <a:lstStyle/>
          <a:p>
            <a:pPr/>
            <a:r>
              <a:t>So far we have focused on the natural (time based) representation of a time series.</a:t>
            </a:r>
          </a:p>
          <a:p>
            <a:pPr/>
            <a:r>
              <a:t>An alternative representation is based on frequencies and was first introduced by </a:t>
            </a:r>
            <a:r>
              <a:rPr>
                <a:solidFill>
                  <a:schemeClr val="accent1">
                    <a:satOff val="-3355"/>
                    <a:lumOff val="26614"/>
                  </a:schemeClr>
                </a:solidFill>
                <a:latin typeface="Helvetica Neue Light"/>
                <a:ea typeface="Helvetica Neue Light"/>
                <a:cs typeface="Helvetica Neue Light"/>
                <a:sym typeface="Helvetica Neue Light"/>
              </a:rPr>
              <a:t>Jean Fourier</a:t>
            </a:r>
            <a:r>
              <a:t> in 1807</a:t>
            </a:r>
          </a:p>
          <a:p>
            <a:pPr/>
            <a:r>
              <a:t>Fourier showed that periodic functions can be decomposed as a </a:t>
            </a:r>
            <a:r>
              <a:rPr>
                <a:solidFill>
                  <a:schemeClr val="accent6">
                    <a:satOff val="24555"/>
                    <a:lumOff val="22232"/>
                  </a:schemeClr>
                </a:solidFill>
                <a:latin typeface="Helvetica Neue Light"/>
                <a:ea typeface="Helvetica Neue Light"/>
                <a:cs typeface="Helvetica Neue Light"/>
                <a:sym typeface="Helvetica Neue Light"/>
              </a:rPr>
              <a:t>sum of trigonometric functions</a:t>
            </a:r>
            <a:endParaRPr>
              <a:solidFill>
                <a:schemeClr val="accent6">
                  <a:satOff val="24555"/>
                  <a:lumOff val="22232"/>
                </a:schemeClr>
              </a:solidFill>
              <a:latin typeface="Helvetica Neue Light"/>
              <a:ea typeface="Helvetica Neue Light"/>
              <a:cs typeface="Helvetica Neue Light"/>
              <a:sym typeface="Helvetica Neue Light"/>
            </a:endParaRPr>
          </a:p>
          <a:p>
            <a:pPr/>
            <a:r>
              <a:t>Fourier’s original result was later extended to</a:t>
            </a:r>
            <a:r>
              <a:rPr>
                <a:solidFill>
                  <a:schemeClr val="accent6">
                    <a:satOff val="24555"/>
                    <a:lumOff val="22232"/>
                  </a:schemeClr>
                </a:solidFill>
                <a:latin typeface="Helvetica Neue Light"/>
                <a:ea typeface="Helvetica Neue Light"/>
                <a:cs typeface="Helvetica Neue Light"/>
                <a:sym typeface="Helvetica Neue Light"/>
              </a:rPr>
              <a:t> all functions</a:t>
            </a:r>
            <a:endParaRPr>
              <a:solidFill>
                <a:schemeClr val="accent6">
                  <a:satOff val="24555"/>
                  <a:lumOff val="22232"/>
                </a:schemeClr>
              </a:solidFill>
              <a:latin typeface="Helvetica Neue Light"/>
              <a:ea typeface="Helvetica Neue Light"/>
              <a:cs typeface="Helvetica Neue Light"/>
              <a:sym typeface="Helvetica Neue Light"/>
            </a:endParaRPr>
          </a:p>
          <a:p>
            <a:pPr/>
            <a:r>
              <a:t>The</a:t>
            </a:r>
            <a:r>
              <a:rPr>
                <a:solidFill>
                  <a:schemeClr val="accent6">
                    <a:satOff val="24555"/>
                    <a:lumOff val="22232"/>
                  </a:schemeClr>
                </a:solidFill>
                <a:latin typeface="Helvetica Neue Light"/>
                <a:ea typeface="Helvetica Neue Light"/>
                <a:cs typeface="Helvetica Neue Light"/>
                <a:sym typeface="Helvetica Neue Light"/>
              </a:rPr>
              <a:t> </a:t>
            </a:r>
            <a:r>
              <a:rPr>
                <a:solidFill>
                  <a:schemeClr val="accent1">
                    <a:satOff val="-3355"/>
                    <a:lumOff val="26614"/>
                  </a:schemeClr>
                </a:solidFill>
                <a:latin typeface="Helvetica Neue Light"/>
                <a:ea typeface="Helvetica Neue Light"/>
                <a:cs typeface="Helvetica Neue Light"/>
                <a:sym typeface="Helvetica Neue Light"/>
              </a:rPr>
              <a:t>Discrete Fourier Transforms</a:t>
            </a:r>
            <a:r>
              <a:t> provides us with an simple and convenient way to move from the </a:t>
            </a:r>
            <a:r>
              <a:rPr>
                <a:solidFill>
                  <a:schemeClr val="accent6">
                    <a:satOff val="24555"/>
                    <a:lumOff val="22232"/>
                  </a:schemeClr>
                </a:solidFill>
                <a:latin typeface="Helvetica Neue Light"/>
                <a:ea typeface="Helvetica Neue Light"/>
                <a:cs typeface="Helvetica Neue Light"/>
                <a:sym typeface="Helvetica Neue Light"/>
              </a:rPr>
              <a:t>time-domain</a:t>
            </a:r>
            <a:r>
              <a:t> to the </a:t>
            </a:r>
            <a:r>
              <a:rPr>
                <a:solidFill>
                  <a:schemeClr val="accent6">
                    <a:satOff val="24555"/>
                    <a:lumOff val="22232"/>
                  </a:schemeClr>
                </a:solidFill>
                <a:latin typeface="Helvetica Neue Light"/>
                <a:ea typeface="Helvetica Neue Light"/>
                <a:cs typeface="Helvetica Neue Light"/>
                <a:sym typeface="Helvetica Neue Light"/>
              </a:rPr>
              <a:t>frequency-domain</a:t>
            </a:r>
            <a:r>
              <a:t> and back.</a:t>
            </a:r>
          </a:p>
        </p:txBody>
      </p:sp>
      <p:sp>
        <p:nvSpPr>
          <p:cNvPr id="78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Adding Frequencies"/>
          <p:cNvSpPr txBox="1"/>
          <p:nvPr>
            <p:ph type="title"/>
          </p:nvPr>
        </p:nvSpPr>
        <p:spPr>
          <a:prstGeom prst="rect">
            <a:avLst/>
          </a:prstGeom>
        </p:spPr>
        <p:txBody>
          <a:bodyPr/>
          <a:lstStyle/>
          <a:p>
            <a:pPr/>
            <a:r>
              <a:t>Adding Frequencies</a:t>
            </a:r>
          </a:p>
        </p:txBody>
      </p:sp>
      <p:sp>
        <p:nvSpPr>
          <p:cNvPr id="78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90" name="unknown.png" descr="unknown.png"/>
          <p:cNvPicPr>
            <a:picLocks noChangeAspect="1"/>
          </p:cNvPicPr>
          <p:nvPr/>
        </p:nvPicPr>
        <p:blipFill>
          <a:blip r:embed="rId2">
            <a:extLst/>
          </a:blip>
          <a:stretch>
            <a:fillRect/>
          </a:stretch>
        </p:blipFill>
        <p:spPr>
          <a:xfrm>
            <a:off x="1377950" y="2155402"/>
            <a:ext cx="10223500" cy="6890596"/>
          </a:xfrm>
          <a:prstGeom prst="rect">
            <a:avLst/>
          </a:prstGeom>
          <a:ln w="3175">
            <a:miter lim="400000"/>
          </a:ln>
        </p:spPr>
      </p:pic>
      <p:sp>
        <p:nvSpPr>
          <p:cNvPr id="791" name="Complex functions can be constructed by adding simple waves of the right frequencies and amplitudes"/>
          <p:cNvSpPr txBox="1"/>
          <p:nvPr/>
        </p:nvSpPr>
        <p:spPr>
          <a:xfrm>
            <a:off x="8679129" y="6531228"/>
            <a:ext cx="2813236" cy="15933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000"/>
            </a:lvl1pPr>
          </a:lstStyle>
          <a:p>
            <a:pPr/>
            <a:r>
              <a:t>Complex functions can be constructed by adding simple waves of the right frequencies and amplitudes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3D Visualization"/>
          <p:cNvSpPr txBox="1"/>
          <p:nvPr>
            <p:ph type="title"/>
          </p:nvPr>
        </p:nvSpPr>
        <p:spPr>
          <a:prstGeom prst="rect">
            <a:avLst/>
          </a:prstGeom>
        </p:spPr>
        <p:txBody>
          <a:bodyPr/>
          <a:lstStyle/>
          <a:p>
            <a:pPr/>
            <a:r>
              <a:t>3D Visualization</a:t>
            </a:r>
          </a:p>
        </p:txBody>
      </p:sp>
      <p:sp>
        <p:nvSpPr>
          <p:cNvPr id="794" name="Body"/>
          <p:cNvSpPr txBox="1"/>
          <p:nvPr>
            <p:ph type="body" idx="1"/>
          </p:nvPr>
        </p:nvSpPr>
        <p:spPr>
          <a:prstGeom prst="rect">
            <a:avLst/>
          </a:prstGeom>
        </p:spPr>
        <p:txBody>
          <a:bodyPr/>
          <a:lstStyle/>
          <a:p>
            <a:pPr/>
          </a:p>
        </p:txBody>
      </p:sp>
      <p:sp>
        <p:nvSpPr>
          <p:cNvPr id="79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96" name="unknown.png" descr="unknown.png"/>
          <p:cNvPicPr>
            <a:picLocks noChangeAspect="1"/>
          </p:cNvPicPr>
          <p:nvPr/>
        </p:nvPicPr>
        <p:blipFill>
          <a:blip r:embed="rId2">
            <a:extLst/>
          </a:blip>
          <a:stretch>
            <a:fillRect/>
          </a:stretch>
        </p:blipFill>
        <p:spPr>
          <a:xfrm>
            <a:off x="1377950" y="2162572"/>
            <a:ext cx="10223500" cy="6893371"/>
          </a:xfrm>
          <a:prstGeom prst="rect">
            <a:avLst/>
          </a:prstGeom>
          <a:ln w="3175">
            <a:miter lim="400000"/>
          </a:ln>
        </p:spPr>
      </p:pic>
      <p:sp>
        <p:nvSpPr>
          <p:cNvPr id="797" name="Complex functions can be constructed by adding simple waves of the right frequencies and amplitudes"/>
          <p:cNvSpPr txBox="1"/>
          <p:nvPr/>
        </p:nvSpPr>
        <p:spPr>
          <a:xfrm>
            <a:off x="284429" y="2055694"/>
            <a:ext cx="2813236" cy="15933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000"/>
            </a:lvl1pPr>
          </a:lstStyle>
          <a:p>
            <a:pPr/>
            <a:r>
              <a:t>Complex functions can be constructed by adding simple waves of the right frequencies and amplitudes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pectrogram"/>
          <p:cNvSpPr txBox="1"/>
          <p:nvPr>
            <p:ph type="title"/>
          </p:nvPr>
        </p:nvSpPr>
        <p:spPr>
          <a:prstGeom prst="rect">
            <a:avLst/>
          </a:prstGeom>
        </p:spPr>
        <p:txBody>
          <a:bodyPr/>
          <a:lstStyle/>
          <a:p>
            <a:pPr/>
            <a:r>
              <a:t>Spectrogram</a:t>
            </a:r>
          </a:p>
        </p:txBody>
      </p:sp>
      <p:sp>
        <p:nvSpPr>
          <p:cNvPr id="800" name="https://en.wikipedia.org/wiki/Spectr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https://en.wikipedia.org/wiki/Spectrogram</a:t>
            </a:r>
          </a:p>
        </p:txBody>
      </p:sp>
      <p:pic>
        <p:nvPicPr>
          <p:cNvPr id="801" name="Image" descr="Image"/>
          <p:cNvPicPr>
            <a:picLocks noChangeAspect="1"/>
          </p:cNvPicPr>
          <p:nvPr/>
        </p:nvPicPr>
        <p:blipFill>
          <a:blip r:embed="rId2">
            <a:extLst/>
          </a:blip>
          <a:stretch>
            <a:fillRect/>
          </a:stretch>
        </p:blipFill>
        <p:spPr>
          <a:xfrm>
            <a:off x="431800" y="2222814"/>
            <a:ext cx="12141200" cy="6315687"/>
          </a:xfrm>
          <a:prstGeom prst="rect">
            <a:avLst/>
          </a:prstGeom>
          <a:ln w="3175">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Discrete) Fourier Transform"/>
          <p:cNvSpPr txBox="1"/>
          <p:nvPr>
            <p:ph type="title"/>
          </p:nvPr>
        </p:nvSpPr>
        <p:spPr>
          <a:prstGeom prst="rect">
            <a:avLst/>
          </a:prstGeom>
        </p:spPr>
        <p:txBody>
          <a:bodyPr/>
          <a:lstStyle/>
          <a:p>
            <a:pPr/>
            <a:r>
              <a:t>(Discrete) Fourier Transform</a:t>
            </a:r>
          </a:p>
        </p:txBody>
      </p:sp>
      <p:sp>
        <p:nvSpPr>
          <p:cNvPr id="804" name="The DFT maps a sequence of   values   representing a time series   into   complex numbers   defined as:…"/>
          <p:cNvSpPr txBox="1"/>
          <p:nvPr>
            <p:ph type="body" idx="1"/>
          </p:nvPr>
        </p:nvSpPr>
        <p:spPr>
          <a:prstGeom prst="rect">
            <a:avLst/>
          </a:prstGeom>
        </p:spPr>
        <p:txBody>
          <a:bodyPr/>
          <a:lstStyle/>
          <a:p>
            <a:pPr/>
            <a:r>
              <a:t>The </a:t>
            </a:r>
            <a:r>
              <a:rPr>
                <a:solidFill>
                  <a:schemeClr val="accent1">
                    <a:satOff val="-3355"/>
                    <a:lumOff val="26614"/>
                  </a:schemeClr>
                </a:solidFill>
                <a:latin typeface="Helvetica Neue Light"/>
                <a:ea typeface="Helvetica Neue Light"/>
                <a:cs typeface="Helvetica Neue Light"/>
                <a:sym typeface="Helvetica Neue Light"/>
              </a:rPr>
              <a:t>DFT</a:t>
            </a:r>
            <a:r>
              <a:t> maps a sequence of </a:t>
            </a:r>
            <a14:m>
              <m:oMath>
                <m:r>
                  <a:rPr xmlns:a="http://schemas.openxmlformats.org/drawingml/2006/main" sz="2600" i="1">
                    <a:solidFill>
                      <a:srgbClr val="000000"/>
                    </a:solidFill>
                    <a:latin typeface="Cambria Math" panose="02040503050406030204" pitchFamily="18" charset="0"/>
                  </a:rPr>
                  <m:t>N</m:t>
                </m:r>
              </m:oMath>
            </a14:m>
            <a:r>
              <a:t> values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n</m:t>
                    </m:r>
                  </m:sub>
                </m:sSub>
              </m:oMath>
            </a14:m>
            <a:r>
              <a:t> representing a time series </a:t>
            </a:r>
            <a14:m>
              <m:oMath>
                <m:r>
                  <a:rPr xmlns:a="http://schemas.openxmlformats.org/drawingml/2006/main" sz="2900" i="1">
                    <a:solidFill>
                      <a:srgbClr val="000000"/>
                    </a:solidFill>
                    <a:latin typeface="Cambria Math" panose="02040503050406030204" pitchFamily="18" charset="0"/>
                  </a:rPr>
                  <m:t>x</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t</m:t>
                    </m:r>
                  </m:e>
                </m:d>
              </m:oMath>
            </a14:m>
            <a:r>
              <a:t> into </a:t>
            </a:r>
            <a14:m>
              <m:oMath>
                <m:r>
                  <a:rPr xmlns:a="http://schemas.openxmlformats.org/drawingml/2006/main" sz="2600" i="1">
                    <a:solidFill>
                      <a:srgbClr val="000000"/>
                    </a:solidFill>
                    <a:latin typeface="Cambria Math" panose="02040503050406030204" pitchFamily="18" charset="0"/>
                  </a:rPr>
                  <m:t>N</m:t>
                </m:r>
              </m:oMath>
            </a14:m>
            <a:r>
              <a:t> complex numbers </a:t>
            </a:r>
            <a14:m>
              <m:oMath>
                <m:sSub>
                  <m:e>
                    <m:r>
                      <a:rPr xmlns:a="http://schemas.openxmlformats.org/drawingml/2006/main" sz="2750" i="1">
                        <a:solidFill>
                          <a:srgbClr val="000000"/>
                        </a:solidFill>
                        <a:latin typeface="Cambria Math" panose="02040503050406030204" pitchFamily="18" charset="0"/>
                      </a:rPr>
                      <m:t>X</m:t>
                    </m:r>
                  </m:e>
                  <m:sub>
                    <m:r>
                      <a:rPr xmlns:a="http://schemas.openxmlformats.org/drawingml/2006/main" sz="2750" i="1">
                        <a:solidFill>
                          <a:srgbClr val="000000"/>
                        </a:solidFill>
                        <a:latin typeface="Cambria Math" panose="02040503050406030204" pitchFamily="18" charset="0"/>
                      </a:rPr>
                      <m:t>k</m:t>
                    </m:r>
                  </m:sub>
                </m:sSub>
              </m:oMath>
            </a14:m>
            <a:r>
              <a:t> defined as:</a:t>
            </a:r>
            <a:br/>
            <a:br/>
          </a:p>
          <a:p>
            <a:pPr/>
            <a:r>
              <a:t>where:</a:t>
            </a:r>
            <a:br/>
            <a:br/>
          </a:p>
          <a:p>
            <a:pPr/>
            <a:r>
              <a:t>To recover the original values we use the </a:t>
            </a:r>
            <a:r>
              <a:rPr>
                <a:solidFill>
                  <a:schemeClr val="accent6">
                    <a:satOff val="24555"/>
                    <a:lumOff val="22232"/>
                  </a:schemeClr>
                </a:solidFill>
                <a:latin typeface="Helvetica Neue Light"/>
                <a:ea typeface="Helvetica Neue Light"/>
                <a:cs typeface="Helvetica Neue Light"/>
                <a:sym typeface="Helvetica Neue Light"/>
              </a:rPr>
              <a:t>Inverse DFT</a:t>
            </a:r>
            <a:r>
              <a:t>, defined as:</a:t>
            </a:r>
            <a:br/>
            <a:br/>
            <a:br/>
            <a:br/>
          </a:p>
          <a:p>
            <a:pPr/>
            <a:r>
              <a:t>The DFT represents the continuous series </a:t>
            </a:r>
            <a14:m>
              <m:oMath>
                <m:r>
                  <a:rPr xmlns:a="http://schemas.openxmlformats.org/drawingml/2006/main" sz="2900" i="1">
                    <a:solidFill>
                      <a:srgbClr val="000000"/>
                    </a:solidFill>
                    <a:latin typeface="Cambria Math" panose="02040503050406030204" pitchFamily="18" charset="0"/>
                  </a:rPr>
                  <m:t>x</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t</m:t>
                    </m:r>
                  </m:e>
                </m:d>
              </m:oMath>
            </a14:m>
            <a:r>
              <a:t> as a </a:t>
            </a:r>
            <a:r>
              <a:rPr>
                <a:solidFill>
                  <a:schemeClr val="accent6">
                    <a:satOff val="24555"/>
                    <a:lumOff val="22232"/>
                  </a:schemeClr>
                </a:solidFill>
                <a:latin typeface="Helvetica Neue Light"/>
                <a:ea typeface="Helvetica Neue Light"/>
                <a:cs typeface="Helvetica Neue Light"/>
                <a:sym typeface="Helvetica Neue Light"/>
              </a:rPr>
              <a:t>sum of discrete frequencies</a:t>
            </a:r>
            <a:r>
              <a:t>:</a:t>
            </a:r>
          </a:p>
        </p:txBody>
      </p:sp>
      <p:sp>
        <p:nvSpPr>
          <p:cNvPr id="805" name="https://en.wikipedia.org/wiki/Discrete-time_Fourier_transfor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https://en.wikipedia.org/wiki/Discrete-time_Fourier_transform</a:t>
            </a:r>
          </a:p>
        </p:txBody>
      </p:sp>
      <p:sp>
        <p:nvSpPr>
          <p:cNvPr id="806" name="Equation"/>
          <p:cNvSpPr txBox="1"/>
          <p:nvPr/>
        </p:nvSpPr>
        <p:spPr>
          <a:xfrm>
            <a:off x="5457140" y="3182714"/>
            <a:ext cx="2090519" cy="8696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
        <p:nvSpPr>
          <p:cNvPr id="807" name="Equation"/>
          <p:cNvSpPr txBox="1"/>
          <p:nvPr/>
        </p:nvSpPr>
        <p:spPr>
          <a:xfrm>
            <a:off x="5380814" y="6151286"/>
            <a:ext cx="2238200" cy="8696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
        <p:nvSpPr>
          <p:cNvPr id="808" name="Equation"/>
          <p:cNvSpPr txBox="1"/>
          <p:nvPr/>
        </p:nvSpPr>
        <p:spPr>
          <a:xfrm>
            <a:off x="5131449" y="4720456"/>
            <a:ext cx="2741902" cy="31268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θ</m:t>
                      </m:r>
                    </m:sup>
                  </m:sSup>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cos</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θ</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θ</m:t>
                      </m:r>
                    </m:e>
                  </m:d>
                </m:oMath>
              </m:oMathPara>
            </a14:m>
            <a:endParaRPr sz="2400"/>
          </a:p>
        </p:txBody>
      </p:sp>
      <p:sp>
        <p:nvSpPr>
          <p:cNvPr id="809" name="Equation"/>
          <p:cNvSpPr txBox="1"/>
          <p:nvPr/>
        </p:nvSpPr>
        <p:spPr>
          <a:xfrm>
            <a:off x="5846203" y="8139055"/>
            <a:ext cx="1312394" cy="65654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ω</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k</m:t>
                      </m:r>
                    </m:num>
                    <m:den>
                      <m:r>
                        <a:rPr xmlns:a="http://schemas.openxmlformats.org/drawingml/2006/main" sz="2400" i="1">
                          <a:solidFill>
                            <a:srgbClr val="000000"/>
                          </a:solidFill>
                          <a:latin typeface="Cambria Math" panose="02040503050406030204" pitchFamily="18" charset="0"/>
                        </a:rPr>
                        <m:t>N</m:t>
                      </m:r>
                    </m:den>
                  </m:f>
                </m:oMath>
              </m:oMathPara>
            </a14:m>
            <a:endParaRPr sz="2400"/>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12700" dist="0" dir="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175"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4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12700" dist="0" dir="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175"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4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